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303" r:id="rId44"/>
    <p:sldId id="304"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66" r:id="rId72"/>
    <p:sldId id="367" r:id="rId73"/>
    <p:sldId id="368" r:id="rId74"/>
    <p:sldId id="369" r:id="rId75"/>
    <p:sldId id="404" r:id="rId76"/>
    <p:sldId id="405" r:id="rId77"/>
    <p:sldId id="406" r:id="rId78"/>
    <p:sldId id="407" r:id="rId79"/>
    <p:sldId id="332" r:id="rId80"/>
    <p:sldId id="333" r:id="rId81"/>
    <p:sldId id="442" r:id="rId82"/>
    <p:sldId id="443" r:id="rId83"/>
    <p:sldId id="444" r:id="rId84"/>
    <p:sldId id="445" r:id="rId85"/>
    <p:sldId id="446" r:id="rId86"/>
    <p:sldId id="447" r:id="rId87"/>
    <p:sldId id="448" r:id="rId88"/>
    <p:sldId id="449" r:id="rId89"/>
    <p:sldId id="450" r:id="rId90"/>
    <p:sldId id="451" r:id="rId91"/>
    <p:sldId id="452" r:id="rId92"/>
    <p:sldId id="453" r:id="rId93"/>
    <p:sldId id="454" r:id="rId94"/>
    <p:sldId id="455" r:id="rId95"/>
    <p:sldId id="334" r:id="rId96"/>
    <p:sldId id="335" r:id="rId97"/>
    <p:sldId id="336" r:id="rId98"/>
    <p:sldId id="488" r:id="rId99"/>
    <p:sldId id="489" r:id="rId100"/>
    <p:sldId id="340" r:id="rId101"/>
    <p:sldId id="339" r:id="rId102"/>
    <p:sldId id="337" r:id="rId103"/>
    <p:sldId id="338" r:id="rId104"/>
    <p:sldId id="341" r:id="rId105"/>
    <p:sldId id="342" r:id="rId106"/>
    <p:sldId id="343" r:id="rId107"/>
    <p:sldId id="344" r:id="rId108"/>
    <p:sldId id="345" r:id="rId109"/>
    <p:sldId id="346" r:id="rId110"/>
    <p:sldId id="347" r:id="rId111"/>
    <p:sldId id="348" r:id="rId112"/>
    <p:sldId id="349" r:id="rId113"/>
    <p:sldId id="350" r:id="rId114"/>
    <p:sldId id="351" r:id="rId115"/>
    <p:sldId id="352" r:id="rId116"/>
    <p:sldId id="353" r:id="rId117"/>
    <p:sldId id="354" r:id="rId118"/>
    <p:sldId id="355" r:id="rId119"/>
    <p:sldId id="356" r:id="rId120"/>
    <p:sldId id="357" r:id="rId121"/>
    <p:sldId id="358" r:id="rId122"/>
    <p:sldId id="359" r:id="rId123"/>
    <p:sldId id="360" r:id="rId124"/>
    <p:sldId id="361" r:id="rId125"/>
    <p:sldId id="362" r:id="rId126"/>
    <p:sldId id="363" r:id="rId127"/>
    <p:sldId id="364" r:id="rId128"/>
    <p:sldId id="365" r:id="rId1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2" Type="http://schemas.openxmlformats.org/officeDocument/2006/relationships/tableStyles" Target="tableStyles.xml"/><Relationship Id="rId131" Type="http://schemas.openxmlformats.org/officeDocument/2006/relationships/viewProps" Target="viewProps.xml"/><Relationship Id="rId130" Type="http://schemas.openxmlformats.org/officeDocument/2006/relationships/presProps" Target="presProps.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zh-CN" altLang="en-US" dirty="0"/>
              <a:t>十 </a:t>
            </a:r>
            <a:br>
              <a:rPr lang="zh-CN" altLang="en-US" dirty="0"/>
            </a:br>
            <a:r>
              <a:rPr lang="zh-CN" altLang="en-US" dirty="0"/>
              <a:t>与基督联合的福分：</a:t>
            </a:r>
            <a:br>
              <a:rPr lang="zh-CN" altLang="en-US" dirty="0"/>
            </a:br>
            <a:r>
              <a:rPr lang="zh-CN" altLang="en-US" dirty="0"/>
              <a:t>主耶稣的称义和在基督里称义</a:t>
            </a:r>
            <a:endParaRPr lang="zh-CN" alt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旧约的见证</a:t>
            </a:r>
            <a:endParaRPr lang="zh-CN" altLang="en-US" sz="4000"/>
          </a:p>
          <a:p>
            <a:pPr marL="0" indent="0">
              <a:buNone/>
            </a:pPr>
            <a:r>
              <a:rPr lang="zh-CN" altLang="en-US" sz="4000"/>
              <a:t>在旧约中，在各样的上下文中，称义都意味着宣告为义而非将圣洁的属性注入到人的灵魂中而使之为义。</a:t>
            </a:r>
            <a:endParaRPr lang="zh-CN" altLang="en-US" sz="4000"/>
          </a:p>
          <a:p>
            <a:pPr marL="0" indent="0">
              <a:buNone/>
            </a:pPr>
            <a:endParaRPr lang="zh-CN" altLang="en-US" sz="4000"/>
          </a:p>
          <a:p>
            <a:pPr marL="0" indent="0">
              <a:buNone/>
            </a:pPr>
            <a:r>
              <a:rPr lang="zh-CN" altLang="en-US" sz="4000"/>
              <a:t>看</a:t>
            </a:r>
            <a:r>
              <a:rPr lang="he-IL" altLang="zh-CN" sz="4000"/>
              <a:t>קדצ</a:t>
            </a:r>
            <a:r>
              <a:rPr lang="zh-CN" altLang="zh-CN" sz="4000"/>
              <a:t>这个词</a:t>
            </a:r>
            <a:endParaRPr lang="zh-CN" altLang="zh-CN" sz="400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el-GR" altLang="en-US" sz="4000"/>
              <a:t>καθιστημι: </a:t>
            </a:r>
            <a:endParaRPr lang="el-GR" altLang="en-US" sz="4000"/>
          </a:p>
          <a:p>
            <a:pPr marL="0" indent="0">
              <a:buNone/>
            </a:pPr>
            <a:r>
              <a:rPr lang="en-US" altLang="zh-CN" sz="4000"/>
              <a:t>to set down as, constitute, equivalent to “to declare, show to be”</a:t>
            </a:r>
            <a:endParaRPr lang="en-US" altLang="zh-CN" sz="4000"/>
          </a:p>
          <a:p>
            <a:pPr marL="0" indent="0">
              <a:buNone/>
            </a:pPr>
            <a:r>
              <a:rPr lang="zh-CN" altLang="en-US" sz="4000"/>
              <a:t>被认为是</a:t>
            </a:r>
            <a:r>
              <a:rPr lang="en-US" altLang="zh-CN" sz="4000"/>
              <a:t>/</a:t>
            </a:r>
            <a:r>
              <a:rPr lang="zh-CN" altLang="en-US" sz="4000"/>
              <a:t>看作是，等同于，意思上相当于</a:t>
            </a:r>
            <a:r>
              <a:rPr lang="en-US" altLang="zh-CN" sz="4000"/>
              <a:t>“</a:t>
            </a:r>
            <a:r>
              <a:rPr lang="zh-CN" altLang="en-US" sz="4000"/>
              <a:t>宣告，显示成为</a:t>
            </a:r>
            <a:r>
              <a:rPr lang="en-US" altLang="zh-CN" sz="4000"/>
              <a:t>”</a:t>
            </a:r>
            <a:endParaRPr lang="en-US" altLang="zh-CN" sz="4000"/>
          </a:p>
          <a:p>
            <a:pPr marL="0" indent="0">
              <a:buNone/>
            </a:pPr>
            <a:r>
              <a:rPr lang="zh-CN" altLang="en-US" sz="4000"/>
              <a:t>所以，这里无论是成为罪人还是成为义，都是宣告性的含义。亚当的罪的归算和基督的义的归算。</a:t>
            </a:r>
            <a:endParaRPr lang="zh-CN" altLang="en-US" sz="4000"/>
          </a:p>
          <a:p>
            <a:pPr marL="0" indent="0">
              <a:buNone/>
            </a:pPr>
            <a:endParaRPr lang="en-US" altLang="zh-CN" sz="400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保罗将定罪与称义的裁决分别地与不顺服和顺服做了直接的关联。</a:t>
            </a:r>
            <a:endParaRPr lang="zh-CN" altLang="en-US" sz="4000"/>
          </a:p>
          <a:p>
            <a:pPr marL="0" indent="0">
              <a:buNone/>
            </a:pPr>
            <a:r>
              <a:rPr lang="zh-CN" altLang="en-US" sz="4000"/>
              <a:t>亚当的不顺服是盟约性的、代表性的作为，使得他和他所代表的都面对定罪的裁决。</a:t>
            </a:r>
            <a:endParaRPr lang="zh-CN" altLang="en-US" sz="4000"/>
          </a:p>
          <a:p>
            <a:pPr marL="0" indent="0">
              <a:buNone/>
            </a:pPr>
            <a:r>
              <a:rPr lang="zh-CN" altLang="en-US" sz="4000"/>
              <a:t>而基督的顺服也是盟约性的、代表性的作为，他和所代表的都面对称义的裁决。</a:t>
            </a:r>
            <a:endParaRPr lang="zh-CN" altLang="en-US" sz="40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圣经在这里所要强调的是纯粹的法判论的议题。这包含了称义的归算。在这里没有任何内容涉及到更新的层面。</a:t>
            </a:r>
            <a:endParaRPr lang="zh-CN" altLang="zh-CN" sz="4000"/>
          </a:p>
          <a:p>
            <a:pPr marL="0" indent="0">
              <a:buNone/>
            </a:pPr>
            <a:r>
              <a:rPr lang="zh-CN" altLang="zh-CN" sz="4000"/>
              <a:t>那么问题就来了，如果说就法判论而言，我们已经称义了，但就本质而言我们仍是有罪的，那么我们是否可以活在罪中使恩典显多呢？</a:t>
            </a:r>
            <a:endParaRPr lang="zh-CN" altLang="zh-CN" sz="40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这种观点正确地注意到称义并不改变一个人内在的伦理状况。称义并不是将一个人从罪作为玷污的奴役中解放出来，而仅仅是从罪的负罪性的现实中解放。</a:t>
            </a:r>
            <a:endParaRPr lang="zh-CN" altLang="en-US" sz="4000"/>
          </a:p>
          <a:p>
            <a:pPr marL="0" indent="0">
              <a:buNone/>
            </a:pPr>
            <a:r>
              <a:rPr lang="zh-CN" altLang="zh-CN" sz="4000"/>
              <a:t>而保罗的回应是成圣是将人从罪的玷污性中解放出来的层面。</a:t>
            </a:r>
            <a:endParaRPr lang="zh-CN" altLang="zh-CN" sz="400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所以，从建构的角度来看，称义这个教义的纯正性需要被正视。称义是一个纯法判论层面的概念，包含着基督的义的归算。</a:t>
            </a:r>
            <a:endParaRPr lang="zh-CN" altLang="en-US" sz="4000"/>
          </a:p>
          <a:p>
            <a:pPr marL="0" indent="0">
              <a:buNone/>
            </a:pPr>
            <a:endParaRPr lang="zh-CN" altLang="en-US" sz="4000"/>
          </a:p>
          <a:p>
            <a:pPr marL="0" indent="0">
              <a:buNone/>
            </a:pPr>
            <a:r>
              <a:rPr lang="zh-CN" altLang="en-US" sz="4000"/>
              <a:t>从辩驳的角度来看，说称义有任何的更新的层面是直接违背罗马书</a:t>
            </a:r>
            <a:r>
              <a:rPr lang="en-US" altLang="zh-CN" sz="4000"/>
              <a:t>5</a:t>
            </a:r>
            <a:r>
              <a:rPr lang="zh-CN" altLang="en-US" sz="4000"/>
              <a:t>的教导的。罪的玷污性的方面在称义中没有被涉及。圣经没有教导称义产生成圣。</a:t>
            </a:r>
            <a:endParaRPr lang="zh-CN" altLang="en-US" sz="400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那么这基于基督的顺服的称义我们是如何接受的呢？</a:t>
            </a:r>
            <a:endParaRPr lang="zh-CN" altLang="en-US" sz="4000"/>
          </a:p>
          <a:p>
            <a:pPr marL="0" indent="0">
              <a:buNone/>
            </a:pPr>
            <a:r>
              <a:rPr lang="zh-CN" altLang="en-US" sz="4000"/>
              <a:t>是凭着信心作为礼物领受的。</a:t>
            </a:r>
            <a:endParaRPr lang="zh-CN" altLang="en-US" sz="4000"/>
          </a:p>
          <a:p>
            <a:pPr marL="0" indent="0">
              <a:buNone/>
            </a:pPr>
            <a:endParaRPr lang="zh-CN" altLang="en-US" sz="400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在这里我们注意到亚当的普遍代表性（代表所有的人）和基督的特定代表性的区别。</a:t>
            </a:r>
            <a:endParaRPr lang="zh-CN" altLang="en-US" sz="4000"/>
          </a:p>
          <a:p>
            <a:pPr marL="0" indent="0">
              <a:buNone/>
            </a:pPr>
            <a:r>
              <a:rPr lang="zh-CN" altLang="en-US" sz="4000"/>
              <a:t>亚当的后裔不需要信心就在罪和定罪之中；</a:t>
            </a:r>
            <a:endParaRPr lang="zh-CN" altLang="en-US" sz="4000"/>
          </a:p>
          <a:p>
            <a:pPr marL="0" indent="0">
              <a:buNone/>
            </a:pPr>
            <a:r>
              <a:rPr lang="zh-CN" altLang="en-US" sz="4000"/>
              <a:t>而基督徒则必须凭信心接受基督的义。</a:t>
            </a:r>
            <a:endParaRPr lang="zh-CN" altLang="en-US" sz="400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5</a:t>
            </a:r>
            <a:r>
              <a:rPr lang="zh-CN" altLang="en-US" sz="4000"/>
              <a:t>：</a:t>
            </a:r>
            <a:r>
              <a:rPr lang="en-US" altLang="zh-CN" sz="4000"/>
              <a:t>17</a:t>
            </a:r>
            <a:endParaRPr lang="en-US" altLang="zh-CN" sz="4000"/>
          </a:p>
          <a:p>
            <a:pPr marL="0" indent="0">
              <a:buNone/>
            </a:pPr>
            <a:r>
              <a:rPr lang="en-US" altLang="zh-CN" sz="4000"/>
              <a:t>17 若 因 一 人 的 过 犯 ， 死 就 因 这 一 人 作 了 王 ， 何 况 那 些 </a:t>
            </a:r>
            <a:r>
              <a:rPr lang="en-US" altLang="zh-CN" sz="4000" b="1"/>
              <a:t>受</a:t>
            </a:r>
            <a:r>
              <a:rPr lang="en-US" altLang="zh-CN" sz="4000"/>
              <a:t> 洪 恩 又 蒙 所 赐 之 义 的 ， 岂 不 更 要 因 耶 稣 基 督 一 人 在 生 命 中 作 王 麽 ？</a:t>
            </a:r>
            <a:endParaRPr lang="en-US" altLang="zh-CN" sz="400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17 For if, because of one man's trespass, death reigned through that one man, much more will those who </a:t>
            </a:r>
            <a:r>
              <a:rPr lang="zh-CN" altLang="en-US" sz="4000">
                <a:solidFill>
                  <a:srgbClr val="FF0000"/>
                </a:solidFill>
              </a:rPr>
              <a:t>receive</a:t>
            </a:r>
            <a:r>
              <a:rPr lang="zh-CN" altLang="en-US" sz="4000"/>
              <a:t> the abundance of grace and </a:t>
            </a:r>
            <a:r>
              <a:rPr lang="zh-CN" altLang="en-US" sz="4000">
                <a:solidFill>
                  <a:srgbClr val="FF0000"/>
                </a:solidFill>
              </a:rPr>
              <a:t>the free gift</a:t>
            </a:r>
            <a:r>
              <a:rPr lang="zh-CN" altLang="en-US" sz="4000"/>
              <a:t> of righteousness reign in life through the one man Jesus Christ.</a:t>
            </a:r>
            <a:endParaRPr lang="zh-CN" altLang="en-US" sz="400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在这里，保罗说称义对基督徒而言是不需要付出代价的礼物。而称义这礼物的特质又再一次提醒我们，称义是从基督而来的，不是我们自己的义。</a:t>
            </a:r>
            <a:endParaRPr lang="zh-CN" alt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申命记</a:t>
            </a:r>
            <a:r>
              <a:rPr lang="en-US" altLang="zh-CN" sz="4000"/>
              <a:t>25</a:t>
            </a:r>
            <a:r>
              <a:rPr lang="zh-CN" altLang="en-US" sz="4000"/>
              <a:t>：</a:t>
            </a:r>
            <a:r>
              <a:rPr lang="en-US" altLang="zh-CN" sz="4000"/>
              <a:t>1</a:t>
            </a:r>
            <a:endParaRPr lang="en-US" altLang="zh-CN" sz="4000"/>
          </a:p>
          <a:p>
            <a:pPr marL="0" indent="0">
              <a:buNone/>
            </a:pPr>
            <a:r>
              <a:rPr lang="zh-CN" altLang="en-US" sz="4000"/>
              <a:t>人若有争讼，来听审判，审判官就要定义人有理，定恶人有罪。</a:t>
            </a:r>
            <a:endParaRPr lang="zh-CN" altLang="en-US" sz="4000"/>
          </a:p>
          <a:p>
            <a:pPr marL="0" indent="0">
              <a:buNone/>
            </a:pPr>
            <a:r>
              <a:rPr lang="en-US" altLang="zh-CN" sz="4000"/>
              <a:t>If there is a dispute between men and they go to court, and the judges decide their case, and they justify the righteous and condemn the wicked. </a:t>
            </a:r>
            <a:endParaRPr lang="en-US" altLang="zh-CN" sz="400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而</a:t>
            </a:r>
            <a:r>
              <a:rPr lang="en-US" altLang="zh-CN" sz="4000"/>
              <a:t>“</a:t>
            </a:r>
            <a:r>
              <a:rPr lang="zh-CN" altLang="en-US" sz="4000"/>
              <a:t>接受</a:t>
            </a:r>
            <a:r>
              <a:rPr lang="en-US" altLang="zh-CN" sz="4000"/>
              <a:t>”</a:t>
            </a:r>
            <a:r>
              <a:rPr lang="zh-CN" altLang="en-US" sz="4000"/>
              <a:t>和</a:t>
            </a:r>
            <a:r>
              <a:rPr lang="en-US" altLang="zh-CN" sz="4000"/>
              <a:t>“</a:t>
            </a:r>
            <a:r>
              <a:rPr lang="zh-CN" altLang="en-US" sz="4000"/>
              <a:t>相信</a:t>
            </a:r>
            <a:r>
              <a:rPr lang="en-US" altLang="zh-CN" sz="4000"/>
              <a:t>”</a:t>
            </a:r>
            <a:r>
              <a:rPr lang="zh-CN" altLang="en-US" sz="4000"/>
              <a:t>基本上是可以同义互换的词。</a:t>
            </a:r>
            <a:endParaRPr lang="zh-CN" altLang="en-US" sz="4000"/>
          </a:p>
          <a:p>
            <a:pPr marL="0" indent="0">
              <a:buNone/>
            </a:pPr>
            <a:r>
              <a:rPr lang="zh-CN" altLang="en-US" sz="4000"/>
              <a:t>例如，林前</a:t>
            </a:r>
            <a:r>
              <a:rPr lang="en-US" altLang="zh-CN" sz="4000"/>
              <a:t>15</a:t>
            </a:r>
            <a:r>
              <a:rPr lang="zh-CN" altLang="en-US" sz="4000"/>
              <a:t>：</a:t>
            </a:r>
            <a:r>
              <a:rPr lang="en-US" altLang="zh-CN" sz="4000"/>
              <a:t>1-2</a:t>
            </a:r>
            <a:endParaRPr lang="en-US" altLang="zh-CN" sz="4000"/>
          </a:p>
          <a:p>
            <a:pPr marL="0" indent="0">
              <a:buNone/>
            </a:pPr>
            <a:r>
              <a:rPr lang="en-US" altLang="zh-CN" sz="4000"/>
              <a:t>15 弟 兄 们 ， 我 如 今 把 先 前 所 传 给 你 们 的 福 音 告 诉 你 们 知 道 ； 这 福 音 你 们 也 </a:t>
            </a:r>
            <a:r>
              <a:rPr lang="en-US" altLang="zh-CN" sz="4000">
                <a:solidFill>
                  <a:srgbClr val="FF0000"/>
                </a:solidFill>
              </a:rPr>
              <a:t>领 受</a:t>
            </a:r>
            <a:r>
              <a:rPr lang="en-US" altLang="zh-CN" sz="4000"/>
              <a:t> 了 ， 又 靠 着 站 立 得 住 ，</a:t>
            </a:r>
            <a:endParaRPr lang="en-US" altLang="zh-CN" sz="4000"/>
          </a:p>
          <a:p>
            <a:pPr marL="0" indent="0">
              <a:buNone/>
            </a:pPr>
            <a:r>
              <a:rPr lang="en-US" altLang="zh-CN" sz="4000"/>
              <a:t>2 并 且 你 们 若 不 是 徒 然 </a:t>
            </a:r>
            <a:r>
              <a:rPr lang="en-US" altLang="zh-CN" sz="4000">
                <a:solidFill>
                  <a:srgbClr val="FF0000"/>
                </a:solidFill>
              </a:rPr>
              <a:t>相 信</a:t>
            </a:r>
            <a:r>
              <a:rPr lang="en-US" altLang="zh-CN" sz="4000"/>
              <a:t> ， 能 以 持 守 我 所 传 给 你 们 的 ， 就 必 因 这 福 音 得 救 。</a:t>
            </a:r>
            <a:endParaRPr lang="en-US" altLang="zh-CN" sz="400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在约翰福音，我们也看到类似的表述</a:t>
            </a:r>
            <a:endParaRPr lang="zh-CN" altLang="en-US" sz="4000"/>
          </a:p>
          <a:p>
            <a:pPr marL="0" indent="0">
              <a:buNone/>
            </a:pPr>
            <a:r>
              <a:rPr lang="zh-CN" altLang="en-US" sz="4000"/>
              <a:t>约翰福音</a:t>
            </a:r>
            <a:r>
              <a:rPr lang="en-US" altLang="zh-CN" sz="4000"/>
              <a:t>1</a:t>
            </a:r>
            <a:r>
              <a:rPr lang="zh-CN" altLang="en-US" sz="4000"/>
              <a:t>：</a:t>
            </a:r>
            <a:r>
              <a:rPr lang="en-US" altLang="zh-CN" sz="4000"/>
              <a:t>12</a:t>
            </a:r>
            <a:endParaRPr lang="en-US" altLang="zh-CN" sz="4000"/>
          </a:p>
          <a:p>
            <a:pPr marL="0" indent="0">
              <a:buNone/>
            </a:pPr>
            <a:r>
              <a:rPr lang="en-US" altLang="zh-CN" sz="4000"/>
              <a:t>12 凡 接 待 他 的 ， 就 是 信 他 名 的 人 ， 他 就 赐 他 们 权 柄 ， 作 神 的 儿 女 。</a:t>
            </a:r>
            <a:endParaRPr lang="en-US" altLang="zh-CN" sz="4000"/>
          </a:p>
          <a:p>
            <a:pPr marL="0" indent="0">
              <a:buNone/>
            </a:pPr>
            <a:r>
              <a:rPr lang="en-US" altLang="zh-CN" sz="4000"/>
              <a:t>12 But to all who did </a:t>
            </a:r>
            <a:r>
              <a:rPr lang="en-US" altLang="zh-CN" sz="4000">
                <a:solidFill>
                  <a:srgbClr val="FF0000"/>
                </a:solidFill>
              </a:rPr>
              <a:t>receive</a:t>
            </a:r>
            <a:r>
              <a:rPr lang="en-US" altLang="zh-CN" sz="4000"/>
              <a:t> him, who </a:t>
            </a:r>
            <a:r>
              <a:rPr lang="en-US" altLang="zh-CN" sz="4000">
                <a:solidFill>
                  <a:srgbClr val="FF0000"/>
                </a:solidFill>
              </a:rPr>
              <a:t>believed</a:t>
            </a:r>
            <a:r>
              <a:rPr lang="en-US" altLang="zh-CN" sz="4000"/>
              <a:t> in his name, he gave the right to become children of God,</a:t>
            </a:r>
            <a:endParaRPr lang="en-US" altLang="zh-CN" sz="400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约翰福音</a:t>
            </a:r>
            <a:r>
              <a:rPr lang="en-US" altLang="zh-CN" sz="4000"/>
              <a:t>3</a:t>
            </a:r>
            <a:r>
              <a:rPr lang="zh-CN" altLang="en-US" sz="4000"/>
              <a:t>：</a:t>
            </a:r>
            <a:endParaRPr lang="zh-CN" altLang="en-US" sz="4000"/>
          </a:p>
          <a:p>
            <a:pPr marL="0" indent="0">
              <a:buNone/>
            </a:pPr>
            <a:r>
              <a:rPr lang="zh-CN" altLang="en-US" sz="4000"/>
              <a:t>11 我 实 实 在 在 的 告 诉 你 ， 我 们 所 说 的 是 我 们 知 道 的 ； 我 们 所 见 证 的 是 我 们 见 过 的 ； 你 们 却 </a:t>
            </a:r>
            <a:r>
              <a:rPr lang="zh-CN" altLang="en-US" sz="4000">
                <a:solidFill>
                  <a:srgbClr val="FF0000"/>
                </a:solidFill>
              </a:rPr>
              <a:t>不 领 受</a:t>
            </a:r>
            <a:r>
              <a:rPr lang="zh-CN" altLang="en-US" sz="4000"/>
              <a:t> 我 们 的 见 证 。</a:t>
            </a:r>
            <a:endParaRPr lang="zh-CN" altLang="en-US" sz="4000"/>
          </a:p>
          <a:p>
            <a:pPr marL="0" indent="0">
              <a:buNone/>
            </a:pPr>
            <a:r>
              <a:rPr lang="zh-CN" altLang="en-US" sz="4000"/>
              <a:t>12 我 对 你 们 说 地 上 的 事 ， 你 们 尚 且 </a:t>
            </a:r>
            <a:r>
              <a:rPr lang="zh-CN" altLang="en-US" sz="4000">
                <a:solidFill>
                  <a:srgbClr val="FF0000"/>
                </a:solidFill>
              </a:rPr>
              <a:t>不 信 </a:t>
            </a:r>
            <a:r>
              <a:rPr lang="zh-CN" altLang="en-US" sz="4000"/>
              <a:t>， 若 说 天 上 的 事 ， 如 何 能 信 呢 ？</a:t>
            </a:r>
            <a:endParaRPr lang="zh-CN" altLang="en-US" sz="400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3</a:t>
            </a:r>
            <a:r>
              <a:rPr lang="zh-CN" altLang="en-US" sz="4000"/>
              <a:t>：</a:t>
            </a:r>
            <a:r>
              <a:rPr lang="en-US" altLang="zh-CN" sz="4000"/>
              <a:t>24-25</a:t>
            </a:r>
            <a:endParaRPr lang="en-US" altLang="zh-CN" sz="4000"/>
          </a:p>
          <a:p>
            <a:pPr marL="0" indent="0">
              <a:buNone/>
            </a:pPr>
            <a:r>
              <a:rPr lang="en-US" altLang="zh-CN" sz="4000"/>
              <a:t>24 如 今 却 蒙 神 的 恩 典 ， 因 基 督 耶 稣 的 救 赎 ， 就 白 白 的 称 义 。</a:t>
            </a:r>
            <a:endParaRPr lang="en-US" altLang="zh-CN" sz="4000"/>
          </a:p>
          <a:p>
            <a:pPr marL="0" indent="0">
              <a:buNone/>
            </a:pPr>
            <a:r>
              <a:rPr lang="en-US" altLang="zh-CN" sz="4000"/>
              <a:t>25 神 设 立 耶 稣 作 挽 回 祭 ， 是 凭 着 耶 稣 的 血 ， 藉 着 人 的 信 ， 要 显 明 神 的 义 ； 因 为 他 用 忍 耐 的 心 宽 容 人 先 时 所 犯 的 罪 ，</a:t>
            </a:r>
            <a:endParaRPr lang="en-US" altLang="zh-CN" sz="400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24 and are justified by his grace </a:t>
            </a:r>
            <a:r>
              <a:rPr lang="en-US" altLang="zh-CN" sz="4000">
                <a:solidFill>
                  <a:srgbClr val="FF0000"/>
                </a:solidFill>
              </a:rPr>
              <a:t>as a gift</a:t>
            </a:r>
            <a:r>
              <a:rPr lang="en-US" altLang="zh-CN" sz="4000"/>
              <a:t>, through the redemption that is in Christ Jesus, 25 whom God put forward as a propitiation by his blood, to be received by faith. This was to show God's righteousness, because in his divine forbearance he had passed over former sins.</a:t>
            </a:r>
            <a:endParaRPr lang="en-US" altLang="zh-CN" sz="400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很明显，称义这个礼物是借着信心接受的。在这节经文中，礼物与信心的关联表明了基督的义成为我们的义的关键。</a:t>
            </a:r>
            <a:endParaRPr lang="zh-CN" altLang="en-US" sz="4000"/>
          </a:p>
          <a:p>
            <a:pPr marL="0" indent="0">
              <a:buNone/>
            </a:pPr>
            <a:r>
              <a:rPr lang="zh-CN" altLang="en-US" sz="4000"/>
              <a:t>称义是一份礼物，凭信心接受。</a:t>
            </a:r>
            <a:endParaRPr lang="zh-CN" altLang="en-US" sz="4000"/>
          </a:p>
          <a:p>
            <a:pPr marL="0" indent="0">
              <a:buNone/>
            </a:pPr>
            <a:r>
              <a:rPr lang="zh-CN" altLang="en-US" sz="4000"/>
              <a:t>所以，那些领受了称义这份礼物的，就是那些相信基督耶稣的人。</a:t>
            </a:r>
            <a:endParaRPr lang="zh-CN" altLang="en-US" sz="400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所以，称义就其本质而言是关乎救赎的，是具有末世性的维度的。在其中，基督一次的义行成为称义的法判论的根基。</a:t>
            </a:r>
            <a:endParaRPr lang="zh-CN" altLang="en-US" sz="4000"/>
          </a:p>
          <a:p>
            <a:pPr marL="0" indent="0">
              <a:buNone/>
            </a:pPr>
            <a:r>
              <a:rPr lang="zh-CN" altLang="en-US" sz="4000"/>
              <a:t>无论我们谈论称义的任何方面，都必须与这个最基本的框架一致。</a:t>
            </a:r>
            <a:endParaRPr lang="zh-CN" altLang="en-US" sz="400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归算和与基督联合</a:t>
            </a:r>
            <a:endParaRPr lang="zh-CN" altLang="en-US"/>
          </a:p>
        </p:txBody>
      </p:sp>
      <p:sp>
        <p:nvSpPr>
          <p:cNvPr id="3" name="Content Placeholder 2"/>
          <p:cNvSpPr>
            <a:spLocks noGrp="1"/>
          </p:cNvSpPr>
          <p:nvPr>
            <p:ph idx="1"/>
          </p:nvPr>
        </p:nvSpPr>
        <p:spPr/>
        <p:txBody>
          <a:bodyPr/>
          <a:p>
            <a:pPr marL="0" indent="0">
              <a:buNone/>
            </a:pPr>
            <a:r>
              <a:rPr lang="zh-CN" altLang="en-US" sz="4000"/>
              <a:t>基督的义的归算和与基督联合是可以区分却不可分割的现实。</a:t>
            </a:r>
            <a:endParaRPr lang="zh-CN" altLang="en-US" sz="4000"/>
          </a:p>
          <a:p>
            <a:pPr marL="0" indent="0">
              <a:buNone/>
            </a:pPr>
            <a:r>
              <a:rPr lang="zh-CN" altLang="en-US" sz="4000"/>
              <a:t>路德宗的观点：</a:t>
            </a:r>
            <a:endParaRPr lang="zh-CN" altLang="en-US" sz="4000"/>
          </a:p>
          <a:p>
            <a:pPr marL="0" indent="0">
              <a:buNone/>
            </a:pPr>
            <a:r>
              <a:rPr lang="zh-CN" altLang="en-US" sz="4000"/>
              <a:t>称义是宣告性的、法判性的、归算性的，但发生在罪人与基督联合之前。</a:t>
            </a:r>
            <a:endParaRPr lang="zh-CN" altLang="en-US" sz="400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在路德宗的观点中，称义是可区分的，但却不是统一的救赎现实中不可分割的一部分。</a:t>
            </a:r>
            <a:endParaRPr lang="zh-CN" altLang="en-US" sz="4000"/>
          </a:p>
          <a:p>
            <a:pPr marL="0" indent="0">
              <a:buNone/>
            </a:pPr>
            <a:r>
              <a:rPr lang="zh-CN" altLang="en-US" sz="4000"/>
              <a:t>因此，路德宗区分称义和与基督联合，但至少在称义的初始阶段，与基督联合和称义是可分割理解的。</a:t>
            </a:r>
            <a:endParaRPr lang="zh-CN" altLang="en-US" sz="4000"/>
          </a:p>
          <a:p>
            <a:pPr marL="0" indent="0">
              <a:buNone/>
            </a:pPr>
            <a:r>
              <a:rPr lang="zh-CN" altLang="en-US" sz="4000"/>
              <a:t>所以，区分的层面被保留，而不可分割的层面被妥协。</a:t>
            </a:r>
            <a:endParaRPr lang="zh-CN" altLang="en-US" sz="400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N. T. Wright</a:t>
            </a:r>
            <a:r>
              <a:rPr lang="zh-CN" altLang="en-US" sz="4000"/>
              <a:t>的观点</a:t>
            </a:r>
            <a:endParaRPr lang="zh-CN" altLang="en-US" sz="4000"/>
          </a:p>
          <a:p>
            <a:pPr marL="0" indent="0">
              <a:buNone/>
            </a:pPr>
            <a:r>
              <a:rPr lang="zh-CN" altLang="en-US" sz="4000"/>
              <a:t>与基督联合使得基督的义的归算不再是必要的，甚至是多余的。</a:t>
            </a:r>
            <a:endParaRPr lang="zh-CN" altLang="en-US" sz="4000"/>
          </a:p>
          <a:p>
            <a:pPr marL="0" indent="0">
              <a:buNone/>
            </a:pPr>
            <a:r>
              <a:rPr lang="zh-CN" altLang="en-US" sz="4000"/>
              <a:t>如果我们认真考察与基督联合的神学上的功用，我们可以改革宗救恩论中的归算的概念融入与基督联合的概念。</a:t>
            </a:r>
            <a:endParaRPr lang="zh-CN"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这里的审判不是使一个人变得邪恶，或者是使另一个人变得公义。</a:t>
            </a:r>
            <a:endParaRPr lang="zh-CN" altLang="en-US" sz="4000"/>
          </a:p>
          <a:p>
            <a:pPr marL="0" indent="0">
              <a:buNone/>
            </a:pPr>
            <a:r>
              <a:rPr lang="zh-CN" altLang="en-US" sz="4000"/>
              <a:t>这里的</a:t>
            </a:r>
            <a:r>
              <a:rPr lang="en-US" altLang="zh-CN" sz="4000"/>
              <a:t>“</a:t>
            </a:r>
            <a:r>
              <a:rPr lang="zh-CN" altLang="en-US" sz="4000"/>
              <a:t>使</a:t>
            </a:r>
            <a:r>
              <a:rPr lang="en-US" altLang="zh-CN" sz="4000"/>
              <a:t>……</a:t>
            </a:r>
            <a:r>
              <a:rPr lang="zh-CN" altLang="en-US" sz="4000"/>
              <a:t>为义</a:t>
            </a:r>
            <a:r>
              <a:rPr lang="en-US" altLang="zh-CN" sz="4000"/>
              <a:t>”</a:t>
            </a:r>
            <a:r>
              <a:rPr lang="zh-CN" altLang="en-US" sz="4000"/>
              <a:t>，即称义，的意思完全是宣告性的。</a:t>
            </a:r>
            <a:endParaRPr lang="zh-CN" altLang="en-US" sz="400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a:t>
            </a:r>
            <a:r>
              <a:rPr lang="zh-CN" altLang="en-US" sz="4000"/>
              <a:t>保罗与基督联合的教义完全可以起到改革宗神学中基督的义的归算的功用。换言之，我认为义的归算这个教义所要表述的内容已经都在罗马书</a:t>
            </a:r>
            <a:r>
              <a:rPr lang="en-US" altLang="zh-CN" sz="4000"/>
              <a:t>6</a:t>
            </a:r>
            <a:r>
              <a:rPr lang="zh-CN" altLang="en-US" sz="4000"/>
              <a:t>章。保罗在罗马书</a:t>
            </a:r>
            <a:r>
              <a:rPr lang="en-US" altLang="zh-CN" sz="4000"/>
              <a:t>6</a:t>
            </a:r>
            <a:r>
              <a:rPr lang="zh-CN" altLang="en-US" sz="4000"/>
              <a:t>章宣告弥赛亚所有的一切，祂的子民也都会有</a:t>
            </a:r>
            <a:r>
              <a:rPr lang="en-US" altLang="zh-CN" sz="4000"/>
              <a:t>”</a:t>
            </a:r>
            <a:r>
              <a:rPr lang="zh-CN" altLang="en-US" sz="4000"/>
              <a:t>。</a:t>
            </a:r>
            <a:endParaRPr lang="zh-CN" altLang="en-US" sz="4000"/>
          </a:p>
          <a:p>
            <a:pPr marL="0" indent="0">
              <a:buNone/>
            </a:pPr>
            <a:r>
              <a:rPr lang="en-US" altLang="zh-CN" sz="4000"/>
              <a:t>(Wright, </a:t>
            </a:r>
            <a:r>
              <a:rPr lang="en-US" altLang="zh-CN" sz="4000" i="1"/>
              <a:t>New Perspectives on Paul</a:t>
            </a:r>
            <a:r>
              <a:rPr lang="en-US" altLang="zh-CN" sz="4000"/>
              <a:t>, “10th Edinburgh Dogmatics Conference, August 2003)</a:t>
            </a:r>
            <a:endParaRPr lang="en-US" altLang="zh-CN" sz="400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问题：</a:t>
            </a:r>
            <a:endParaRPr lang="zh-CN" altLang="en-US" sz="4000"/>
          </a:p>
          <a:p>
            <a:pPr marL="0" indent="0">
              <a:buNone/>
            </a:pPr>
            <a:r>
              <a:rPr lang="zh-CN" altLang="en-US" sz="4000"/>
              <a:t>首先，罗马书</a:t>
            </a:r>
            <a:r>
              <a:rPr lang="en-US" altLang="zh-CN" sz="4000"/>
              <a:t>6</a:t>
            </a:r>
            <a:r>
              <a:rPr lang="zh-CN" altLang="en-US" sz="4000"/>
              <a:t>章根本就不是讲称义的。</a:t>
            </a:r>
            <a:endParaRPr lang="zh-CN" altLang="en-US" sz="4000"/>
          </a:p>
          <a:p>
            <a:pPr marL="0" indent="0">
              <a:buNone/>
            </a:pPr>
            <a:r>
              <a:rPr lang="zh-CN" altLang="en-US" sz="4000"/>
              <a:t>其次，与基督联合并不是归算，而归算也不是与基督联合。</a:t>
            </a:r>
            <a:endParaRPr lang="zh-CN" altLang="en-US" sz="4000"/>
          </a:p>
          <a:p>
            <a:pPr marL="0" indent="0">
              <a:buNone/>
            </a:pPr>
            <a:r>
              <a:rPr lang="en-US" altLang="zh-CN" sz="4000"/>
              <a:t>Wright</a:t>
            </a:r>
            <a:r>
              <a:rPr lang="zh-CN" altLang="en-US" sz="4000"/>
              <a:t>所做的是将两个不同的概念混淆合并在一起。</a:t>
            </a:r>
            <a:endParaRPr lang="zh-CN" altLang="en-US" sz="400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说与基督联合，特别是从罗马书</a:t>
            </a:r>
            <a:r>
              <a:rPr lang="en-US" altLang="zh-CN" sz="4000"/>
              <a:t>6</a:t>
            </a:r>
            <a:r>
              <a:rPr lang="zh-CN" altLang="en-US" sz="4000"/>
              <a:t>章来看，功能上和归算完全一样，这在神学上是极为不精准的。</a:t>
            </a:r>
            <a:endParaRPr lang="zh-CN" altLang="en-US" sz="4000"/>
          </a:p>
          <a:p>
            <a:pPr marL="0" indent="0">
              <a:buNone/>
            </a:pPr>
            <a:r>
              <a:rPr lang="zh-CN" altLang="en-US" sz="4000"/>
              <a:t>与基督联合本身既不是归算也不是更新，但却以可区分但不可分割的方式同时性地包含二者。</a:t>
            </a:r>
            <a:endParaRPr lang="zh-CN" altLang="en-US" sz="400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再次，</a:t>
            </a:r>
            <a:r>
              <a:rPr lang="en-US" altLang="zh-CN" sz="4000"/>
              <a:t>Wright</a:t>
            </a:r>
            <a:r>
              <a:rPr lang="zh-CN" altLang="en-US" sz="4000"/>
              <a:t>援引了更新（</a:t>
            </a:r>
            <a:r>
              <a:rPr lang="en-US" altLang="zh-CN" sz="4000"/>
              <a:t>renovative</a:t>
            </a:r>
            <a:r>
              <a:rPr lang="zh-CN" altLang="en-US" sz="4000"/>
              <a:t>）的范畴并宣称它扮演了改革宗神学中归算的法判性的功能。这完全是对罗马书</a:t>
            </a:r>
            <a:r>
              <a:rPr lang="en-US" altLang="zh-CN" sz="4000"/>
              <a:t>6</a:t>
            </a:r>
            <a:r>
              <a:rPr lang="zh-CN" altLang="en-US" sz="4000"/>
              <a:t>章的误读。罗马书</a:t>
            </a:r>
            <a:r>
              <a:rPr lang="en-US" altLang="zh-CN" sz="4000"/>
              <a:t>6</a:t>
            </a:r>
            <a:r>
              <a:rPr lang="zh-CN" altLang="en-US" sz="4000"/>
              <a:t>章是关于成圣而不是称义的。</a:t>
            </a:r>
            <a:endParaRPr lang="zh-CN" altLang="en-US" sz="4000"/>
          </a:p>
          <a:p>
            <a:pPr marL="0" indent="0">
              <a:buNone/>
            </a:pPr>
            <a:r>
              <a:rPr lang="zh-CN" altLang="en-US" sz="4000"/>
              <a:t>因此，说与基督联合可以取代归算这个教义并不准确。事实上，这会造成混乱。</a:t>
            </a:r>
            <a:endParaRPr lang="zh-CN" altLang="en-US" sz="400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a:t>
            </a:r>
            <a:r>
              <a:rPr lang="en-US" altLang="zh-CN" sz="4000"/>
              <a:t>Wright</a:t>
            </a:r>
            <a:r>
              <a:rPr lang="zh-CN" altLang="en-US" sz="4000"/>
              <a:t>的问题是与路德宗的问题相反的。他过于强调与基督联合而来的福分的不可分割性，以至于以它们的不可分割性削弱了它们的区分性。</a:t>
            </a:r>
            <a:endParaRPr lang="zh-CN" altLang="en-US" sz="4000"/>
          </a:p>
          <a:p>
            <a:pPr marL="0" indent="0">
              <a:buNone/>
            </a:pPr>
            <a:r>
              <a:rPr lang="zh-CN" altLang="en-US" sz="4000"/>
              <a:t>我们一方面不能允许救恩现实的不可分割性削弱其有意义的区分；另一方面，不能允许有意义的区分导致割裂性。</a:t>
            </a:r>
            <a:endParaRPr lang="zh-CN" altLang="en-US" sz="400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改革宗观点：</a:t>
            </a:r>
            <a:endParaRPr lang="zh-CN" altLang="en-US" sz="4000"/>
          </a:p>
          <a:p>
            <a:pPr marL="0" indent="0">
              <a:buNone/>
            </a:pPr>
            <a:r>
              <a:rPr lang="zh-CN" altLang="en-US" sz="4000"/>
              <a:t>基督的义的归算是和与基督联合可区分但不可分割的。</a:t>
            </a:r>
            <a:endParaRPr lang="zh-CN" altLang="en-US" sz="4000"/>
          </a:p>
          <a:p>
            <a:pPr marL="0" indent="0">
              <a:buNone/>
            </a:pPr>
            <a:r>
              <a:rPr lang="zh-CN" altLang="en-US" sz="4000"/>
              <a:t>法判论的范畴和联合的范畴并不对立。更为准确地说，与基督联合包含了基督义的归算；基督义的归算要求与基督联合。</a:t>
            </a:r>
            <a:endParaRPr lang="zh-CN" altLang="en-US" sz="400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加尔文：</a:t>
            </a:r>
            <a:endParaRPr lang="zh-CN" altLang="en-US" sz="4000"/>
          </a:p>
          <a:p>
            <a:pPr marL="0" indent="0">
              <a:buNone/>
            </a:pPr>
            <a:r>
              <a:rPr lang="en-US" altLang="zh-CN" sz="4000"/>
              <a:t>“</a:t>
            </a:r>
            <a:r>
              <a:rPr lang="zh-CN" altLang="en-US" sz="4000"/>
              <a:t>我承认如果基督不是我们的，那么我们就会被剥夺这至善的福分（称义）。因此，头与肢体的联合，基督居于我们的心里，或者，简单地说，那奥秘的联合，是我们认为有着至高无比的重要性的。</a:t>
            </a:r>
            <a:endParaRPr lang="zh-CN" altLang="en-US" sz="400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此，与我们联合的基督会与我们分享他里面一切救赎的福分。因此，我们并不会远远地注视着他，以为他的义会归算给我们。我们是披戴基督，我们被移植到他的身体。简言之，他屈尊与我们联合。唯有这样，我们才与他有称义的团契</a:t>
            </a:r>
            <a:r>
              <a:rPr lang="en-US" altLang="zh-CN" sz="4000"/>
              <a:t>”</a:t>
            </a:r>
            <a:r>
              <a:rPr lang="zh-CN" altLang="en-US" sz="4000"/>
              <a:t>。</a:t>
            </a:r>
            <a:endParaRPr lang="zh-CN" alt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箴言</a:t>
            </a:r>
            <a:r>
              <a:rPr lang="en-US" altLang="zh-CN" sz="4000"/>
              <a:t>17</a:t>
            </a:r>
            <a:r>
              <a:rPr lang="zh-CN" altLang="en-US" sz="4000"/>
              <a:t>：</a:t>
            </a:r>
            <a:r>
              <a:rPr lang="en-US" altLang="zh-CN" sz="4000"/>
              <a:t>15</a:t>
            </a:r>
            <a:endParaRPr lang="en-US" altLang="zh-CN" sz="4000"/>
          </a:p>
          <a:p>
            <a:pPr marL="0" indent="0">
              <a:buNone/>
            </a:pPr>
            <a:r>
              <a:rPr lang="zh-CN" altLang="en-US" sz="4000"/>
              <a:t>定恶人为义的，定义人为恶的，这都为耶和华所憎恶。</a:t>
            </a:r>
            <a:endParaRPr lang="zh-CN" altLang="en-US" sz="4000"/>
          </a:p>
          <a:p>
            <a:pPr marL="0" indent="0">
              <a:buNone/>
            </a:pPr>
            <a:r>
              <a:rPr lang="en-US" altLang="zh-CN" sz="4000"/>
              <a:t>He who justifies the wicked and condemns the righteous, both are an abomination to the Lord.</a:t>
            </a:r>
            <a:endParaRPr lang="en-US" altLang="zh-CN" sz="4000"/>
          </a:p>
          <a:p>
            <a:pPr marL="0" indent="0">
              <a:buNone/>
            </a:pPr>
            <a:endParaRPr lang="en-US" altLang="zh-CN"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我们这样思考：</a:t>
            </a:r>
            <a:endParaRPr lang="zh-CN" altLang="en-US" sz="4000"/>
          </a:p>
          <a:p>
            <a:pPr marL="0" indent="0">
              <a:buNone/>
            </a:pPr>
            <a:r>
              <a:rPr lang="zh-CN" altLang="en-US" sz="4000"/>
              <a:t>如果定恶人为义的意思是使恶人主体性地成为义人，那么定恶人为义并不会是耶和华所憎恶的。这反而是好的无比的。</a:t>
            </a:r>
            <a:endParaRPr lang="zh-CN" altLang="en-US" sz="4000"/>
          </a:p>
          <a:p>
            <a:pPr marL="0" indent="0">
              <a:buNone/>
            </a:pPr>
            <a:r>
              <a:rPr lang="zh-CN" altLang="en-US" sz="4000"/>
              <a:t>很明显，这里的</a:t>
            </a:r>
            <a:r>
              <a:rPr lang="he-IL" altLang="zh-CN" sz="4000"/>
              <a:t>קדצ</a:t>
            </a:r>
            <a:r>
              <a:rPr lang="zh-CN" altLang="zh-CN" sz="4000"/>
              <a:t>是客观性的改变，对法判论中地位的宣告，而与内在伦理状态的改变毫无关系。</a:t>
            </a:r>
            <a:endParaRPr lang="zh-CN" altLang="zh-CN" sz="4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同时，我们也要注意到，在申命记</a:t>
            </a:r>
            <a:r>
              <a:rPr lang="en-US" altLang="zh-CN" sz="4000"/>
              <a:t>25</a:t>
            </a:r>
            <a:r>
              <a:rPr lang="zh-CN" altLang="en-US" sz="4000"/>
              <a:t>：</a:t>
            </a:r>
            <a:r>
              <a:rPr lang="en-US" altLang="zh-CN" sz="4000"/>
              <a:t>1</a:t>
            </a:r>
            <a:r>
              <a:rPr lang="zh-CN" altLang="en-US" sz="4000"/>
              <a:t>和箴言</a:t>
            </a:r>
            <a:r>
              <a:rPr lang="en-US" altLang="zh-CN" sz="4000"/>
              <a:t>17</a:t>
            </a:r>
            <a:r>
              <a:rPr lang="zh-CN" altLang="en-US" sz="4000"/>
              <a:t>：</a:t>
            </a:r>
            <a:r>
              <a:rPr lang="en-US" altLang="zh-CN" sz="4000"/>
              <a:t>15</a:t>
            </a:r>
            <a:r>
              <a:rPr lang="zh-CN" altLang="en-US" sz="4000"/>
              <a:t>，两个对比都是在</a:t>
            </a:r>
            <a:r>
              <a:rPr lang="en-US" altLang="zh-CN" sz="4000"/>
              <a:t>“</a:t>
            </a:r>
            <a:r>
              <a:rPr lang="zh-CN" altLang="en-US" sz="4000"/>
              <a:t>称义</a:t>
            </a:r>
            <a:r>
              <a:rPr lang="en-US" altLang="zh-CN" sz="4000"/>
              <a:t>”</a:t>
            </a:r>
            <a:r>
              <a:rPr lang="zh-CN" altLang="en-US" sz="4000"/>
              <a:t>和</a:t>
            </a:r>
            <a:r>
              <a:rPr lang="en-US" altLang="zh-CN" sz="4000"/>
              <a:t>“</a:t>
            </a:r>
            <a:r>
              <a:rPr lang="zh-CN" altLang="en-US" sz="4000"/>
              <a:t>定罪</a:t>
            </a:r>
            <a:r>
              <a:rPr lang="en-US" altLang="zh-CN" sz="4000"/>
              <a:t>”</a:t>
            </a:r>
            <a:r>
              <a:rPr lang="zh-CN" altLang="en-US" sz="4000"/>
              <a:t>。</a:t>
            </a:r>
            <a:endParaRPr lang="zh-CN" altLang="en-US" sz="4000"/>
          </a:p>
          <a:p>
            <a:pPr marL="0" indent="0">
              <a:buNone/>
            </a:pPr>
            <a:r>
              <a:rPr lang="zh-CN" altLang="en-US" sz="4000"/>
              <a:t>既然定罪并不意味着在道德状态上使之成为不义，那么同样的思路，称义也不应该指在道德状态上使之成为义。</a:t>
            </a:r>
            <a:endParaRPr lang="zh-CN" altLang="en-US" sz="4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正如法官的判决不会改变一个人的道德状态，称义也是如此。称义改变的是一个人相对与律法的地位，而不改变那个人本身。对人自身的改变是成圣的范畴。</a:t>
            </a:r>
            <a:endParaRPr lang="zh-CN" altLang="en-US" sz="4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约伯记</a:t>
            </a:r>
            <a:r>
              <a:rPr lang="en-US" altLang="zh-CN" sz="4000"/>
              <a:t>32</a:t>
            </a:r>
            <a:r>
              <a:rPr lang="zh-CN" altLang="en-US" sz="4000"/>
              <a:t>：</a:t>
            </a:r>
            <a:r>
              <a:rPr lang="en-US" altLang="zh-CN" sz="4000"/>
              <a:t>2</a:t>
            </a:r>
            <a:endParaRPr lang="en-US" altLang="zh-CN" sz="4000"/>
          </a:p>
          <a:p>
            <a:pPr marL="0" indent="0">
              <a:buNone/>
            </a:pPr>
            <a:r>
              <a:rPr lang="zh-CN" altLang="en-US" sz="4000"/>
              <a:t>那时有布西人兰族巴拉迦的儿子以利户向约伯发怒；因约伯自以为义，不以神为义。</a:t>
            </a:r>
            <a:endParaRPr lang="zh-CN" altLang="en-US" sz="4000"/>
          </a:p>
          <a:p>
            <a:pPr marL="0" indent="0">
              <a:buNone/>
            </a:pPr>
            <a:r>
              <a:rPr lang="en-US" altLang="zh-CN" sz="4000"/>
              <a:t>Then Elihu the son of Barachel the Buzite, burned with anger. He burned with anger at Job because he justified himself rather than God. </a:t>
            </a:r>
            <a:endParaRPr lang="zh-CN" altLang="en-US" sz="4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这并不指约伯使自己内在性地成为义，否则这句经文的另一层含义就是约伯不使上帝成为义。</a:t>
            </a:r>
            <a:endParaRPr lang="zh-CN" altLang="en-US" sz="4000"/>
          </a:p>
          <a:p>
            <a:pPr marL="0" indent="0">
              <a:buNone/>
            </a:pPr>
            <a:endParaRPr lang="zh-CN" altLang="en-US" sz="4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当然，</a:t>
            </a:r>
            <a:r>
              <a:rPr lang="he-IL" altLang="en-US" sz="4000"/>
              <a:t>קדצ</a:t>
            </a:r>
            <a:r>
              <a:rPr lang="zh-CN" altLang="en-US" sz="4000"/>
              <a:t>这个词也有状态性的含义，描述一个人存在于义的状态中。</a:t>
            </a:r>
            <a:endParaRPr lang="zh-CN" altLang="en-US" sz="4000"/>
          </a:p>
          <a:p>
            <a:pPr marL="0" indent="0">
              <a:buNone/>
            </a:pPr>
            <a:r>
              <a:rPr lang="zh-CN" altLang="en-US" sz="4000"/>
              <a:t>比如</a:t>
            </a:r>
            <a:endParaRPr lang="zh-CN" altLang="en-US" sz="4000"/>
          </a:p>
          <a:p>
            <a:pPr marL="0" indent="0">
              <a:buNone/>
            </a:pPr>
            <a:r>
              <a:rPr lang="zh-CN" altLang="en-US" sz="4000"/>
              <a:t>诗篇</a:t>
            </a:r>
            <a:r>
              <a:rPr lang="en-US" altLang="zh-CN" sz="4000"/>
              <a:t>143</a:t>
            </a:r>
            <a:r>
              <a:rPr lang="zh-CN" altLang="en-US" sz="4000"/>
              <a:t>：</a:t>
            </a:r>
            <a:r>
              <a:rPr lang="en-US" altLang="zh-CN" sz="4000"/>
              <a:t>2</a:t>
            </a:r>
            <a:endParaRPr lang="en-US" altLang="zh-CN" sz="4000"/>
          </a:p>
          <a:p>
            <a:pPr marL="0" indent="0">
              <a:buNone/>
            </a:pPr>
            <a:r>
              <a:rPr lang="zh-CN" altLang="en-US" sz="4000"/>
              <a:t>求你不要审问仆人；因为在你面前，凡活着的人没有一个是义的。</a:t>
            </a:r>
            <a:endParaRPr lang="zh-CN" alt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当我们谈到重生和成圣时，我们会想到内在的更新（除了确定性成圣的概念）。然而称义却包含在上帝面前的律法性的地位的改变。</a:t>
            </a:r>
            <a:endParaRPr lang="zh-CN" altLang="en-US" sz="4000"/>
          </a:p>
          <a:p>
            <a:pPr marL="0" indent="0">
              <a:buNone/>
            </a:pPr>
            <a:r>
              <a:rPr lang="zh-CN" altLang="en-US" sz="4000"/>
              <a:t>在称义中，上帝将我们从亚当的原罪和我们一切的实际的罪的负罪性中解救出来，并接纳我们在祂眼中为义人。</a:t>
            </a:r>
            <a:endParaRPr lang="zh-CN" altLang="en-US"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创世记</a:t>
            </a:r>
            <a:r>
              <a:rPr lang="en-US" altLang="zh-CN" sz="4000"/>
              <a:t>38</a:t>
            </a:r>
            <a:r>
              <a:rPr lang="zh-CN" altLang="en-US" sz="4000"/>
              <a:t>：</a:t>
            </a:r>
            <a:r>
              <a:rPr lang="en-US" altLang="zh-CN" sz="4000"/>
              <a:t>26</a:t>
            </a:r>
            <a:endParaRPr lang="en-US" altLang="zh-CN" sz="4000"/>
          </a:p>
          <a:p>
            <a:pPr marL="0" indent="0">
              <a:buNone/>
            </a:pPr>
            <a:r>
              <a:rPr lang="zh-CN" altLang="en-US" sz="4000"/>
              <a:t>犹大承认说：她比我更有义，因为我没有将他给我的儿子示拉。从此犹大不再与她同寝了。</a:t>
            </a:r>
            <a:endParaRPr lang="zh-CN" altLang="en-US"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新约对</a:t>
            </a:r>
            <a:r>
              <a:rPr lang="el-GR" altLang="en-US" sz="4000"/>
              <a:t>δικαιοω</a:t>
            </a:r>
            <a:r>
              <a:rPr lang="zh-CN" altLang="en-US" sz="4000"/>
              <a:t>的使用</a:t>
            </a:r>
            <a:endParaRPr lang="zh-CN" altLang="en-US" sz="4000"/>
          </a:p>
          <a:p>
            <a:pPr marL="0" indent="0">
              <a:buNone/>
            </a:pPr>
            <a:r>
              <a:rPr lang="en-US" altLang="zh-CN" sz="4000"/>
              <a:t>1. </a:t>
            </a:r>
            <a:r>
              <a:rPr lang="zh-CN" altLang="en-US" sz="4000"/>
              <a:t>彰显性的含义：</a:t>
            </a:r>
            <a:endParaRPr lang="zh-CN" altLang="en-US" sz="4000"/>
          </a:p>
          <a:p>
            <a:pPr marL="0" indent="0">
              <a:buNone/>
            </a:pPr>
            <a:r>
              <a:rPr lang="zh-CN" altLang="en-US" sz="4000"/>
              <a:t>马太福音</a:t>
            </a:r>
            <a:r>
              <a:rPr lang="en-US" altLang="zh-CN" sz="4000"/>
              <a:t>11</a:t>
            </a:r>
            <a:r>
              <a:rPr lang="zh-CN" altLang="en-US" sz="4000"/>
              <a:t>：</a:t>
            </a:r>
            <a:r>
              <a:rPr lang="en-US" altLang="zh-CN" sz="4000"/>
              <a:t>19</a:t>
            </a:r>
            <a:endParaRPr lang="en-US" altLang="zh-CN" sz="4000"/>
          </a:p>
          <a:p>
            <a:pPr marL="0" indent="0">
              <a:buNone/>
            </a:pPr>
            <a:r>
              <a:rPr lang="zh-CN" altLang="en-US" sz="4000"/>
              <a:t>人子来了，也吃也喝，人又说他是贪食好酒的人，是税吏和罪人的朋友。但智慧之子总以智慧为是</a:t>
            </a:r>
            <a:r>
              <a:rPr lang="en-US" altLang="zh-CN" sz="4000"/>
              <a:t>/</a:t>
            </a:r>
            <a:r>
              <a:rPr lang="zh-CN" altLang="en-US" sz="4000"/>
              <a:t>但智慧在行为上就显为是。</a:t>
            </a:r>
            <a:r>
              <a:rPr lang="en-US" altLang="zh-CN" sz="4000"/>
              <a:t>(Yet wisdom is justified by her deeds.)</a:t>
            </a:r>
            <a:endParaRPr lang="en-US" altLang="zh-CN" sz="4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路加福音</a:t>
            </a:r>
            <a:r>
              <a:rPr lang="en-US" altLang="zh-CN" sz="4000"/>
              <a:t>16</a:t>
            </a:r>
            <a:r>
              <a:rPr lang="zh-CN" altLang="en-US" sz="4000"/>
              <a:t>：</a:t>
            </a:r>
            <a:r>
              <a:rPr lang="en-US" altLang="zh-CN" sz="4000"/>
              <a:t>15</a:t>
            </a:r>
            <a:endParaRPr lang="en-US" altLang="zh-CN" sz="4000"/>
          </a:p>
          <a:p>
            <a:pPr marL="0" indent="0">
              <a:buNone/>
            </a:pPr>
            <a:r>
              <a:rPr lang="zh-CN" altLang="en-US" sz="4000"/>
              <a:t>耶稣对他们说：你们是在人面前自称为义的，你们的心，神却知道；因为人所尊贵的，是神看为可憎恶的。</a:t>
            </a:r>
            <a:endParaRPr lang="zh-CN" altLang="en-US" sz="4000"/>
          </a:p>
          <a:p>
            <a:pPr marL="0" indent="0">
              <a:buNone/>
            </a:pPr>
            <a:r>
              <a:rPr lang="en-US" altLang="zh-CN" sz="4000"/>
              <a:t>You are those who justify yourselves before men. </a:t>
            </a:r>
            <a:endParaRPr lang="en-US" altLang="zh-CN" sz="4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3:4</a:t>
            </a:r>
            <a:endParaRPr lang="en-US" altLang="zh-CN" sz="4000"/>
          </a:p>
          <a:p>
            <a:pPr marL="0" indent="0">
              <a:buNone/>
            </a:pPr>
            <a:r>
              <a:rPr lang="zh-CN" altLang="en-US" sz="4000"/>
              <a:t>断乎不能</a:t>
            </a:r>
            <a:r>
              <a:rPr lang="en-US" altLang="zh-CN" sz="4000"/>
              <a:t>!</a:t>
            </a:r>
            <a:r>
              <a:rPr lang="zh-CN" altLang="en-US" sz="4000"/>
              <a:t>不如说</a:t>
            </a:r>
            <a:r>
              <a:rPr lang="en-US" altLang="zh-CN" sz="4000"/>
              <a:t>,</a:t>
            </a:r>
            <a:r>
              <a:rPr lang="zh-CN" altLang="en-US" sz="4000"/>
              <a:t>神是真实的</a:t>
            </a:r>
            <a:r>
              <a:rPr lang="en-US" altLang="zh-CN" sz="4000"/>
              <a:t>,</a:t>
            </a:r>
            <a:r>
              <a:rPr lang="zh-CN" altLang="en-US" sz="4000"/>
              <a:t>人都是虚谎的。如经上所记：你责备人的时候，显为公义；被人议论的时候，可以得胜。</a:t>
            </a:r>
            <a:endParaRPr lang="zh-CN" altLang="en-US" sz="4000"/>
          </a:p>
          <a:p>
            <a:pPr marL="0" indent="0">
              <a:buNone/>
            </a:pPr>
            <a:r>
              <a:rPr lang="en-US" altLang="zh-CN" sz="4000"/>
              <a:t>That you may be justified in your words and prevail when you judge. </a:t>
            </a:r>
            <a:endParaRPr lang="en-US" altLang="zh-CN"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提摩太前书</a:t>
            </a:r>
            <a:r>
              <a:rPr lang="en-US" altLang="zh-CN" sz="4000"/>
              <a:t>3</a:t>
            </a:r>
            <a:r>
              <a:rPr lang="zh-CN" altLang="en-US" sz="4000"/>
              <a:t>：</a:t>
            </a:r>
            <a:r>
              <a:rPr lang="en-US" altLang="zh-CN" sz="4000"/>
              <a:t>16</a:t>
            </a:r>
            <a:endParaRPr lang="en-US" altLang="zh-CN" sz="4000"/>
          </a:p>
          <a:p>
            <a:pPr marL="0" indent="0">
              <a:buNone/>
            </a:pPr>
            <a:r>
              <a:rPr lang="zh-CN" altLang="en-US" sz="4000"/>
              <a:t>大哉，敬虔的奥秘！无人不以为然：就是神在肉身显现，被圣灵称义，被天使看见，被传于外邦，被世人信服，被接在荣耀里。</a:t>
            </a:r>
            <a:endParaRPr lang="zh-CN" altLang="en-US" sz="4000"/>
          </a:p>
          <a:p>
            <a:pPr marL="0" indent="0">
              <a:buNone/>
            </a:pPr>
            <a:r>
              <a:rPr lang="en-US" altLang="zh-CN" sz="4000"/>
              <a:t>He was justified in the Spirit</a:t>
            </a:r>
            <a:endParaRPr lang="en-US" altLang="zh-CN" sz="4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 </a:t>
            </a:r>
            <a:r>
              <a:rPr lang="zh-CN" altLang="en-US" sz="4000"/>
              <a:t>法定论</a:t>
            </a:r>
            <a:r>
              <a:rPr lang="en-US" altLang="zh-CN" sz="4000"/>
              <a:t>/</a:t>
            </a:r>
            <a:r>
              <a:rPr lang="zh-CN" altLang="en-US" sz="4000"/>
              <a:t>宣告性的含义</a:t>
            </a:r>
            <a:endParaRPr lang="zh-CN" altLang="en-US" sz="4000"/>
          </a:p>
          <a:p>
            <a:pPr marL="0" indent="0">
              <a:buNone/>
            </a:pPr>
            <a:r>
              <a:rPr lang="zh-CN" altLang="en-US" sz="4000"/>
              <a:t>路加福音</a:t>
            </a:r>
            <a:r>
              <a:rPr lang="en-US" altLang="zh-CN" sz="4000"/>
              <a:t>7</a:t>
            </a:r>
            <a:r>
              <a:rPr lang="zh-CN" altLang="en-US" sz="4000"/>
              <a:t>：</a:t>
            </a:r>
            <a:r>
              <a:rPr lang="en-US" altLang="zh-CN" sz="4000"/>
              <a:t>29</a:t>
            </a:r>
            <a:endParaRPr lang="en-US" altLang="zh-CN" sz="4000"/>
          </a:p>
          <a:p>
            <a:pPr marL="0" indent="0">
              <a:buNone/>
            </a:pPr>
            <a:r>
              <a:rPr lang="zh-CN" altLang="en-US" sz="4000"/>
              <a:t>众百姓和税吏既受过约翰的洗，听见这话，就以神为义。</a:t>
            </a:r>
            <a:endParaRPr lang="zh-CN" altLang="en-US" sz="4000"/>
          </a:p>
          <a:p>
            <a:pPr marL="0" indent="0">
              <a:buNone/>
            </a:pPr>
            <a:r>
              <a:rPr lang="en-US" altLang="zh-CN" sz="4000"/>
              <a:t>When the tax-gatherers heard this, they justified God. </a:t>
            </a:r>
            <a:endParaRPr lang="en-US" altLang="zh-CN" sz="4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8</a:t>
            </a:r>
            <a:r>
              <a:rPr lang="zh-CN" altLang="en-US" sz="4000"/>
              <a:t>：</a:t>
            </a:r>
            <a:r>
              <a:rPr lang="en-US" altLang="zh-CN" sz="4000"/>
              <a:t>33-34</a:t>
            </a:r>
            <a:endParaRPr lang="en-US" altLang="zh-CN" sz="4000"/>
          </a:p>
          <a:p>
            <a:pPr marL="0" indent="0">
              <a:buNone/>
            </a:pPr>
            <a:r>
              <a:rPr lang="zh-CN" altLang="en-US" sz="4000"/>
              <a:t>谁能控告神所拣选的人呢？有神称他们为义了谁能定他们的罪呢？有基督耶稣已经死了，而且从死里复活，现今在神的右边，也替我们祈求。</a:t>
            </a:r>
            <a:endParaRPr lang="zh-CN" altLang="en-US" sz="4000"/>
          </a:p>
          <a:p>
            <a:pPr marL="0" indent="0">
              <a:buNone/>
            </a:pPr>
            <a:r>
              <a:rPr lang="en-US" altLang="zh-CN" sz="4000"/>
              <a:t>Who will bring a charge against God's elect. It is GOd who justifies.... </a:t>
            </a:r>
            <a:endParaRPr lang="en-US" altLang="zh-CN" sz="4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5</a:t>
            </a:r>
            <a:r>
              <a:rPr lang="zh-CN" altLang="en-US" sz="4000"/>
              <a:t>：</a:t>
            </a:r>
            <a:r>
              <a:rPr lang="en-US" altLang="zh-CN" sz="4000"/>
              <a:t>16</a:t>
            </a:r>
            <a:endParaRPr lang="en-US" altLang="zh-CN" sz="4000"/>
          </a:p>
          <a:p>
            <a:pPr marL="0" indent="0">
              <a:buNone/>
            </a:pPr>
            <a:r>
              <a:rPr lang="zh-CN" altLang="en-US" sz="4000"/>
              <a:t>因一人犯罪就定罪，也不如恩赐，原来审判是由一人而定罪，恩赐乃是由许多过犯而称义。</a:t>
            </a:r>
            <a:endParaRPr lang="zh-CN" altLang="en-US" sz="4000"/>
          </a:p>
          <a:p>
            <a:pPr marL="0" indent="0">
              <a:buNone/>
            </a:pPr>
            <a:r>
              <a:rPr lang="en-US" altLang="zh-CN" sz="4000"/>
              <a:t>For the judgment following one trespass brought condemnation, but the free gift following many trespasses brought justification. </a:t>
            </a:r>
            <a:endParaRPr lang="zh-CN" altLang="en-US" sz="4000"/>
          </a:p>
          <a:p>
            <a:pPr marL="0" indent="0">
              <a:buNone/>
            </a:pPr>
            <a:endParaRPr lang="zh-CN" altLang="en-US" sz="4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罗马书</a:t>
            </a:r>
            <a:r>
              <a:rPr lang="en-US" altLang="zh-CN" sz="4000"/>
              <a:t>4</a:t>
            </a:r>
            <a:r>
              <a:rPr lang="zh-CN" altLang="en-US" sz="4000"/>
              <a:t>：</a:t>
            </a:r>
            <a:r>
              <a:rPr lang="en-US" altLang="zh-CN" sz="4000"/>
              <a:t>3</a:t>
            </a:r>
            <a:endParaRPr lang="en-US" altLang="zh-CN" sz="4000"/>
          </a:p>
          <a:p>
            <a:pPr marL="0" indent="0">
              <a:buNone/>
            </a:pPr>
            <a:r>
              <a:rPr lang="zh-CN" altLang="en-US" sz="4000"/>
              <a:t>经上说什么呢？说：亚伯拉罕信神，这就算为他的义。</a:t>
            </a:r>
            <a:endParaRPr lang="zh-CN" altLang="en-US" sz="4000"/>
          </a:p>
          <a:p>
            <a:pPr marL="0" indent="0">
              <a:buNone/>
            </a:pPr>
            <a:endParaRPr lang="zh-CN" altLang="en-US" sz="4000"/>
          </a:p>
          <a:p>
            <a:pPr marL="0" indent="0">
              <a:buNone/>
            </a:pPr>
            <a:r>
              <a:rPr lang="zh-CN" altLang="en-US" sz="4000"/>
              <a:t>罗马书</a:t>
            </a:r>
            <a:r>
              <a:rPr lang="en-US" altLang="zh-CN" sz="4000"/>
              <a:t>4</a:t>
            </a:r>
            <a:r>
              <a:rPr lang="zh-CN" altLang="en-US" sz="4000"/>
              <a:t>：</a:t>
            </a:r>
            <a:r>
              <a:rPr lang="en-US" altLang="zh-CN" sz="4000"/>
              <a:t>5</a:t>
            </a:r>
            <a:endParaRPr lang="en-US" altLang="zh-CN" sz="4000"/>
          </a:p>
          <a:p>
            <a:pPr marL="0" indent="0">
              <a:buNone/>
            </a:pPr>
            <a:r>
              <a:rPr lang="zh-CN" altLang="en-US" sz="4000"/>
              <a:t>惟有不做工的，只信称罪人为义的神，他的信就算为义。</a:t>
            </a:r>
            <a:endParaRPr lang="zh-CN" altLang="en-US" sz="4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罗马书</a:t>
            </a:r>
            <a:r>
              <a:rPr lang="en-US" altLang="zh-CN" sz="4000"/>
              <a:t>4</a:t>
            </a:r>
            <a:r>
              <a:rPr lang="zh-CN" altLang="en-US" sz="4000"/>
              <a:t>：</a:t>
            </a:r>
            <a:r>
              <a:rPr lang="en-US" altLang="zh-CN" sz="4000"/>
              <a:t>6</a:t>
            </a:r>
            <a:endParaRPr lang="en-US" altLang="zh-CN" sz="4000"/>
          </a:p>
          <a:p>
            <a:pPr marL="0" indent="0">
              <a:buNone/>
            </a:pPr>
            <a:r>
              <a:rPr lang="zh-CN" altLang="en-US" sz="4000"/>
              <a:t>正如大卫称那在行为以外蒙神算为义的人是有福的。</a:t>
            </a:r>
            <a:endParaRPr lang="zh-CN" altLang="en-US" sz="4000"/>
          </a:p>
          <a:p>
            <a:pPr marL="0" indent="0">
              <a:buNone/>
            </a:pPr>
            <a:r>
              <a:rPr lang="zh-CN" altLang="en-US" sz="4000"/>
              <a:t>罗马书</a:t>
            </a:r>
            <a:r>
              <a:rPr lang="en-US" altLang="zh-CN" sz="4000"/>
              <a:t>4</a:t>
            </a:r>
            <a:r>
              <a:rPr lang="zh-CN" altLang="en-US" sz="4000"/>
              <a:t>：</a:t>
            </a:r>
            <a:r>
              <a:rPr lang="en-US" altLang="zh-CN" sz="4000"/>
              <a:t>11</a:t>
            </a:r>
            <a:endParaRPr lang="en-US" altLang="zh-CN" sz="4000"/>
          </a:p>
          <a:p>
            <a:pPr marL="0" indent="0">
              <a:buNone/>
            </a:pPr>
            <a:r>
              <a:rPr lang="zh-CN" altLang="en-US" sz="4000"/>
              <a:t>并且他受了割礼的记号，作他未受割礼的时候因信称义的印证，叫他作一切为受割礼而信之人的父，使他们也算为义。</a:t>
            </a:r>
            <a:endParaRPr lang="zh-CN" altLang="en-US"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J. I. Packer</a:t>
            </a:r>
            <a:r>
              <a:rPr lang="zh-CN" altLang="en-US" sz="4000"/>
              <a:t>在</a:t>
            </a:r>
            <a:r>
              <a:rPr lang="en-US" altLang="zh-CN" sz="4000" i="1"/>
              <a:t>The Baker Dictionary of Theolog</a:t>
            </a:r>
            <a:r>
              <a:rPr lang="zh-CN" altLang="en-US" sz="4000"/>
              <a:t>中解释道称义包含两个基本的方面：</a:t>
            </a:r>
            <a:endParaRPr lang="zh-CN" altLang="en-US" sz="4000"/>
          </a:p>
          <a:p>
            <a:pPr marL="0" indent="0">
              <a:buNone/>
            </a:pPr>
            <a:r>
              <a:rPr lang="en-US" altLang="zh-CN" sz="4000"/>
              <a:t>1. </a:t>
            </a:r>
            <a:r>
              <a:rPr lang="zh-CN" altLang="en-US" sz="4000"/>
              <a:t>使罪人称义意味着永久性地恢复恩惠和当有的权利；</a:t>
            </a:r>
            <a:endParaRPr lang="zh-CN" altLang="en-US" sz="4000"/>
          </a:p>
          <a:p>
            <a:pPr marL="0" indent="0">
              <a:buNone/>
            </a:pPr>
            <a:r>
              <a:rPr lang="en-US" altLang="zh-CN" sz="4000"/>
              <a:t>2. </a:t>
            </a:r>
            <a:r>
              <a:rPr lang="zh-CN" altLang="en-US" sz="4000"/>
              <a:t>对一切罪完全的赦免。</a:t>
            </a:r>
            <a:endParaRPr lang="zh-CN" altLang="en-US"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4</a:t>
            </a:r>
            <a:r>
              <a:rPr lang="zh-CN" altLang="en-US" sz="4000"/>
              <a:t>：</a:t>
            </a:r>
            <a:r>
              <a:rPr lang="en-US" altLang="zh-CN" sz="4000"/>
              <a:t>22-24</a:t>
            </a:r>
            <a:endParaRPr lang="en-US" altLang="zh-CN" sz="4000"/>
          </a:p>
          <a:p>
            <a:pPr marL="0" indent="0">
              <a:buNone/>
            </a:pPr>
            <a:r>
              <a:rPr lang="zh-CN" altLang="en-US" sz="4000"/>
              <a:t>所以，这就算为他的义。算为他义的这句话不是单为他写的，也是为我们将来得算为义之人写的，就是我们这信神使我们的主耶稣从死里复活的人。</a:t>
            </a:r>
            <a:endParaRPr lang="zh-CN" altLang="en-US" sz="4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称义与两个亚当基督论</a:t>
            </a:r>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基督的复活，特别是他作为末后的亚当的复活，就是基督的称义。</a:t>
            </a:r>
            <a:endParaRPr lang="zh-CN" altLang="en-US" sz="4000"/>
          </a:p>
          <a:p>
            <a:pPr marL="0" indent="0">
              <a:buNone/>
            </a:pPr>
            <a:r>
              <a:rPr lang="zh-CN" altLang="en-US" sz="4000"/>
              <a:t>提摩太前书</a:t>
            </a:r>
            <a:r>
              <a:rPr lang="en-US" altLang="zh-CN" sz="4000"/>
              <a:t>3</a:t>
            </a:r>
            <a:r>
              <a:rPr lang="zh-CN" altLang="en-US" sz="4000"/>
              <a:t>：</a:t>
            </a:r>
            <a:r>
              <a:rPr lang="en-US" altLang="zh-CN" sz="4000"/>
              <a:t>16</a:t>
            </a:r>
            <a:endParaRPr lang="en-US" altLang="zh-CN" sz="4000"/>
          </a:p>
          <a:p>
            <a:pPr marL="0" indent="0">
              <a:buNone/>
            </a:pPr>
            <a:r>
              <a:rPr lang="en-US" altLang="zh-CN" sz="4000"/>
              <a:t>16 大 哉 ， 敬 虔 的 奥 秘 ！ 无 人 不 以 为 然 ： 就 是 神 在 肉 身 显 现 ， 被 圣 灵 称 义 （ 或 作 ： 在 灵 性 称 义 ） ， 被 天 使 看 见 ， 被 传 於 外 邦 ， 被 世 人 信 服 ， 被 接 在 荣 耀 里 。</a:t>
            </a:r>
            <a:endParaRPr lang="en-US" altLang="zh-CN" sz="4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a:xfrm>
            <a:off x="838200" y="869950"/>
            <a:ext cx="10515600" cy="4351338"/>
          </a:xfrm>
        </p:spPr>
        <p:txBody>
          <a:bodyPr>
            <a:noAutofit/>
          </a:bodyPr>
          <a:p>
            <a:pPr marL="0" indent="0">
              <a:buNone/>
            </a:pPr>
            <a:r>
              <a:rPr lang="en-US" altLang="zh-CN" sz="4000"/>
              <a:t>16 Great indeed, we confess, is the mystery of godliness:</a:t>
            </a:r>
            <a:endParaRPr lang="en-US" altLang="zh-CN" sz="4000"/>
          </a:p>
          <a:p>
            <a:pPr marL="0" indent="0">
              <a:buNone/>
            </a:pPr>
            <a:r>
              <a:rPr lang="en-US" altLang="zh-CN" sz="4000"/>
              <a:t>He[e] was manifested in the flesh,</a:t>
            </a:r>
            <a:endParaRPr lang="en-US" altLang="zh-CN" sz="4000"/>
          </a:p>
          <a:p>
            <a:pPr marL="0" indent="0">
              <a:buNone/>
            </a:pPr>
            <a:r>
              <a:rPr lang="en-US" altLang="zh-CN" sz="4000"/>
              <a:t>    vindicated[f] by the Spirit,[g]</a:t>
            </a:r>
            <a:endParaRPr lang="en-US" altLang="zh-CN" sz="4000"/>
          </a:p>
          <a:p>
            <a:pPr marL="0" indent="0">
              <a:buNone/>
            </a:pPr>
            <a:r>
              <a:rPr lang="en-US" altLang="zh-CN" sz="4000"/>
              <a:t>        seen by angels,</a:t>
            </a:r>
            <a:endParaRPr lang="en-US" altLang="zh-CN" sz="4000"/>
          </a:p>
          <a:p>
            <a:pPr marL="0" indent="0">
              <a:buNone/>
            </a:pPr>
            <a:r>
              <a:rPr lang="en-US" altLang="zh-CN" sz="4000"/>
              <a:t>proclaimed among the nations,</a:t>
            </a:r>
            <a:endParaRPr lang="en-US" altLang="zh-CN" sz="4000"/>
          </a:p>
          <a:p>
            <a:pPr marL="0" indent="0">
              <a:buNone/>
            </a:pPr>
            <a:r>
              <a:rPr lang="en-US" altLang="zh-CN" sz="4000"/>
              <a:t>    believed on in the world,</a:t>
            </a:r>
            <a:endParaRPr lang="en-US" altLang="zh-CN" sz="4000"/>
          </a:p>
          <a:p>
            <a:pPr marL="0" indent="0">
              <a:buNone/>
            </a:pPr>
            <a:r>
              <a:rPr lang="en-US" altLang="zh-CN" sz="4000"/>
              <a:t>        taken up in glory.</a:t>
            </a:r>
            <a:endParaRPr lang="en-US" altLang="zh-CN" sz="4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我们看这里面的三组对比：</a:t>
            </a:r>
            <a:endParaRPr lang="zh-CN" altLang="en-US" sz="4000"/>
          </a:p>
          <a:p>
            <a:pPr marL="0" indent="0">
              <a:buNone/>
            </a:pPr>
            <a:r>
              <a:rPr lang="zh-CN" altLang="en-US" sz="4000"/>
              <a:t>肉身  圣灵；</a:t>
            </a:r>
            <a:endParaRPr lang="zh-CN" altLang="en-US" sz="4000"/>
          </a:p>
          <a:p>
            <a:pPr marL="0" indent="0">
              <a:buNone/>
            </a:pPr>
            <a:r>
              <a:rPr lang="zh-CN" altLang="en-US" sz="4000"/>
              <a:t>天使  外邦；</a:t>
            </a:r>
            <a:endParaRPr lang="zh-CN" altLang="en-US" sz="4000"/>
          </a:p>
          <a:p>
            <a:pPr marL="0" indent="0">
              <a:buNone/>
            </a:pPr>
            <a:r>
              <a:rPr lang="zh-CN" altLang="en-US" sz="4000"/>
              <a:t>世界  荣耀</a:t>
            </a:r>
            <a:endParaRPr lang="zh-CN" altLang="en-US" sz="4000"/>
          </a:p>
          <a:p>
            <a:pPr marL="0" indent="0">
              <a:buNone/>
            </a:pPr>
            <a:endParaRPr lang="zh-CN" altLang="en-US" sz="4000"/>
          </a:p>
          <a:p>
            <a:pPr marL="0" indent="0">
              <a:buNone/>
            </a:pPr>
            <a:r>
              <a:rPr lang="zh-CN" altLang="en-US" sz="4000"/>
              <a:t>我们着重看</a:t>
            </a:r>
            <a:r>
              <a:rPr lang="en-US" altLang="zh-CN" sz="4000"/>
              <a:t>“</a:t>
            </a:r>
            <a:r>
              <a:rPr lang="zh-CN" altLang="en-US" sz="4000"/>
              <a:t>肉身</a:t>
            </a:r>
            <a:r>
              <a:rPr lang="en-US" altLang="zh-CN" sz="4000"/>
              <a:t>”</a:t>
            </a:r>
            <a:r>
              <a:rPr lang="zh-CN" altLang="en-US" sz="4000"/>
              <a:t>和</a:t>
            </a:r>
            <a:r>
              <a:rPr lang="en-US" altLang="zh-CN" sz="4000"/>
              <a:t>“</a:t>
            </a:r>
            <a:r>
              <a:rPr lang="zh-CN" altLang="en-US" sz="4000"/>
              <a:t>圣灵</a:t>
            </a:r>
            <a:r>
              <a:rPr lang="en-US" altLang="zh-CN" sz="4000"/>
              <a:t>”</a:t>
            </a:r>
            <a:r>
              <a:rPr lang="zh-CN" altLang="en-US" sz="4000"/>
              <a:t>的对比</a:t>
            </a:r>
            <a:endParaRPr lang="zh-CN" altLang="en-US" sz="4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首先，我们需要看到，这里的对比将耶稣在圣灵里称义与末世的议题关联了起来。</a:t>
            </a:r>
            <a:endParaRPr lang="zh-CN" altLang="en-US" sz="4000"/>
          </a:p>
          <a:p>
            <a:pPr marL="0" indent="0">
              <a:buNone/>
            </a:pPr>
            <a:r>
              <a:rPr lang="zh-CN" altLang="en-US" sz="4000"/>
              <a:t>我们先来看介词词组</a:t>
            </a:r>
            <a:endParaRPr lang="zh-CN" altLang="en-US" sz="4000"/>
          </a:p>
          <a:p>
            <a:pPr marL="0" indent="0">
              <a:buNone/>
            </a:pPr>
            <a:r>
              <a:rPr lang="zh-CN" altLang="en-US" sz="4000"/>
              <a:t>神在肉身显现，被圣灵称义。</a:t>
            </a:r>
            <a:endParaRPr lang="zh-CN" altLang="en-US" sz="4000"/>
          </a:p>
          <a:p>
            <a:pPr marL="0" indent="0">
              <a:buNone/>
            </a:pPr>
            <a:r>
              <a:rPr lang="en-US" altLang="zh-CN" sz="4000"/>
              <a:t>in the flesh, by the Spirit</a:t>
            </a:r>
            <a:endParaRPr lang="en-US" altLang="zh-CN" sz="4000"/>
          </a:p>
          <a:p>
            <a:pPr marL="0" indent="0">
              <a:buNone/>
            </a:pPr>
            <a:r>
              <a:rPr lang="el-GR" altLang="zh-CN" sz="4000"/>
              <a:t>εν σαρκι, εν πνευματι</a:t>
            </a:r>
            <a:endParaRPr lang="el-GR" altLang="zh-CN" sz="4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l-GR" altLang="zh-CN" sz="4000"/>
              <a:t>εν σαρκι </a:t>
            </a:r>
            <a:r>
              <a:rPr lang="zh-CN" altLang="el-GR" sz="4000"/>
              <a:t>可以指基督道成肉身显现的次末世领域（</a:t>
            </a:r>
            <a:r>
              <a:rPr lang="en-US" altLang="zh-CN" sz="4000"/>
              <a:t>sphere</a:t>
            </a:r>
            <a:r>
              <a:rPr lang="zh-CN" altLang="el-GR" sz="4000"/>
              <a:t>），或者基督以临时的、软弱的肉身显现的模式（</a:t>
            </a:r>
            <a:r>
              <a:rPr lang="en-US" altLang="zh-CN" sz="4000"/>
              <a:t>manner</a:t>
            </a:r>
            <a:r>
              <a:rPr lang="zh-CN" altLang="el-GR" sz="4000"/>
              <a:t>）。</a:t>
            </a:r>
            <a:endParaRPr lang="zh-CN" altLang="el-GR" sz="4000"/>
          </a:p>
          <a:p>
            <a:pPr marL="0" indent="0">
              <a:buNone/>
            </a:pPr>
            <a:r>
              <a:rPr lang="zh-CN" altLang="el-GR" sz="4000"/>
              <a:t>事实上，我们无法将二者分开理解。</a:t>
            </a:r>
            <a:endParaRPr lang="zh-CN" altLang="el-GR" sz="4000"/>
          </a:p>
          <a:p>
            <a:pPr marL="0" indent="0">
              <a:buNone/>
            </a:pPr>
            <a:r>
              <a:rPr lang="zh-CN" altLang="el-GR" sz="4000"/>
              <a:t>意即，基督身体存在的模式对于他身体存在于其中的领域也是适用的。</a:t>
            </a:r>
            <a:endParaRPr lang="zh-CN" altLang="el-GR" sz="4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考虑到保罗在普遍含义上对肉体的阐述，我们需要注意到</a:t>
            </a:r>
            <a:r>
              <a:rPr lang="el-GR" altLang="en-US" sz="4000"/>
              <a:t>σαρκος</a:t>
            </a:r>
            <a:r>
              <a:rPr lang="zh-CN" altLang="en-US" sz="4000"/>
              <a:t>是在原则上与新创造形成对比的。而新创造本身是与圣灵再造（</a:t>
            </a:r>
            <a:r>
              <a:rPr lang="en-US" altLang="zh-CN" sz="4000"/>
              <a:t>re-creative</a:t>
            </a:r>
            <a:r>
              <a:rPr lang="zh-CN" altLang="en-US" sz="4000"/>
              <a:t>）的作为相关联的。</a:t>
            </a:r>
            <a:endParaRPr lang="zh-CN" altLang="en-US" sz="4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Ridderbos</a:t>
            </a:r>
            <a:endParaRPr lang="en-US" altLang="zh-CN" sz="4000"/>
          </a:p>
          <a:p>
            <a:pPr marL="0" indent="0">
              <a:buNone/>
            </a:pPr>
            <a:r>
              <a:rPr lang="zh-CN" altLang="en-US" sz="4000"/>
              <a:t>肉体并不仅仅是指物质性的存在，也不单单是指如此存在的人类。而是指人类在其软弱、暂时的状态中，这也就是保罗所谓的</a:t>
            </a:r>
            <a:r>
              <a:rPr lang="en-US" altLang="zh-CN" sz="4000"/>
              <a:t>“</a:t>
            </a:r>
            <a:r>
              <a:rPr lang="zh-CN" altLang="en-US" sz="4000"/>
              <a:t>属土的</a:t>
            </a:r>
            <a:r>
              <a:rPr lang="en-US" altLang="zh-CN" sz="4000"/>
              <a:t>”</a:t>
            </a:r>
            <a:r>
              <a:rPr lang="zh-CN" altLang="en-US" sz="4000"/>
              <a:t>。</a:t>
            </a:r>
            <a:endParaRPr lang="zh-CN" altLang="en-US" sz="4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换言之，当保罗说神子在肉身中显现，他的意思是基督以软弱、暂时的状态而临到，却并没有在人类的罪中有份。</a:t>
            </a:r>
            <a:endParaRPr lang="zh-CN" altLang="en-US" sz="4000"/>
          </a:p>
          <a:p>
            <a:pPr marL="0" indent="0">
              <a:buNone/>
            </a:pPr>
            <a:r>
              <a:rPr lang="zh-CN" altLang="en-US" sz="4000"/>
              <a:t>         </a:t>
            </a:r>
            <a:r>
              <a:rPr lang="en-US" altLang="zh-CN" sz="4000"/>
              <a:t>(</a:t>
            </a:r>
            <a:r>
              <a:rPr lang="en-US" altLang="zh-CN" sz="4000" i="1"/>
              <a:t>Paul: An Outline of His Theology</a:t>
            </a:r>
            <a:r>
              <a:rPr lang="en-US" altLang="zh-CN" sz="4000"/>
              <a:t>, 65)</a:t>
            </a:r>
            <a:endParaRPr lang="en-US" altLang="zh-CN" sz="4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因此，尽管基督的肉身非堕落的肉身，但他的肉身确实是具有现世性、软弱性，和临时性。</a:t>
            </a:r>
            <a:endParaRPr lang="zh-CN" altLang="en-US" sz="4000"/>
          </a:p>
          <a:p>
            <a:pPr marL="0" indent="0">
              <a:buNone/>
            </a:pPr>
            <a:endParaRPr lang="zh-CN" altLang="en-US" sz="4000"/>
          </a:p>
          <a:p>
            <a:pPr marL="0" indent="0">
              <a:buNone/>
            </a:pPr>
            <a:r>
              <a:rPr lang="zh-CN" altLang="en-US" sz="4000"/>
              <a:t>即，肉体是与圣灵相对的状态。而圣灵在保罗书信中一再地代表了新创造。</a:t>
            </a:r>
            <a:endParaRPr lang="zh-CN" altLang="en-US" sz="4000"/>
          </a:p>
          <a:p>
            <a:pPr marL="0" indent="0">
              <a:buNone/>
            </a:pPr>
            <a:endParaRPr lang="zh-CN" altLang="en-US" sz="4000"/>
          </a:p>
          <a:p>
            <a:pPr marL="0" indent="0">
              <a:buNone/>
            </a:pPr>
            <a:endParaRPr lang="zh-CN" altLang="en-US" sz="4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WSC #33</a:t>
            </a:r>
            <a:endParaRPr lang="en-US" altLang="zh-CN" sz="4000"/>
          </a:p>
          <a:p>
            <a:pPr marL="0" indent="0">
              <a:buNone/>
            </a:pPr>
            <a:r>
              <a:rPr lang="zh-CN" altLang="en-US" sz="4000"/>
              <a:t>称义是神白白恩典的行动，在其中神赦免我们一切的罪恶，接纳我们在祂面前为义人，这唯独因基督的义归算给我们，而我们只是凭信心接受而已。</a:t>
            </a:r>
            <a:endParaRPr lang="zh-CN" altLang="en-US" sz="4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l-GR" altLang="en-US" sz="4000"/>
              <a:t>εν </a:t>
            </a:r>
            <a:r>
              <a:rPr lang="zh-CN" altLang="en-US" sz="4000"/>
              <a:t>在这里从语法上可以有三种理解：</a:t>
            </a:r>
            <a:endParaRPr lang="zh-CN" altLang="en-US" sz="4000"/>
          </a:p>
          <a:p>
            <a:pPr marL="0" indent="0">
              <a:buNone/>
            </a:pPr>
            <a:r>
              <a:rPr lang="en-US" altLang="zh-CN" sz="4000"/>
              <a:t>1. </a:t>
            </a:r>
            <a:r>
              <a:rPr lang="zh-CN" altLang="en-US" sz="4000"/>
              <a:t>工具性的理解 </a:t>
            </a:r>
            <a:r>
              <a:rPr lang="en-US" altLang="zh-CN" sz="4000"/>
              <a:t>by</a:t>
            </a:r>
            <a:endParaRPr lang="en-US" altLang="zh-CN" sz="4000"/>
          </a:p>
          <a:p>
            <a:pPr marL="0" indent="0">
              <a:buNone/>
            </a:pPr>
            <a:r>
              <a:rPr lang="en-US" altLang="zh-CN" sz="4000"/>
              <a:t>2. </a:t>
            </a:r>
            <a:r>
              <a:rPr lang="zh-CN" altLang="en-US" sz="4000"/>
              <a:t>关联性的理解 </a:t>
            </a:r>
            <a:r>
              <a:rPr lang="en-US" altLang="zh-CN" sz="4000"/>
              <a:t>with</a:t>
            </a:r>
            <a:endParaRPr lang="en-US" altLang="zh-CN" sz="4000"/>
          </a:p>
          <a:p>
            <a:pPr marL="0" indent="0">
              <a:buNone/>
            </a:pPr>
            <a:r>
              <a:rPr lang="en-US" altLang="zh-CN" sz="4000"/>
              <a:t>3. </a:t>
            </a:r>
            <a:r>
              <a:rPr lang="zh-CN" altLang="en-US" sz="4000"/>
              <a:t>领域性的理解 </a:t>
            </a:r>
            <a:r>
              <a:rPr lang="en-US" altLang="zh-CN" sz="4000"/>
              <a:t>in</a:t>
            </a:r>
            <a:endParaRPr lang="en-US" altLang="zh-CN" sz="4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结合之前的内容，特别</a:t>
            </a:r>
            <a:r>
              <a:rPr lang="el-GR" altLang="zh-CN" sz="4000"/>
              <a:t>πνευμα</a:t>
            </a:r>
            <a:r>
              <a:rPr lang="zh-CN" altLang="zh-CN" sz="4000"/>
              <a:t>是指圣灵，那么第三种解释更为符合这里的论述。</a:t>
            </a:r>
            <a:endParaRPr lang="zh-CN" altLang="zh-CN" sz="4000"/>
          </a:p>
          <a:p>
            <a:pPr marL="0" indent="0">
              <a:buNone/>
            </a:pPr>
            <a:endParaRPr lang="zh-CN" altLang="zh-CN" sz="4000"/>
          </a:p>
          <a:p>
            <a:pPr marL="0" indent="0">
              <a:buNone/>
            </a:pPr>
            <a:r>
              <a:rPr lang="zh-CN" altLang="zh-CN" sz="4000"/>
              <a:t>也就是在肉体中和在圣灵中的对比。</a:t>
            </a:r>
            <a:endParaRPr lang="zh-CN" altLang="zh-CN" sz="4000"/>
          </a:p>
          <a:p>
            <a:pPr marL="0" indent="0">
              <a:buNone/>
            </a:pPr>
            <a:endParaRPr lang="zh-CN" altLang="en-US" sz="4000"/>
          </a:p>
          <a:p>
            <a:pPr marL="0" indent="0">
              <a:buNone/>
            </a:pPr>
            <a:endParaRPr lang="zh-CN" altLang="en-US" sz="4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同样类似的对比呈现在世界（现在的存在）和荣耀（末世的领域）。</a:t>
            </a:r>
            <a:endParaRPr lang="zh-CN" altLang="zh-CN" sz="4000"/>
          </a:p>
          <a:p>
            <a:pPr marL="0" indent="0">
              <a:buNone/>
            </a:pPr>
            <a:r>
              <a:rPr lang="zh-CN" altLang="zh-CN" sz="4000"/>
              <a:t>对保罗而言，谈论基督出现 </a:t>
            </a:r>
            <a:r>
              <a:rPr lang="el-GR" altLang="zh-CN" sz="4000"/>
              <a:t>εν σαρκι</a:t>
            </a:r>
            <a:r>
              <a:rPr lang="zh-CN" altLang="zh-CN" sz="4000"/>
              <a:t>就相当于在说他取了人性的软弱。而说基督在圣灵里称义则表明了他与带来了他的复活的再创造的末世性的作为的关系。</a:t>
            </a:r>
            <a:endParaRPr lang="zh-CN" altLang="zh-CN" sz="4000"/>
          </a:p>
          <a:p>
            <a:pPr marL="0" indent="0">
              <a:buNone/>
            </a:pPr>
            <a:r>
              <a:rPr lang="zh-CN" altLang="zh-CN" sz="4000"/>
              <a:t>这就是基督复活作为他的称义的末世性的属性。</a:t>
            </a:r>
            <a:endParaRPr lang="zh-CN" altLang="zh-CN" sz="4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当我们说基督的复活是他在圣灵中的称义时，我们是在谈论最为根本的一个对比，就是亚当和基督的对比。</a:t>
            </a:r>
            <a:endParaRPr lang="zh-CN" altLang="en-US" sz="4000"/>
          </a:p>
          <a:p>
            <a:pPr marL="0" indent="0">
              <a:buNone/>
            </a:pPr>
            <a:r>
              <a:rPr lang="zh-CN" altLang="en-US" sz="4000"/>
              <a:t>一面是软弱的、必朽坏的、临时的、羞辱的；另一面是有大能的、不朽坏的、永恒的、荣耀的。</a:t>
            </a:r>
            <a:endParaRPr lang="zh-CN" altLang="en-US" sz="4000"/>
          </a:p>
          <a:p>
            <a:pPr marL="0" indent="0">
              <a:buNone/>
            </a:pPr>
            <a:r>
              <a:rPr lang="zh-CN" altLang="en-US" sz="4000"/>
              <a:t>这就是我们之前在林前</a:t>
            </a:r>
            <a:r>
              <a:rPr lang="en-US" altLang="zh-CN" sz="4000"/>
              <a:t>15</a:t>
            </a:r>
            <a:r>
              <a:rPr lang="zh-CN" altLang="en-US" sz="4000"/>
              <a:t>所学习的内容。</a:t>
            </a:r>
            <a:endParaRPr lang="zh-CN" altLang="en-US" sz="4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道成了肉身的基督实则是出现在了软弱、可变的秩序中。</a:t>
            </a:r>
            <a:endParaRPr lang="zh-CN" altLang="en-US" sz="4000"/>
          </a:p>
          <a:p>
            <a:pPr marL="0" indent="0">
              <a:buNone/>
            </a:pPr>
            <a:r>
              <a:rPr lang="zh-CN" altLang="en-US" sz="4000"/>
              <a:t>而在圣灵中称义的基督则不再受制于肉身的秩序及其所带来的破坏。</a:t>
            </a:r>
            <a:endParaRPr lang="zh-CN" altLang="en-US" sz="4000"/>
          </a:p>
          <a:p>
            <a:pPr marL="0" indent="0">
              <a:buNone/>
            </a:pPr>
            <a:r>
              <a:rPr lang="zh-CN" altLang="en-US" sz="4000"/>
              <a:t>这在提摩太前书</a:t>
            </a:r>
            <a:r>
              <a:rPr lang="en-US" altLang="zh-CN" sz="4000"/>
              <a:t>3</a:t>
            </a:r>
            <a:r>
              <a:rPr lang="zh-CN" altLang="en-US" sz="4000"/>
              <a:t>：</a:t>
            </a:r>
            <a:r>
              <a:rPr lang="en-US" altLang="zh-CN" sz="4000"/>
              <a:t>16</a:t>
            </a:r>
            <a:r>
              <a:rPr lang="zh-CN" altLang="en-US" sz="4000"/>
              <a:t>明显体现出来：</a:t>
            </a:r>
            <a:endParaRPr lang="zh-CN" altLang="en-US" sz="4000"/>
          </a:p>
          <a:p>
            <a:pPr marL="0" indent="0">
              <a:buNone/>
            </a:pPr>
            <a:r>
              <a:rPr lang="zh-CN" altLang="en-US" sz="4000"/>
              <a:t>在这个世界被信服，但被接在荣耀里。</a:t>
            </a:r>
            <a:endParaRPr lang="zh-CN" altLang="en-US" sz="4000"/>
          </a:p>
          <a:p>
            <a:pPr marL="0" indent="0">
              <a:buNone/>
            </a:pPr>
            <a:r>
              <a:rPr lang="el-GR" altLang="en-US" sz="4000"/>
              <a:t>εν κοσμω· εν δοξη</a:t>
            </a:r>
            <a:endParaRPr lang="el-GR" altLang="en-US" sz="4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这里面，属格所要表述的明显是不同的领域。而要点在于世界和荣耀的对比。</a:t>
            </a:r>
            <a:endParaRPr lang="zh-CN" altLang="en-US" sz="4000"/>
          </a:p>
          <a:p>
            <a:pPr marL="0" indent="0">
              <a:buNone/>
            </a:pPr>
            <a:r>
              <a:rPr lang="zh-CN" altLang="en-US" sz="4000"/>
              <a:t>这二者是两个不同的存在，不同的时代，不同的秩序。</a:t>
            </a:r>
            <a:endParaRPr lang="zh-CN" altLang="en-US" sz="4000"/>
          </a:p>
          <a:p>
            <a:pPr marL="0" indent="0">
              <a:buNone/>
            </a:pPr>
            <a:r>
              <a:rPr lang="zh-CN" altLang="en-US" sz="4000"/>
              <a:t>前者是次末世性的，而后者是末世性的。</a:t>
            </a:r>
            <a:endParaRPr lang="zh-CN" altLang="en-US" sz="4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圣经所要描述的复活和升天以及其中的荣耀是与整个次末世性的秩序相对比的。</a:t>
            </a:r>
            <a:endParaRPr lang="zh-CN" altLang="en-US" sz="4000"/>
          </a:p>
          <a:p>
            <a:pPr marL="0" indent="0">
              <a:buNone/>
            </a:pPr>
            <a:r>
              <a:rPr lang="zh-CN" altLang="en-US" sz="4000"/>
              <a:t>而亚当是整个次末世性秩序的代表。</a:t>
            </a:r>
            <a:endParaRPr lang="zh-CN" altLang="en-US" sz="4000"/>
          </a:p>
          <a:p>
            <a:pPr marL="0" indent="0">
              <a:buNone/>
            </a:pPr>
            <a:r>
              <a:rPr lang="zh-CN" altLang="en-US" sz="4000"/>
              <a:t>基督在圣灵中的称义表明了整个恩约历史范畴中最基本的一点：两个亚当的基督论</a:t>
            </a:r>
            <a:endParaRPr lang="zh-CN" altLang="en-US" sz="4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我们再做进一步的关联。</a:t>
            </a:r>
            <a:endParaRPr lang="zh-CN" altLang="en-US" sz="4000"/>
          </a:p>
          <a:p>
            <a:pPr marL="0" indent="0">
              <a:buNone/>
            </a:pPr>
            <a:r>
              <a:rPr lang="zh-CN" altLang="en-US" sz="4000"/>
              <a:t>当我们说到基督的复活做为末世性的秩序的开启时，我们不但是就基督复活这一孤立事件本身而言。换言之，基督的复活不是历史中偶发的一个事件。</a:t>
            </a:r>
            <a:endParaRPr lang="zh-CN" altLang="en-US" sz="4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我们所谈论的基督的复活是在于他的复活中的称义。也就是他的复活所带来的法判论上的宣告性。</a:t>
            </a:r>
            <a:endParaRPr lang="zh-CN" altLang="en-US" sz="4000"/>
          </a:p>
          <a:p>
            <a:pPr marL="0" indent="0">
              <a:buNone/>
            </a:pPr>
            <a:r>
              <a:rPr lang="zh-CN" altLang="en-US" sz="4000"/>
              <a:t>展开：</a:t>
            </a:r>
            <a:endParaRPr lang="zh-CN" altLang="en-US" sz="4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同样的词 </a:t>
            </a:r>
            <a:r>
              <a:rPr lang="el-GR" altLang="en-US" sz="4000"/>
              <a:t>εδικαιωθη</a:t>
            </a:r>
            <a:r>
              <a:rPr lang="zh-CN" altLang="en-US" sz="4000"/>
              <a:t> 出现在其他经文都是表明法判论层面的、对称义的彰显和宣告。</a:t>
            </a:r>
            <a:endParaRPr lang="zh-CN" altLang="en-US" sz="4000"/>
          </a:p>
          <a:p>
            <a:pPr marL="0" indent="0">
              <a:buNone/>
            </a:pPr>
            <a:r>
              <a:rPr lang="zh-CN" altLang="en-US" sz="4000"/>
              <a:t>也就是说，耶稣的复活是一个神子被称义的末世性的彰显和宣告。</a:t>
            </a:r>
            <a:endParaRPr lang="zh-CN" altLang="en-US" sz="4000"/>
          </a:p>
          <a:p>
            <a:pPr marL="0" indent="0">
              <a:buNone/>
            </a:pPr>
            <a:endParaRPr lang="zh-CN" altLang="en-US" sz="4000"/>
          </a:p>
          <a:p>
            <a:pPr marL="0" indent="0">
              <a:buNone/>
            </a:pPr>
            <a:r>
              <a:rPr lang="zh-CN" altLang="en-US" sz="4000"/>
              <a:t>两处经文：</a:t>
            </a:r>
            <a:endParaRPr lang="zh-CN" altLang="en-US"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称义的本质</a:t>
            </a:r>
            <a:endParaRPr lang="zh-CN" altLang="en-US"/>
          </a:p>
        </p:txBody>
      </p:sp>
      <p:sp>
        <p:nvSpPr>
          <p:cNvPr id="3" name="Content Placeholder 2"/>
          <p:cNvSpPr>
            <a:spLocks noGrp="1"/>
          </p:cNvSpPr>
          <p:nvPr>
            <p:ph idx="1"/>
          </p:nvPr>
        </p:nvSpPr>
        <p:spPr/>
        <p:txBody>
          <a:bodyPr/>
          <a:p>
            <a:pPr marL="0" indent="0">
              <a:buNone/>
            </a:pPr>
            <a:r>
              <a:rPr lang="zh-CN" altLang="en-US" sz="4000"/>
              <a:t>三种历史观点：</a:t>
            </a:r>
            <a:endParaRPr lang="zh-CN" altLang="en-US" sz="4000"/>
          </a:p>
          <a:p>
            <a:pPr marL="0" indent="0">
              <a:buNone/>
            </a:pPr>
            <a:r>
              <a:rPr lang="en-US" altLang="zh-CN" sz="4000"/>
              <a:t>1. </a:t>
            </a:r>
            <a:r>
              <a:rPr lang="zh-CN" altLang="en-US" sz="4000"/>
              <a:t>改革宗神学</a:t>
            </a:r>
            <a:endParaRPr lang="zh-CN" altLang="en-US" sz="4000"/>
          </a:p>
          <a:p>
            <a:pPr marL="0" indent="0">
              <a:buNone/>
            </a:pPr>
            <a:r>
              <a:rPr lang="zh-CN" altLang="en-US" sz="4000"/>
              <a:t>称义是上帝法判性的、宣告性的作为，意即称义绝非从主体层面使得被称义之人为义；事实上，称义意味着宣告无罪，是客观层面的义。这个义是基于由基督耶稣归算而来的义的律法层面而产生的。</a:t>
            </a:r>
            <a:endParaRPr lang="zh-CN" altLang="en-US" sz="4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马太福音</a:t>
            </a:r>
            <a:r>
              <a:rPr lang="en-US" altLang="zh-CN" sz="4000"/>
              <a:t>11</a:t>
            </a:r>
            <a:r>
              <a:rPr lang="zh-CN" altLang="en-US" sz="4000"/>
              <a:t>：</a:t>
            </a:r>
            <a:r>
              <a:rPr lang="en-US" altLang="zh-CN" sz="4000"/>
              <a:t>19</a:t>
            </a:r>
            <a:endParaRPr lang="en-US" altLang="zh-CN" sz="4000"/>
          </a:p>
          <a:p>
            <a:pPr marL="0" indent="0">
              <a:buNone/>
            </a:pPr>
            <a:r>
              <a:rPr lang="zh-CN" altLang="en-US" sz="4000">
                <a:sym typeface="+mn-ea"/>
              </a:rPr>
              <a:t>人子来了，也吃也喝，人又说他是贪食好酒的人，是税吏和罪人的朋友。但智慧之子总以智慧为是</a:t>
            </a:r>
            <a:r>
              <a:rPr lang="en-US" altLang="zh-CN" sz="4000">
                <a:sym typeface="+mn-ea"/>
              </a:rPr>
              <a:t>/</a:t>
            </a:r>
            <a:r>
              <a:rPr lang="zh-CN" altLang="en-US" sz="4000">
                <a:sym typeface="+mn-ea"/>
              </a:rPr>
              <a:t>但智慧在行为上就显为是。</a:t>
            </a:r>
            <a:r>
              <a:rPr lang="en-US" altLang="zh-CN" sz="4000">
                <a:sym typeface="+mn-ea"/>
              </a:rPr>
              <a:t>(Yet wisdom is justified by her deeds.)</a:t>
            </a:r>
            <a:endParaRPr lang="en-US" altLang="zh-CN" sz="4000"/>
          </a:p>
          <a:p>
            <a:pPr marL="0" indent="0">
              <a:buNone/>
            </a:pPr>
            <a:endParaRPr lang="en-US" altLang="zh-CN" sz="4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4</a:t>
            </a:r>
            <a:r>
              <a:rPr lang="zh-CN" altLang="en-US" sz="4000"/>
              <a:t>：</a:t>
            </a:r>
            <a:r>
              <a:rPr lang="en-US" altLang="zh-CN" sz="4000"/>
              <a:t>2</a:t>
            </a:r>
            <a:endParaRPr lang="en-US" altLang="zh-CN" sz="4000"/>
          </a:p>
          <a:p>
            <a:pPr marL="0" indent="0">
              <a:buNone/>
            </a:pPr>
            <a:r>
              <a:rPr lang="zh-CN" altLang="en-US" sz="4000"/>
              <a:t>倘若亚伯拉罕是因行为称义，就有可夸的；只是在神面前并无可夸。</a:t>
            </a:r>
            <a:endParaRPr lang="zh-CN" altLang="en-US" sz="4000"/>
          </a:p>
          <a:p>
            <a:pPr marL="0" indent="0">
              <a:buNone/>
            </a:pPr>
            <a:endParaRPr lang="zh-CN" altLang="en-US" sz="4000"/>
          </a:p>
          <a:p>
            <a:pPr marL="0" indent="0">
              <a:buNone/>
            </a:pPr>
            <a:r>
              <a:rPr lang="zh-CN" altLang="en-US" sz="4000"/>
              <a:t>在两处经文中，</a:t>
            </a:r>
            <a:r>
              <a:rPr lang="el-GR" altLang="en-US" sz="4000"/>
              <a:t>εδικαιωθη</a:t>
            </a:r>
            <a:r>
              <a:rPr lang="zh-CN" altLang="en-US" sz="4000"/>
              <a:t> 都是法判论的、彰显性的对无罪的公开宣告。</a:t>
            </a:r>
            <a:endParaRPr lang="zh-CN" altLang="en-US" sz="4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所以，谈论耶稣的称义就对他作为复活者的法判论的宣告和对他的义的公开彰显。</a:t>
            </a:r>
            <a:endParaRPr lang="zh-CN" altLang="en-US" sz="4000"/>
          </a:p>
          <a:p>
            <a:pPr marL="0" indent="0">
              <a:buNone/>
            </a:pPr>
            <a:endParaRPr lang="zh-CN" altLang="en-US" sz="4000"/>
          </a:p>
          <a:p>
            <a:pPr marL="0" indent="0">
              <a:buNone/>
            </a:pPr>
            <a:r>
              <a:rPr lang="zh-CN" altLang="en-US" sz="4000"/>
              <a:t>而基督复活的末世性可以很好地帮助我们理解他称义的本质。</a:t>
            </a:r>
            <a:endParaRPr lang="zh-CN" altLang="en-US" sz="40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正如基督的复活开始了末世的秩序，使得他告别了属于这个次末世秩序的软弱性和暂时性；所以他复活中称义的层面也是如此。</a:t>
            </a:r>
            <a:endParaRPr lang="zh-CN" altLang="en-US" sz="4000"/>
          </a:p>
          <a:p>
            <a:pPr marL="0" indent="0">
              <a:buNone/>
            </a:pPr>
            <a:r>
              <a:rPr lang="zh-CN" altLang="en-US" sz="4000"/>
              <a:t>基督的复活作为他的称义使得他永久性地脱离了试验的处境，而全然地拥有了末世性的公义。</a:t>
            </a:r>
            <a:endParaRPr lang="zh-CN" altLang="en-US" sz="4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基督在圣灵中的称义是对他作为末后的亚当的义之不可逆转的、末世性的、法判性的彰显。这其中有着明显的宣告性的含义。</a:t>
            </a:r>
            <a:endParaRPr lang="zh-CN" altLang="en-US" sz="4000"/>
          </a:p>
          <a:p>
            <a:pPr marL="0" indent="0">
              <a:buNone/>
            </a:pPr>
            <a:r>
              <a:rPr lang="zh-CN" altLang="en-US" sz="4000"/>
              <a:t>因此，基督的称义是一个最为根本的救赎性的作为，而这个作为有着末世性的核心。</a:t>
            </a:r>
            <a:endParaRPr lang="zh-CN" altLang="en-US" sz="4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保罗所论述的背景明显要求我们将基督的死与罪的现实联系起来，特别地，罪的负罪性。</a:t>
            </a:r>
            <a:endParaRPr lang="zh-CN" altLang="en-US" sz="4000"/>
          </a:p>
          <a:p>
            <a:pPr marL="0" indent="0">
              <a:buNone/>
            </a:pPr>
            <a:r>
              <a:rPr lang="zh-CN" altLang="en-US" sz="4000"/>
              <a:t>以至于基督要成为第二个，也是末后的亚当。</a:t>
            </a:r>
            <a:endParaRPr lang="zh-CN" altLang="en-US" sz="4000"/>
          </a:p>
          <a:p>
            <a:pPr marL="0" indent="0">
              <a:buNone/>
            </a:pPr>
            <a:endParaRPr lang="zh-CN" altLang="en-US" sz="4000"/>
          </a:p>
          <a:p>
            <a:pPr marL="0" indent="0">
              <a:buNone/>
            </a:pPr>
            <a:r>
              <a:rPr lang="zh-CN" altLang="en-US" sz="4000"/>
              <a:t>我们参考几处经文：</a:t>
            </a:r>
            <a:endParaRPr lang="zh-CN" altLang="en-US" sz="40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哥林多后书</a:t>
            </a:r>
            <a:r>
              <a:rPr lang="en-US" altLang="zh-CN" sz="4000"/>
              <a:t>5</a:t>
            </a:r>
            <a:r>
              <a:rPr lang="zh-CN" altLang="en-US" sz="4000"/>
              <a:t>：</a:t>
            </a:r>
            <a:r>
              <a:rPr lang="en-US" altLang="zh-CN" sz="4000"/>
              <a:t>21</a:t>
            </a:r>
            <a:endParaRPr lang="en-US" altLang="zh-CN" sz="4000"/>
          </a:p>
          <a:p>
            <a:pPr marL="0" indent="0">
              <a:buNone/>
            </a:pPr>
            <a:r>
              <a:rPr lang="zh-CN" altLang="en-US" sz="4000"/>
              <a:t>神使那无罪的，替我们成为罪，好叫我们在他里面成为义。</a:t>
            </a:r>
            <a:endParaRPr lang="zh-CN" altLang="en-US" sz="4000"/>
          </a:p>
          <a:p>
            <a:pPr marL="0" indent="0">
              <a:buNone/>
            </a:pPr>
            <a:endParaRPr lang="zh-CN" altLang="en-US" sz="40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哥林多前书</a:t>
            </a:r>
            <a:r>
              <a:rPr lang="en-US" altLang="zh-CN" sz="4000"/>
              <a:t>15</a:t>
            </a:r>
            <a:r>
              <a:rPr lang="zh-CN" altLang="en-US" sz="4000"/>
              <a:t>：</a:t>
            </a:r>
            <a:r>
              <a:rPr lang="en-US" altLang="zh-CN" sz="4000"/>
              <a:t>17</a:t>
            </a:r>
            <a:endParaRPr lang="en-US" altLang="zh-CN" sz="4000"/>
          </a:p>
          <a:p>
            <a:pPr marL="0" indent="0">
              <a:buNone/>
            </a:pPr>
            <a:r>
              <a:rPr lang="zh-CN" altLang="en-US" sz="4000"/>
              <a:t>基督若没有复活，你们的信便是徒然，你们仍在罪里。</a:t>
            </a:r>
            <a:endParaRPr lang="zh-CN" altLang="en-US" sz="4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4</a:t>
            </a:r>
            <a:r>
              <a:rPr lang="zh-CN" altLang="en-US" sz="4000"/>
              <a:t>：</a:t>
            </a:r>
            <a:r>
              <a:rPr lang="en-US" altLang="zh-CN" sz="4000"/>
              <a:t>25</a:t>
            </a:r>
            <a:endParaRPr lang="en-US" altLang="zh-CN" sz="4000"/>
          </a:p>
          <a:p>
            <a:pPr marL="0" indent="0">
              <a:buNone/>
            </a:pPr>
            <a:r>
              <a:rPr lang="zh-CN" altLang="en-US" sz="4000"/>
              <a:t>耶稣被交给人，是为我们的过犯；复活，是为叫我们称义。</a:t>
            </a:r>
            <a:endParaRPr lang="zh-CN" altLang="en-US" sz="40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这些经文都提醒我们，基督代赎性的死，也就是为了我们而死，这是为了处理罪的负罪性这个根本的问题。</a:t>
            </a:r>
            <a:endParaRPr lang="zh-CN" altLang="en-US" sz="4000"/>
          </a:p>
          <a:p>
            <a:pPr marL="0" indent="0">
              <a:buNone/>
            </a:pPr>
            <a:endParaRPr lang="zh-CN" altLang="en-US" sz="4000"/>
          </a:p>
          <a:p>
            <a:pPr marL="0" indent="0">
              <a:buNone/>
            </a:pPr>
            <a:r>
              <a:rPr lang="zh-CN" altLang="en-US" sz="4000"/>
              <a:t>在他的复活中，基督被称义。但他被称义是作为一个代表而不是绝对孤立的个体。</a:t>
            </a:r>
            <a:endParaRPr lang="zh-CN" altLang="en-US"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称义是罪人成为基督徒时的法判性的宣告。</a:t>
            </a:r>
            <a:endParaRPr lang="zh-CN" altLang="en-US" sz="40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给定以上的探讨，我们继续看罗马书</a:t>
            </a:r>
            <a:r>
              <a:rPr lang="en-US" altLang="zh-CN" sz="4000"/>
              <a:t>4</a:t>
            </a:r>
            <a:r>
              <a:rPr lang="zh-CN" altLang="en-US" sz="4000"/>
              <a:t>：</a:t>
            </a:r>
            <a:r>
              <a:rPr lang="en-US" altLang="zh-CN" sz="4000"/>
              <a:t>25</a:t>
            </a:r>
            <a:r>
              <a:rPr lang="zh-CN" altLang="en-US" sz="4000"/>
              <a:t>对称义的描述。</a:t>
            </a:r>
            <a:endParaRPr lang="zh-CN" altLang="en-US" sz="4000"/>
          </a:p>
          <a:p>
            <a:pPr marL="0" indent="0">
              <a:buNone/>
            </a:pPr>
            <a:endParaRPr lang="zh-CN" altLang="en-US" sz="4000"/>
          </a:p>
          <a:p>
            <a:pPr marL="0" indent="0">
              <a:buNone/>
            </a:pPr>
            <a:r>
              <a:rPr lang="zh-CN" altLang="en-US" sz="4000">
                <a:sym typeface="+mn-ea"/>
              </a:rPr>
              <a:t>罗马书</a:t>
            </a:r>
            <a:r>
              <a:rPr lang="en-US" altLang="zh-CN" sz="4000">
                <a:sym typeface="+mn-ea"/>
              </a:rPr>
              <a:t>4</a:t>
            </a:r>
            <a:r>
              <a:rPr lang="zh-CN" altLang="en-US" sz="4000">
                <a:sym typeface="+mn-ea"/>
              </a:rPr>
              <a:t>：</a:t>
            </a:r>
            <a:r>
              <a:rPr lang="en-US" altLang="zh-CN" sz="4000">
                <a:sym typeface="+mn-ea"/>
              </a:rPr>
              <a:t>25</a:t>
            </a:r>
            <a:endParaRPr lang="en-US" altLang="zh-CN" sz="4000"/>
          </a:p>
          <a:p>
            <a:pPr marL="0" indent="0">
              <a:buNone/>
            </a:pPr>
            <a:r>
              <a:rPr lang="zh-CN" altLang="en-US" sz="4000">
                <a:sym typeface="+mn-ea"/>
              </a:rPr>
              <a:t>耶稣被交给人，是为我们的过犯；复活，是为叫我们称义。</a:t>
            </a:r>
            <a:endParaRPr lang="zh-CN" altLang="en-US" sz="4000"/>
          </a:p>
          <a:p>
            <a:pPr marL="0" indent="0">
              <a:buNone/>
            </a:pPr>
            <a:endParaRPr lang="zh-CN" altLang="en-US" sz="40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在这里，我们看到，主耶稣的</a:t>
            </a:r>
            <a:r>
              <a:rPr lang="en-US" altLang="zh-CN" sz="4000"/>
              <a:t>“</a:t>
            </a:r>
            <a:r>
              <a:rPr lang="zh-CN" altLang="en-US" sz="4000"/>
              <a:t>复活作为他的义</a:t>
            </a:r>
            <a:r>
              <a:rPr lang="en-US" altLang="zh-CN" sz="4000"/>
              <a:t>”</a:t>
            </a:r>
            <a:r>
              <a:rPr lang="zh-CN" altLang="en-US" sz="4000"/>
              <a:t>这个议题必然要应用到他的</a:t>
            </a:r>
            <a:r>
              <a:rPr lang="en-US" altLang="zh-CN" sz="4000"/>
              <a:t>“</a:t>
            </a:r>
            <a:r>
              <a:rPr lang="zh-CN" altLang="en-US" sz="4000"/>
              <a:t>复活成为我们的义</a:t>
            </a:r>
            <a:r>
              <a:rPr lang="en-US" altLang="zh-CN" sz="4000"/>
              <a:t>”</a:t>
            </a:r>
            <a:r>
              <a:rPr lang="zh-CN" altLang="en-US" sz="4000"/>
              <a:t>。</a:t>
            </a:r>
            <a:endParaRPr lang="zh-CN" altLang="en-US" sz="4000"/>
          </a:p>
          <a:p>
            <a:pPr marL="0" indent="0">
              <a:buNone/>
            </a:pPr>
            <a:r>
              <a:rPr lang="zh-CN" altLang="en-US" sz="4000"/>
              <a:t>是主耶稣的死的目的</a:t>
            </a:r>
            <a:r>
              <a:rPr lang="en-US" altLang="zh-CN" sz="4000"/>
              <a:t>——</a:t>
            </a:r>
            <a:r>
              <a:rPr lang="zh-CN" altLang="en-US" sz="4000"/>
              <a:t>为我们的过犯而死</a:t>
            </a:r>
            <a:r>
              <a:rPr lang="en-US" altLang="zh-CN" sz="4000"/>
              <a:t>——</a:t>
            </a:r>
            <a:r>
              <a:rPr lang="zh-CN" altLang="en-US" sz="4000"/>
              <a:t>使得我们认识到他的复活是为叫我们称义这一基本的救恩论上的特质。</a:t>
            </a:r>
            <a:endParaRPr lang="zh-CN" altLang="en-US" sz="40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如果主耶稣直到他的复活才被称义，如果他的复活是一个代表性的事件（包含属他的人的复活），那么很明显，基督的复活特别地是与所有基督徒的称义相关的。</a:t>
            </a:r>
            <a:endParaRPr lang="zh-CN" altLang="en-US" sz="40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保罗将两个概念整合在一起：</a:t>
            </a:r>
            <a:endParaRPr lang="zh-CN" altLang="en-US" sz="4000"/>
          </a:p>
          <a:p>
            <a:pPr marL="0" indent="0">
              <a:buNone/>
            </a:pPr>
            <a:r>
              <a:rPr lang="zh-CN" altLang="en-US" sz="4000"/>
              <a:t>基督的复活就是他的称义   以及</a:t>
            </a:r>
            <a:endParaRPr lang="zh-CN" altLang="en-US" sz="4000"/>
          </a:p>
          <a:p>
            <a:pPr marL="0" indent="0">
              <a:buNone/>
            </a:pPr>
            <a:r>
              <a:rPr lang="zh-CN" altLang="en-US" sz="4000"/>
              <a:t>基督的复活是一个代表性的事件。</a:t>
            </a:r>
            <a:endParaRPr lang="zh-CN" altLang="en-US" sz="4000"/>
          </a:p>
          <a:p>
            <a:pPr marL="0" indent="0">
              <a:buNone/>
            </a:pPr>
            <a:endParaRPr lang="zh-CN" altLang="en-US" sz="4000"/>
          </a:p>
          <a:p>
            <a:pPr marL="0" indent="0">
              <a:buNone/>
            </a:pPr>
            <a:r>
              <a:rPr lang="zh-CN" altLang="en-US" sz="4000"/>
              <a:t>而一个必然的结果就是：</a:t>
            </a:r>
            <a:endParaRPr lang="zh-CN" altLang="en-US" sz="4000"/>
          </a:p>
          <a:p>
            <a:pPr marL="0" indent="0">
              <a:buNone/>
            </a:pPr>
            <a:r>
              <a:rPr lang="zh-CN" altLang="en-US" sz="4000"/>
              <a:t>主耶稣的复活就是他的称义，而他不但在自己的义中复活（提摩太前书</a:t>
            </a:r>
            <a:r>
              <a:rPr lang="en-US" altLang="zh-CN" sz="4000"/>
              <a:t>3</a:t>
            </a:r>
            <a:r>
              <a:rPr lang="zh-CN" altLang="en-US" sz="4000"/>
              <a:t>：</a:t>
            </a:r>
            <a:r>
              <a:rPr lang="en-US" altLang="zh-CN" sz="4000"/>
              <a:t>16</a:t>
            </a:r>
            <a:r>
              <a:rPr lang="zh-CN" altLang="en-US" sz="4000"/>
              <a:t>），也是为了叫我们称义（罗马书</a:t>
            </a:r>
            <a:r>
              <a:rPr lang="en-US" altLang="zh-CN" sz="4000"/>
              <a:t>4</a:t>
            </a:r>
            <a:r>
              <a:rPr lang="zh-CN" altLang="en-US" sz="4000"/>
              <a:t>：</a:t>
            </a:r>
            <a:r>
              <a:rPr lang="en-US" altLang="zh-CN" sz="4000"/>
              <a:t>25</a:t>
            </a:r>
            <a:r>
              <a:rPr lang="zh-CN" altLang="en-US" sz="4000"/>
              <a:t>）。</a:t>
            </a:r>
            <a:endParaRPr lang="zh-CN" altLang="en-US"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Geerhardus Vos:</a:t>
            </a:r>
            <a:endParaRPr lang="en-US" altLang="zh-CN" sz="4000"/>
          </a:p>
          <a:p>
            <a:pPr marL="0" indent="0">
              <a:buNone/>
            </a:pPr>
            <a:r>
              <a:rPr lang="zh-CN" altLang="en-US" sz="4000"/>
              <a:t>基督的复活是福音的一个中心性的事件。这使得福音是叫人称义的福音，是将人从罪的负罪性中解脱的福音。</a:t>
            </a:r>
            <a:endParaRPr lang="zh-CN" altLang="en-US"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Vos</a:t>
            </a:r>
            <a:r>
              <a:rPr lang="zh-CN" altLang="en-US" sz="4000"/>
              <a:t>进一步分析：</a:t>
            </a:r>
            <a:endParaRPr lang="zh-CN" altLang="en-US" sz="4000"/>
          </a:p>
          <a:p>
            <a:pPr marL="0" indent="0">
              <a:buNone/>
            </a:pPr>
            <a:r>
              <a:rPr lang="zh-CN" altLang="en-US" sz="4000"/>
              <a:t>复活之于称义就相当于死之于罪</a:t>
            </a:r>
            <a:endParaRPr lang="zh-CN" altLang="en-US" sz="4000"/>
          </a:p>
          <a:p>
            <a:pPr marL="0" indent="0">
              <a:buNone/>
            </a:pPr>
            <a:endParaRPr lang="zh-CN" altLang="en-US" sz="4000"/>
          </a:p>
          <a:p>
            <a:pPr marL="0" indent="0">
              <a:buNone/>
            </a:pPr>
            <a:r>
              <a:rPr lang="zh-CN" altLang="en-US" sz="4000"/>
              <a:t>死的核心首先是定罪，是上帝对罪位格化的、具象化的判决。这是我们剥离所有</a:t>
            </a:r>
            <a:r>
              <a:rPr lang="en-US" altLang="zh-CN" sz="4000"/>
              <a:t>“</a:t>
            </a:r>
            <a:r>
              <a:rPr lang="zh-CN" altLang="en-US" sz="4000"/>
              <a:t>死的非必要属性</a:t>
            </a:r>
            <a:r>
              <a:rPr lang="en-US" altLang="zh-CN" sz="4000"/>
              <a:t>”</a:t>
            </a:r>
            <a:r>
              <a:rPr lang="zh-CN" altLang="en-US" sz="4000"/>
              <a:t>之后，它所呈现出的核心特质。</a:t>
            </a:r>
            <a:endParaRPr lang="zh-CN" altLang="en-US" sz="4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死的毒钩就是罪，罪的权势（</a:t>
            </a:r>
            <a:r>
              <a:rPr lang="en-US" altLang="zh-CN" sz="4000"/>
              <a:t>power</a:t>
            </a:r>
            <a:r>
              <a:rPr lang="zh-CN" altLang="en-US" sz="4000"/>
              <a:t>）就是律法，而律法就其本质而言，就是上帝位格性地面对背约过犯之人并给予审判。</a:t>
            </a:r>
            <a:endParaRPr lang="zh-CN" altLang="en-US" sz="4000"/>
          </a:p>
          <a:p>
            <a:pPr marL="0" indent="0">
              <a:buNone/>
            </a:pPr>
            <a:endParaRPr lang="zh-CN" altLang="en-US" sz="4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因此，上帝作为终极的审判者使基督从死里复活，使得祂的救赎之工绝对的完美和整全。复活是向世界的一个公开的宣告：死的刑罚被基督以苦难的方式所承担，而必然的结果是罪的权势</a:t>
            </a:r>
            <a:r>
              <a:rPr lang="en-US" altLang="zh-CN" sz="4000"/>
              <a:t>(dominion)</a:t>
            </a:r>
            <a:r>
              <a:rPr lang="zh-CN" altLang="en-US" sz="4000"/>
              <a:t>被打破，随之而来的咒诅被永远地消除。</a:t>
            </a:r>
            <a:endParaRPr lang="zh-CN" altLang="en-US" sz="4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在此基础上，</a:t>
            </a:r>
            <a:r>
              <a:rPr lang="en-US" altLang="zh-CN" sz="4000"/>
              <a:t>Vos</a:t>
            </a:r>
            <a:r>
              <a:rPr lang="zh-CN" altLang="en-US" sz="4000"/>
              <a:t>补充：</a:t>
            </a:r>
            <a:endParaRPr lang="zh-CN" altLang="en-US" sz="4000"/>
          </a:p>
          <a:p>
            <a:pPr marL="0" indent="0">
              <a:buNone/>
            </a:pPr>
            <a:r>
              <a:rPr lang="zh-CN" altLang="en-US" sz="4000"/>
              <a:t>所有这一切都不仅仅是就基督的个体性而言的，而是为了叫我们称义。我们是被顾念的。我们称义的原则在这里作为一个完成的事实被给予。</a:t>
            </a:r>
            <a:endParaRPr lang="zh-CN" altLang="en-US" sz="4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因此，基督的复活就是他的称义；</a:t>
            </a:r>
            <a:endParaRPr lang="zh-CN" altLang="en-US" sz="4000"/>
          </a:p>
          <a:p>
            <a:pPr marL="0" indent="0">
              <a:buNone/>
            </a:pPr>
            <a:r>
              <a:rPr lang="zh-CN" altLang="en-US" sz="4000"/>
              <a:t>而基督也是为了叫我们称义而复活。</a:t>
            </a:r>
            <a:endParaRPr lang="zh-CN" altLang="en-US" sz="4000"/>
          </a:p>
          <a:p>
            <a:pPr marL="0" indent="0">
              <a:buNone/>
            </a:pPr>
            <a:endParaRPr lang="zh-CN" altLang="en-US" sz="4000"/>
          </a:p>
          <a:p>
            <a:pPr marL="0" indent="0">
              <a:buNone/>
            </a:pPr>
            <a:r>
              <a:rPr lang="zh-CN" altLang="en-US" sz="4000"/>
              <a:t>接下来，我们从罗马书</a:t>
            </a:r>
            <a:r>
              <a:rPr lang="en-US" altLang="zh-CN" sz="4000"/>
              <a:t>5</a:t>
            </a:r>
            <a:r>
              <a:rPr lang="zh-CN" altLang="en-US" sz="4000"/>
              <a:t>：</a:t>
            </a:r>
            <a:r>
              <a:rPr lang="en-US" altLang="zh-CN" sz="4000"/>
              <a:t>12-19</a:t>
            </a:r>
            <a:r>
              <a:rPr lang="zh-CN" altLang="en-US" sz="4000"/>
              <a:t>进一步从两个亚当神学的角度看称义。</a:t>
            </a: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n-US" altLang="zh-CN" sz="4000"/>
              <a:t>2. </a:t>
            </a:r>
            <a:r>
              <a:rPr lang="zh-CN" altLang="en-US" sz="4000"/>
              <a:t>罗马天主教神学</a:t>
            </a:r>
            <a:endParaRPr lang="zh-CN" altLang="en-US" sz="4000"/>
          </a:p>
          <a:p>
            <a:pPr marL="0" indent="0">
              <a:buNone/>
            </a:pPr>
            <a:r>
              <a:rPr lang="zh-CN" altLang="en-US" sz="4000"/>
              <a:t>传统罗马天主教神学以主体改变的进路来构建称义这个教义。所以，称义的恩典是义的注入。</a:t>
            </a:r>
            <a:endParaRPr lang="zh-CN" altLang="en-US" sz="4000"/>
          </a:p>
          <a:p>
            <a:pPr marL="0" indent="0">
              <a:buNone/>
            </a:pPr>
            <a:r>
              <a:rPr lang="zh-CN" altLang="en-US" sz="4000"/>
              <a:t>一个人被称义是借着洗礼而被注入义（第一次称义），并靠着接下来的善行而赢得最终的称义（第二次称义）。由此，称义是从第一次称义到第二次称义的过程。</a:t>
            </a:r>
            <a:endParaRPr lang="zh-CN" altLang="en-US" sz="40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zh-CN" altLang="en-US" sz="4000" dirty="0" smtClean="0"/>
              <a:t>罗马书</a:t>
            </a:r>
            <a:r>
              <a:rPr lang="en-US" altLang="zh-CN" sz="4000" dirty="0" smtClean="0"/>
              <a:t>5</a:t>
            </a:r>
            <a:r>
              <a:rPr lang="zh-CN" altLang="en-US" sz="4000" dirty="0" smtClean="0"/>
              <a:t>：</a:t>
            </a:r>
            <a:endParaRPr lang="en-US" altLang="zh-CN" sz="4000" dirty="0" smtClean="0"/>
          </a:p>
          <a:p>
            <a:r>
              <a:rPr lang="en-US" altLang="zh-CN" sz="4000" b="1" baseline="30000" dirty="0" smtClean="0"/>
              <a:t>12 </a:t>
            </a:r>
            <a:r>
              <a:rPr lang="zh-CN" altLang="en-US" sz="4000" dirty="0" smtClean="0"/>
              <a:t>这 就 如 罪 是 从 一 人 入 了 世 界 ， 死 又 是 从 罪 来 的 ； 於 是 死 就 临 到 众 人 ， 因 为 众 人 都 犯 了 罪 。</a:t>
            </a:r>
            <a:endParaRPr lang="zh-CN" altLang="en-US" sz="4000" dirty="0" smtClean="0"/>
          </a:p>
          <a:p>
            <a:r>
              <a:rPr lang="en-US" altLang="zh-CN" sz="4000" b="1" baseline="30000" dirty="0" smtClean="0"/>
              <a:t>13 </a:t>
            </a:r>
            <a:r>
              <a:rPr lang="zh-CN" altLang="en-US" sz="4000" dirty="0" smtClean="0"/>
              <a:t>没 有 律 法 之 先 ， 罪 已 经 在 世 上 ； 但 没 有 律 法 ， 罪 也 不 算 罪 。</a:t>
            </a:r>
            <a:endParaRPr lang="zh-CN" altLang="en-US" sz="4000" dirty="0" smtClean="0"/>
          </a:p>
          <a:p>
            <a:pPr>
              <a:buNone/>
            </a:pPr>
            <a:endParaRPr lang="en-US" sz="40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altLang="zh-CN" sz="4000" b="1" baseline="30000" dirty="0" smtClean="0"/>
              <a:t>14 </a:t>
            </a:r>
            <a:r>
              <a:rPr lang="zh-CN" altLang="en-US" sz="4000" dirty="0" smtClean="0"/>
              <a:t>然 而 从 亚 当 到 摩 西 ， 死 就 作 了 王 ， 连 那 些 不 与 亚 当 犯 一 样 罪 过 的 ， 也 在 他 的 权 下 。 亚 当 乃 是 那 以 後 要 来 之 人 的 预 像 。</a:t>
            </a:r>
            <a:endParaRPr lang="zh-CN" altLang="en-US" sz="4000" dirty="0" smtClean="0"/>
          </a:p>
          <a:p>
            <a:r>
              <a:rPr lang="en-US" altLang="zh-CN" sz="4000" b="1" baseline="30000" dirty="0" smtClean="0"/>
              <a:t>15 </a:t>
            </a:r>
            <a:r>
              <a:rPr lang="zh-CN" altLang="en-US" sz="4000" dirty="0" smtClean="0"/>
              <a:t>只 是 过 犯 不 如 恩 赐 ， 若 因 一 人 的 过 犯 ， 众 人 都 死 了 ， 何 况 神 的 恩 典 ， 与 那 因 耶 稣 基 督 一 人 恩 典 中 的 赏 赐 ， 岂 不 更 加 倍 的 临 到 众 人 么 ？</a:t>
            </a:r>
            <a:endParaRPr lang="zh-CN" altLang="en-US" sz="4000" dirty="0" smtClean="0"/>
          </a:p>
          <a:p>
            <a:pPr>
              <a:buNone/>
            </a:pPr>
            <a:endParaRPr lang="zh-CN" altLang="en-US" sz="4000"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sz="4000" b="1" baseline="30000" dirty="0" smtClean="0"/>
              <a:t>16 </a:t>
            </a:r>
            <a:r>
              <a:rPr lang="zh-CN" altLang="en-US" sz="4000" dirty="0" smtClean="0"/>
              <a:t>因 一 人 犯 罪 就 定 罪 ， 也 不 如 恩 赐 ， 原 来 审 判 是 由 一 人 而 定 罪 ， 恩 赐 乃 是 由 许 多 过 犯 而 称 义 。</a:t>
            </a:r>
            <a:endParaRPr lang="zh-CN" altLang="en-US" sz="4000" dirty="0" smtClean="0"/>
          </a:p>
          <a:p>
            <a:r>
              <a:rPr lang="en-US" altLang="zh-CN" sz="4000" b="1" baseline="30000" dirty="0" smtClean="0"/>
              <a:t>17 </a:t>
            </a:r>
            <a:r>
              <a:rPr lang="zh-CN" altLang="en-US" sz="4000" dirty="0" smtClean="0"/>
              <a:t>若 因 一 人 的 过 犯 ， 死 就 因 这 一 人 作 了 王 ， 何 况 那 些 受 洪 恩 又 蒙 所 赐 之 义 的 ， 岂 不 更 要 因 耶 稣 基 督 一 人 在 生 命 中 作 王 麽 ？</a:t>
            </a:r>
            <a:endParaRPr lang="zh-CN" altLang="en-US" sz="4000" dirty="0" smtClean="0"/>
          </a:p>
          <a:p>
            <a:pPr>
              <a:buNone/>
            </a:pPr>
            <a:endParaRPr lang="en-US" sz="40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sz="4000" b="1" baseline="30000" dirty="0" smtClean="0"/>
              <a:t>18 </a:t>
            </a:r>
            <a:r>
              <a:rPr lang="zh-CN" altLang="en-US" sz="4000" dirty="0" smtClean="0"/>
              <a:t>如 此 说 来 ， 因 一 次 的 过 犯 ， 众 人 都 被 定 罪 ； 照 样 ， 因 一 次 的 义 行 ， 众 人 也 就 被 称 义 得 生 命 了 。</a:t>
            </a:r>
            <a:endParaRPr lang="zh-CN" altLang="en-US" sz="4000" dirty="0" smtClean="0"/>
          </a:p>
          <a:p>
            <a:r>
              <a:rPr lang="en-US" altLang="zh-CN" sz="4000" b="1" baseline="30000" dirty="0" smtClean="0"/>
              <a:t>19 </a:t>
            </a:r>
            <a:r>
              <a:rPr lang="zh-CN" altLang="en-US" sz="4000" dirty="0" smtClean="0"/>
              <a:t>因 一 人 的 悖 逆 ， 众 人 成 为 罪 人 ； 照 样 ， 因 一 人 的 顺 从 ， 众 人 也 成 为 义 了 。</a:t>
            </a:r>
            <a:endParaRPr lang="zh-CN" altLang="en-US" sz="4000" dirty="0" smtClean="0"/>
          </a:p>
          <a:p>
            <a:pPr>
              <a:buNone/>
            </a:pPr>
            <a:endParaRPr lang="en-US" sz="40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罗马书</a:t>
            </a:r>
            <a:r>
              <a:rPr lang="en-US" altLang="zh-CN" sz="4000" dirty="0" smtClean="0"/>
              <a:t>5</a:t>
            </a:r>
            <a:r>
              <a:rPr lang="zh-CN" altLang="en-US" sz="4000" dirty="0" smtClean="0"/>
              <a:t>章和哥林多前书</a:t>
            </a:r>
            <a:r>
              <a:rPr lang="en-US" altLang="zh-CN" sz="4000" dirty="0" smtClean="0"/>
              <a:t>15</a:t>
            </a:r>
            <a:r>
              <a:rPr lang="zh-CN" altLang="en-US" sz="4000" dirty="0" smtClean="0"/>
              <a:t>章的比较：</a:t>
            </a:r>
            <a:endParaRPr lang="en-US" altLang="zh-CN" sz="4000" dirty="0" smtClean="0"/>
          </a:p>
          <a:p>
            <a:pPr>
              <a:buNone/>
            </a:pPr>
            <a:r>
              <a:rPr lang="zh-CN" altLang="en-US" sz="4000" dirty="0" smtClean="0"/>
              <a:t>罗马书</a:t>
            </a:r>
            <a:r>
              <a:rPr lang="en-US" altLang="zh-CN" sz="4000" dirty="0" smtClean="0"/>
              <a:t>5</a:t>
            </a:r>
            <a:r>
              <a:rPr lang="zh-CN" altLang="en-US" sz="4000" dirty="0" smtClean="0"/>
              <a:t>章和哥林多前书</a:t>
            </a:r>
            <a:r>
              <a:rPr lang="en-US" altLang="zh-CN" sz="4000" dirty="0" smtClean="0"/>
              <a:t>15</a:t>
            </a:r>
            <a:r>
              <a:rPr lang="zh-CN" altLang="en-US" sz="4000" dirty="0" smtClean="0"/>
              <a:t>章是以不同的历史视角来诠释亚当的。</a:t>
            </a:r>
            <a:endParaRPr lang="en-US" sz="40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在罗马书</a:t>
            </a:r>
            <a:r>
              <a:rPr lang="en-US" altLang="zh-CN" sz="4000" dirty="0" smtClean="0"/>
              <a:t>5</a:t>
            </a:r>
            <a:r>
              <a:rPr lang="zh-CN" altLang="en-US" sz="4000" dirty="0" smtClean="0"/>
              <a:t>章，亚当与基督的对比是亚当因着一个不顺从的行为堕落，而基督则是顺服的和公义的。</a:t>
            </a:r>
            <a:endParaRPr lang="en-US" altLang="zh-CN" sz="4000" dirty="0" smtClean="0"/>
          </a:p>
          <a:p>
            <a:pPr>
              <a:buNone/>
            </a:pPr>
            <a:r>
              <a:rPr lang="zh-CN" altLang="en-US" sz="4000" dirty="0" smtClean="0"/>
              <a:t>在哥林多前书</a:t>
            </a:r>
            <a:r>
              <a:rPr lang="en-US" altLang="zh-CN" sz="4000" dirty="0" smtClean="0"/>
              <a:t>15</a:t>
            </a:r>
            <a:r>
              <a:rPr lang="zh-CN" altLang="en-US" sz="4000" dirty="0" smtClean="0"/>
              <a:t>章，一个更为广角的对比呈现在眼前：受造的没有堕落的亚当和从死里复活的基督。</a:t>
            </a:r>
            <a:endParaRPr lang="en-US" sz="40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这两段经文提供了整全的、简洁的救赎史的宏观图画；是构造性的、关于约的历史的角度。</a:t>
            </a:r>
            <a:endParaRPr lang="en-US" sz="40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在哥林多前书</a:t>
            </a:r>
            <a:r>
              <a:rPr lang="en-US" altLang="zh-CN" sz="4000" dirty="0" smtClean="0"/>
              <a:t>15</a:t>
            </a:r>
            <a:r>
              <a:rPr lang="zh-CN" altLang="en-US" sz="4000" dirty="0" smtClean="0"/>
              <a:t>章，亚当是首先的，基督是末后的。</a:t>
            </a:r>
            <a:endParaRPr lang="en-US" altLang="zh-CN" sz="4000" dirty="0" smtClean="0"/>
          </a:p>
          <a:p>
            <a:pPr>
              <a:buNone/>
            </a:pPr>
            <a:r>
              <a:rPr lang="zh-CN" altLang="en-US" sz="4000" dirty="0" smtClean="0"/>
              <a:t>这个构造的彻底性在于在亚当和基督之间没有其他人或群体被考虑进这个约的架构。</a:t>
            </a:r>
            <a:endParaRPr lang="en-US" sz="40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当我们看到这一幅全景图时，我们就可以更好地理解这一点：</a:t>
            </a:r>
            <a:endParaRPr lang="zh-CN" altLang="zh-CN" sz="4000"/>
          </a:p>
          <a:p>
            <a:pPr marL="0" indent="0">
              <a:buNone/>
            </a:pPr>
            <a:r>
              <a:rPr lang="zh-CN" altLang="zh-CN" sz="4000"/>
              <a:t>与提摩太前书</a:t>
            </a:r>
            <a:r>
              <a:rPr lang="en-US" altLang="zh-CN" sz="4000"/>
              <a:t>3</a:t>
            </a:r>
            <a:r>
              <a:rPr lang="zh-CN" altLang="en-US" sz="4000"/>
              <a:t>：</a:t>
            </a:r>
            <a:r>
              <a:rPr lang="en-US" altLang="zh-CN" sz="4000"/>
              <a:t>16</a:t>
            </a:r>
            <a:r>
              <a:rPr lang="zh-CN" altLang="en-US" sz="4000"/>
              <a:t>所提到的</a:t>
            </a:r>
            <a:r>
              <a:rPr lang="zh-CN" altLang="zh-CN" sz="4000"/>
              <a:t>相一致，称义一定是以这两个世代为背景来理解，而这两个世代的基本主线就是亚当和基督的平行与对比。</a:t>
            </a:r>
            <a:endParaRPr lang="zh-CN" altLang="zh-CN" sz="40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这是在所谓的种族的范畴（以色列）之下，根基性的，从历史上说更为初始的范畴。</a:t>
            </a:r>
            <a:endParaRPr lang="zh-CN" altLang="en-US" sz="4000"/>
          </a:p>
          <a:p>
            <a:pPr marL="0" indent="0">
              <a:buNone/>
            </a:pPr>
            <a:r>
              <a:rPr lang="zh-CN" altLang="en-US" sz="4000"/>
              <a:t>也就是说，亚当和基督的对比带来的是末世性的与救恩性的聚焦；而这在时间和重要性上要远超过以色列的种族性。</a:t>
            </a:r>
            <a:endParaRPr lang="zh-CN" altLang="en-US" sz="4000"/>
          </a:p>
          <a:p>
            <a:pPr marL="0" indent="0">
              <a:buNone/>
            </a:pPr>
            <a:r>
              <a:rPr lang="zh-CN" altLang="en-US" sz="4000"/>
              <a:t>圣经的称义神学就其本质而言，绝非犹太人和外邦人的合一。</a:t>
            </a:r>
            <a:endParaRPr lang="zh-CN" altLang="en-US"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3. </a:t>
            </a:r>
            <a:r>
              <a:rPr lang="zh-CN" altLang="en-US" sz="4000"/>
              <a:t>保罗新观（</a:t>
            </a:r>
            <a:r>
              <a:rPr lang="en-US" altLang="zh-CN" sz="4000"/>
              <a:t>N. T. Wright</a:t>
            </a:r>
            <a:r>
              <a:rPr lang="zh-CN" altLang="en-US" sz="4000"/>
              <a:t>的版本）</a:t>
            </a:r>
            <a:endParaRPr lang="zh-CN" altLang="en-US" sz="4000"/>
          </a:p>
          <a:p>
            <a:pPr marL="0" indent="0">
              <a:buNone/>
            </a:pPr>
            <a:r>
              <a:rPr lang="zh-CN" altLang="en-US" sz="4000"/>
              <a:t>称义并不描述一个人如何成为基督徒，而是一个恩约中地位的宣告（宣告一个人开始在恩约之中）。</a:t>
            </a:r>
            <a:endParaRPr lang="zh-CN" altLang="en-US" sz="4000"/>
          </a:p>
          <a:p>
            <a:pPr marL="0" indent="0">
              <a:buNone/>
            </a:pPr>
            <a:endParaRPr lang="zh-CN" altLang="en-US" sz="400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从经文来看，注意保罗引入了一系列的平行的对比来强调两个代表（亚当和基督）的作为的结果。</a:t>
            </a:r>
            <a:endParaRPr lang="zh-CN" altLang="en-US" sz="4000" dirty="0" smtClean="0"/>
          </a:p>
          <a:p>
            <a:pPr>
              <a:buNone/>
            </a:pPr>
            <a:r>
              <a:rPr lang="zh-CN" altLang="en-US" sz="4000" dirty="0" smtClean="0"/>
              <a:t>亚当的罪，也就是过犯和不顺从，带来了定罪，其结果是亚当及其后裔的死亡。但与这个现实相对，基督的公义，也就是一次性的义行与顺从，带来了称义，其结果是基督及其所代表的人的末世的生命。</a:t>
            </a:r>
            <a:endParaRPr lang="zh-CN" altLang="en-US" sz="4000" dirty="0"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853440"/>
            <a:ext cx="10515600" cy="4351338"/>
          </a:xfrm>
        </p:spPr>
        <p:txBody>
          <a:bodyPr>
            <a:noAutofit/>
          </a:bodyPr>
          <a:lstStyle/>
          <a:p>
            <a:pPr>
              <a:buNone/>
            </a:pPr>
            <a:r>
              <a:rPr lang="zh-CN" altLang="en-US" sz="4000" dirty="0" smtClean="0"/>
              <a:t>简单解释：</a:t>
            </a:r>
            <a:endParaRPr lang="zh-CN" altLang="en-US" sz="4000" dirty="0" smtClean="0"/>
          </a:p>
          <a:p>
            <a:pPr>
              <a:buNone/>
            </a:pPr>
            <a:r>
              <a:rPr lang="zh-CN" altLang="en-US" sz="4000" dirty="0" smtClean="0"/>
              <a:t>首先，亚当的罪、过犯和不顺服是紧密相连、不可分割的。它们提供了一个我们借以理解亚当和我们被定罪的背景。</a:t>
            </a:r>
            <a:endParaRPr lang="zh-CN" altLang="en-US" sz="4000" dirty="0" smtClean="0"/>
          </a:p>
          <a:p>
            <a:pPr>
              <a:buNone/>
            </a:pPr>
            <a:r>
              <a:rPr lang="zh-CN" altLang="en-US" sz="4000" dirty="0" smtClean="0"/>
              <a:t>罗马书</a:t>
            </a:r>
            <a:r>
              <a:rPr lang="en-US" altLang="zh-CN" sz="4000" dirty="0" smtClean="0"/>
              <a:t>5</a:t>
            </a:r>
            <a:r>
              <a:rPr lang="zh-CN" altLang="en-US" sz="4000" dirty="0" smtClean="0"/>
              <a:t>：</a:t>
            </a:r>
            <a:endParaRPr lang="zh-CN" altLang="en-US" sz="4000" dirty="0" smtClean="0"/>
          </a:p>
          <a:p>
            <a:pPr>
              <a:buNone/>
            </a:pPr>
            <a:r>
              <a:rPr lang="en-US" altLang="zh-CN" sz="4000" b="1" baseline="30000" dirty="0" smtClean="0"/>
              <a:t>15 </a:t>
            </a:r>
            <a:r>
              <a:rPr lang="zh-CN" altLang="en-US" sz="4000" dirty="0" smtClean="0"/>
              <a:t>只 是 过 犯 不 如 恩 赐 ， 若 因 一 人 的 过 犯 </a:t>
            </a:r>
            <a:endParaRPr lang="zh-CN" altLang="en-US" sz="4000" dirty="0" smtClean="0"/>
          </a:p>
          <a:p>
            <a:pPr>
              <a:buNone/>
            </a:pPr>
            <a:r>
              <a:rPr lang="en-US" altLang="zh-CN" sz="4000" b="1" baseline="30000" dirty="0" smtClean="0"/>
              <a:t>17 </a:t>
            </a:r>
            <a:r>
              <a:rPr lang="zh-CN" altLang="en-US" sz="4000" dirty="0" smtClean="0"/>
              <a:t>若 因 一 人 的 过 犯， 死 就 因 这 一 人 作 了 王</a:t>
            </a:r>
            <a:endParaRPr lang="zh-CN" altLang="en-US" sz="4000" dirty="0" smtClean="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罪当然是一个关系性的概念，但它表述的是垂直的关系，是人与神之间的关系。</a:t>
            </a:r>
            <a:endParaRPr lang="zh-CN" altLang="en-US" sz="4000" dirty="0" smtClean="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其次，在解释罪与亚当违背神的旨意（也就是亚当的过犯）时，保罗引入了另一对相关的关系：过犯与定罪。</a:t>
            </a:r>
            <a:endParaRPr lang="en-US" altLang="zh-CN" sz="4000" dirty="0" smtClean="0"/>
          </a:p>
          <a:p>
            <a:pPr>
              <a:buNone/>
            </a:pPr>
            <a:endParaRPr lang="en-US" sz="4000" dirty="0" smtClean="0"/>
          </a:p>
          <a:p>
            <a:pPr>
              <a:buNone/>
            </a:pPr>
            <a:r>
              <a:rPr lang="zh-CN" altLang="en-US" sz="4000" dirty="0" smtClean="0"/>
              <a:t>罗马书</a:t>
            </a:r>
            <a:r>
              <a:rPr lang="en-US" altLang="zh-CN" sz="4000" dirty="0" smtClean="0"/>
              <a:t>5</a:t>
            </a:r>
            <a:r>
              <a:rPr lang="zh-CN" altLang="en-US" sz="4000" dirty="0" smtClean="0"/>
              <a:t>：</a:t>
            </a:r>
            <a:endParaRPr lang="en-US" altLang="zh-CN" sz="4000" dirty="0" smtClean="0"/>
          </a:p>
          <a:p>
            <a:pPr>
              <a:buNone/>
            </a:pPr>
            <a:r>
              <a:rPr lang="en-US" altLang="zh-CN" sz="4000" b="1" baseline="30000" dirty="0" smtClean="0"/>
              <a:t>18 </a:t>
            </a:r>
            <a:r>
              <a:rPr lang="zh-CN" altLang="en-US" sz="4000" dirty="0" smtClean="0"/>
              <a:t>如 此 说 来 ， 因 一 次 的 过 犯 ， 众 人 都 被 定 罪 ；</a:t>
            </a:r>
            <a:endParaRPr lang="en-US" sz="40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这节经文告诉我们，对神的旨意的违背使得亚当和他所代表的后裔都在被定罪的状态中。</a:t>
            </a:r>
            <a:endParaRPr lang="en-US" altLang="zh-CN" sz="4000" dirty="0" smtClean="0"/>
          </a:p>
          <a:p>
            <a:pPr>
              <a:buNone/>
            </a:pPr>
            <a:r>
              <a:rPr lang="zh-CN" altLang="en-US" sz="4000" dirty="0" smtClean="0"/>
              <a:t>也就是说，亚当在行为之约中的不顺服的内在特性包含了罪性，使得他在神的面前被合理地定罪。</a:t>
            </a:r>
            <a:endParaRPr lang="en-US" sz="40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第三，从更广的范围讲，罗马书</a:t>
            </a:r>
            <a:r>
              <a:rPr lang="en-US" altLang="zh-CN" sz="4000" dirty="0" smtClean="0"/>
              <a:t>5</a:t>
            </a:r>
            <a:r>
              <a:rPr lang="zh-CN" altLang="en-US" sz="4000" dirty="0" smtClean="0"/>
              <a:t>：</a:t>
            </a:r>
            <a:endParaRPr lang="zh-CN" altLang="en-US" sz="4000" dirty="0" smtClean="0"/>
          </a:p>
          <a:p>
            <a:pPr>
              <a:buNone/>
            </a:pPr>
            <a:r>
              <a:rPr lang="en-US" altLang="zh-CN" sz="4000" b="1" baseline="30000" dirty="0" smtClean="0"/>
              <a:t>19 </a:t>
            </a:r>
            <a:r>
              <a:rPr lang="zh-CN" altLang="en-US" sz="4000" dirty="0" smtClean="0"/>
              <a:t>因 一 人 的 悖 逆 ， 众 人 成 为 罪 人 ；</a:t>
            </a:r>
            <a:endParaRPr lang="zh-CN" altLang="en-US" sz="4000" dirty="0" smtClean="0"/>
          </a:p>
          <a:p>
            <a:pPr>
              <a:buNone/>
            </a:pPr>
            <a:endParaRPr lang="en-US" altLang="zh-CN" sz="4000" dirty="0" smtClean="0"/>
          </a:p>
          <a:p>
            <a:pPr>
              <a:buNone/>
            </a:pPr>
            <a:r>
              <a:rPr lang="zh-CN" altLang="en-US" sz="4000" dirty="0" smtClean="0"/>
              <a:t>从上下文看，这里的“罪”指的是过犯，是对亚当及其后裔定罪性的宣判。</a:t>
            </a:r>
            <a:endParaRPr lang="zh-CN" altLang="en-US" sz="4000" dirty="0" smtClean="0"/>
          </a:p>
          <a:p>
            <a:pPr>
              <a:buNone/>
            </a:pPr>
            <a:r>
              <a:rPr lang="zh-CN" altLang="en-US" sz="4000" dirty="0" smtClean="0"/>
              <a:t>因着一个人的不顺服，众人被宣判在神面前有罪。</a:t>
            </a:r>
            <a:endParaRPr lang="zh-CN" altLang="en-US" sz="4000" dirty="0" smtClean="0"/>
          </a:p>
          <a:p>
            <a:pPr>
              <a:buNone/>
            </a:pPr>
            <a:endParaRPr lang="en-US" sz="40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关于亚当的过犯、定罪和罪的小结：</a:t>
            </a:r>
            <a:endParaRPr lang="en-US" altLang="zh-CN" sz="4000" dirty="0" smtClean="0"/>
          </a:p>
          <a:p>
            <a:pPr>
              <a:buNone/>
            </a:pPr>
            <a:r>
              <a:rPr lang="zh-CN" altLang="en-US" sz="4000" dirty="0" smtClean="0"/>
              <a:t>亚当的罪当从过犯和违背诫命的角度理解；如此一来，就引申出定罪和死亡。罪会带来法判论的、律法性的宣告和定罪。</a:t>
            </a:r>
            <a:endParaRPr lang="zh-CN" altLang="en-US" sz="4000" dirty="0"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与带来定罪和死亡、作为过犯和不顺服的罪相对，基督的义，也就是顺服，带来了称义和末世的生命。</a:t>
            </a:r>
            <a:endParaRPr lang="en-US" sz="40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首先，罪与义分别作为描述亚当和基督的作为的概念是直接相对的</a:t>
            </a:r>
            <a:endParaRPr lang="en-US" altLang="zh-CN" sz="4000" dirty="0" smtClean="0"/>
          </a:p>
          <a:p>
            <a:pPr>
              <a:buNone/>
            </a:pPr>
            <a:r>
              <a:rPr lang="zh-CN" altLang="en-US" sz="4000" dirty="0" smtClean="0"/>
              <a:t>罗马书</a:t>
            </a:r>
            <a:r>
              <a:rPr lang="en-US" altLang="zh-CN" sz="4000" dirty="0" smtClean="0"/>
              <a:t>5</a:t>
            </a:r>
            <a:r>
              <a:rPr lang="zh-CN" altLang="en-US" sz="4000" dirty="0" smtClean="0"/>
              <a:t>：</a:t>
            </a:r>
            <a:endParaRPr lang="en-US" altLang="zh-CN" sz="4000" dirty="0" smtClean="0"/>
          </a:p>
          <a:p>
            <a:pPr>
              <a:buNone/>
            </a:pPr>
            <a:r>
              <a:rPr lang="en-US" altLang="zh-CN" sz="4000" b="1" baseline="30000" dirty="0" smtClean="0"/>
              <a:t>18 </a:t>
            </a:r>
            <a:r>
              <a:rPr lang="zh-CN" altLang="en-US" sz="4000" dirty="0" smtClean="0"/>
              <a:t>如 此 说 来 ， 因 一 次 的 过 犯 ， 众 人 都 被 定 罪 ； 照 样 ， 因 一 次 的 义 行 ， 众 人 也 就 被 称 义 得 生 命 了 。</a:t>
            </a:r>
            <a:endParaRPr lang="en-US" sz="40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基督作为第二个亚当的作为是一次的义行，与亚当作为过犯和不顺服的罪是完全相反的。</a:t>
            </a:r>
            <a:endParaRPr lang="en-US" altLang="zh-CN" sz="4000" dirty="0" smtClean="0"/>
          </a:p>
          <a:p>
            <a:pPr>
              <a:buNone/>
            </a:pPr>
            <a:r>
              <a:rPr lang="zh-CN" altLang="en-US" sz="4000" dirty="0" smtClean="0"/>
              <a:t>亚当的罪，作为过犯和不顺服与基督一次的义行形成鲜明的对比。</a:t>
            </a:r>
            <a:endParaRPr lang="en-US" altLang="zh-CN" sz="4000" dirty="0" smtClean="0"/>
          </a:p>
          <a:p>
            <a:pPr>
              <a:buNone/>
            </a:pPr>
            <a:r>
              <a:rPr lang="zh-CN" altLang="en-US" sz="4000" dirty="0" smtClean="0"/>
              <a:t>“一次的义行”直接回答了“一次的过犯”。</a:t>
            </a:r>
            <a:endParaRPr lang="en-US"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a:t>
            </a:r>
            <a:r>
              <a:rPr lang="zh-CN" altLang="en-US" sz="4000"/>
              <a:t>称义对保罗而言并非一个人成为基督徒的过程或事件；而是对一个人现在是上帝的子民的宣告</a:t>
            </a:r>
            <a:r>
              <a:rPr lang="en-US" altLang="zh-CN" sz="4000"/>
              <a:t>…… </a:t>
            </a:r>
            <a:r>
              <a:rPr lang="zh-CN" altLang="en-US" sz="4000"/>
              <a:t>称义不关乎一个人怎样成为基督徒。它是对他们成为了基督徒的宣告</a:t>
            </a:r>
            <a:r>
              <a:rPr lang="en-US" altLang="zh-CN" sz="4000"/>
              <a:t>…… </a:t>
            </a:r>
            <a:r>
              <a:rPr lang="zh-CN" altLang="en-US" sz="4000"/>
              <a:t>称义所关注的问题不在于如何成为一个基督徒，而在于犹太人和外邦基督徒是否可以彼此团契 </a:t>
            </a:r>
            <a:r>
              <a:rPr lang="en-US" altLang="zh-CN" sz="4000"/>
              <a:t>”</a:t>
            </a:r>
            <a:r>
              <a:rPr lang="zh-CN" altLang="en-US" sz="4000"/>
              <a:t>。</a:t>
            </a:r>
            <a:endParaRPr lang="zh-CN" altLang="en-US" sz="4000"/>
          </a:p>
          <a:p>
            <a:pPr marL="0" indent="0">
              <a:buNone/>
            </a:pPr>
            <a:r>
              <a:rPr lang="en-US" altLang="zh-CN" sz="4000"/>
              <a:t>(</a:t>
            </a:r>
            <a:r>
              <a:rPr lang="en-US" altLang="zh-CN" sz="4000" i="1"/>
              <a:t>Romans</a:t>
            </a:r>
            <a:r>
              <a:rPr lang="en-US" altLang="zh-CN" sz="4000"/>
              <a:t>, 468; </a:t>
            </a:r>
            <a:r>
              <a:rPr lang="en-US" altLang="zh-CN" sz="4000" i="1"/>
              <a:t>What Saint Paul Really Said</a:t>
            </a:r>
            <a:r>
              <a:rPr lang="en-US" altLang="zh-CN" sz="4000"/>
              <a:t>, 125)</a:t>
            </a:r>
            <a:endParaRPr lang="en-US" altLang="zh-CN" sz="40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如果说过犯包含对神的旨意的违背并导致了定罪，那么义行包含了对神的旨意的遵从并带来了称义。</a:t>
            </a:r>
            <a:endParaRPr lang="zh-CN" altLang="en-US" sz="4000" dirty="0" smtClean="0"/>
          </a:p>
          <a:p>
            <a:pPr>
              <a:buNone/>
            </a:pPr>
            <a:endParaRPr lang="en-US" altLang="zh-CN" sz="4000" dirty="0" smtClean="0"/>
          </a:p>
          <a:p>
            <a:pPr>
              <a:buNone/>
            </a:pPr>
            <a:r>
              <a:rPr lang="zh-CN" altLang="en-US" sz="4000" dirty="0" smtClean="0"/>
              <a:t>再看一下罗马书</a:t>
            </a:r>
            <a:r>
              <a:rPr lang="en-US" altLang="zh-CN" sz="4000" dirty="0" smtClean="0"/>
              <a:t>5</a:t>
            </a:r>
            <a:r>
              <a:rPr lang="zh-CN" altLang="en-US" sz="4000" dirty="0" smtClean="0"/>
              <a:t>：</a:t>
            </a:r>
            <a:r>
              <a:rPr lang="en-US" altLang="zh-CN" sz="4000" dirty="0" smtClean="0"/>
              <a:t>18</a:t>
            </a:r>
            <a:endParaRPr lang="en-US" altLang="zh-CN" sz="4000" dirty="0" smtClean="0"/>
          </a:p>
          <a:p>
            <a:pPr>
              <a:buNone/>
            </a:pPr>
            <a:endParaRPr lang="en-US" altLang="zh-CN" sz="4000" dirty="0"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罗马书</a:t>
            </a:r>
            <a:r>
              <a:rPr lang="en-US" altLang="zh-CN" sz="4000" dirty="0" smtClean="0"/>
              <a:t>5</a:t>
            </a:r>
            <a:r>
              <a:rPr lang="zh-CN" altLang="en-US" sz="4000" dirty="0" smtClean="0"/>
              <a:t>：</a:t>
            </a:r>
            <a:endParaRPr lang="en-US" altLang="zh-CN" sz="4000" dirty="0" smtClean="0"/>
          </a:p>
          <a:p>
            <a:pPr>
              <a:buNone/>
            </a:pPr>
            <a:r>
              <a:rPr lang="en-US" altLang="zh-CN" sz="4000" b="1" baseline="30000" dirty="0" smtClean="0"/>
              <a:t>18 </a:t>
            </a:r>
            <a:r>
              <a:rPr lang="zh-CN" altLang="en-US" sz="4000" dirty="0" smtClean="0"/>
              <a:t>如 此 说 来 ， 因 一 次 的 过 犯 ， 众 人 都 被 定 罪 ； 照 样 ， 因 一 次 的 义 行 ， 众 人 也 就 被 称 义 得 生 命 了 。</a:t>
            </a:r>
            <a:endParaRPr lang="en-US" sz="4000" dirty="0" smtClean="0"/>
          </a:p>
          <a:p>
            <a:pPr>
              <a:buNone/>
            </a:pPr>
            <a:endParaRPr lang="en-US" sz="40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要注意到“一次的过犯”和“一次的义行”的对比有其延伸性，定罪是过犯的结局，而称义是那一次义行的结果。</a:t>
            </a:r>
            <a:endParaRPr lang="en-US" altLang="zh-CN" sz="4000" dirty="0" smtClean="0"/>
          </a:p>
          <a:p>
            <a:pPr>
              <a:buNone/>
            </a:pPr>
            <a:r>
              <a:rPr lang="zh-CN" altLang="en-US" sz="4000" dirty="0" smtClean="0"/>
              <a:t>律法层面的、宣判性的定罪是一人的过犯的结果；同样是律法层面的、宣告性的称义则是一次的义行的结果。</a:t>
            </a:r>
            <a:endParaRPr lang="en-US" altLang="zh-CN" sz="4000" dirty="0" smtClean="0"/>
          </a:p>
          <a:p>
            <a:pPr>
              <a:buNone/>
            </a:pPr>
            <a:r>
              <a:rPr lang="en-US" altLang="zh-CN" sz="4000" dirty="0" smtClean="0"/>
              <a:t>*</a:t>
            </a:r>
            <a:r>
              <a:rPr lang="zh-CN" altLang="en-US" sz="4000" dirty="0" smtClean="0"/>
              <a:t>称义解决了由定罪带来的问题。</a:t>
            </a:r>
            <a:endParaRPr lang="en-US" altLang="zh-CN" sz="4000" dirty="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亚当的过犯成为我们被定罪的基础，这个机理我们成为“归算”</a:t>
            </a:r>
            <a:r>
              <a:rPr lang="en-US" altLang="zh-CN" sz="4000" dirty="0" smtClean="0"/>
              <a:t>(imputation)</a:t>
            </a:r>
            <a:r>
              <a:rPr lang="zh-CN" altLang="en-US" sz="4000" dirty="0" smtClean="0"/>
              <a:t>。同样，基督一次的义行成为我们被称义的基础，我们同样称之为归算。</a:t>
            </a:r>
            <a:endParaRPr lang="en-US" altLang="zh-CN" sz="4000" dirty="0" smtClean="0"/>
          </a:p>
          <a:p>
            <a:pPr>
              <a:buNone/>
            </a:pPr>
            <a:endParaRPr lang="en-US" sz="4000" dirty="0" smtClean="0"/>
          </a:p>
          <a:p>
            <a:pPr>
              <a:buNone/>
            </a:pPr>
            <a:r>
              <a:rPr lang="zh-CN" altLang="en-US" sz="4000" dirty="0" smtClean="0"/>
              <a:t>定罪和称义的根本原因分别是亚当的不顺服和基督作为末后的亚当的顺服。</a:t>
            </a:r>
            <a:endParaRPr lang="en-US" sz="40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这个归算的概念也正是我们在要理问答中看到的：</a:t>
            </a:r>
            <a:endParaRPr lang="zh-CN" altLang="en-US" sz="4000"/>
          </a:p>
          <a:p>
            <a:pPr marL="0" indent="0">
              <a:buNone/>
            </a:pPr>
            <a:r>
              <a:rPr lang="en-US" altLang="zh-CN" sz="4000"/>
              <a:t>WSC</a:t>
            </a:r>
            <a:r>
              <a:rPr lang="zh-CN" altLang="en-US" sz="4000"/>
              <a:t>：</a:t>
            </a:r>
            <a:endParaRPr lang="zh-CN" altLang="en-US" sz="4000"/>
          </a:p>
          <a:p>
            <a:pPr marL="0" indent="0">
              <a:buNone/>
            </a:pPr>
            <a:r>
              <a:rPr lang="zh-CN" altLang="en-US" sz="4000"/>
              <a:t>称义是神白白恩典的行动，在其中神赦免我们一切的罪恶，接纳我们在祂面前为义人，这唯独因基督的义归算给我们，而我们只是凭信心接受而已。</a:t>
            </a:r>
            <a:endParaRPr lang="zh-CN" altLang="en-US" sz="40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a:xfrm>
            <a:off x="838200" y="1117600"/>
            <a:ext cx="10515600" cy="5059680"/>
          </a:xfrm>
        </p:spPr>
        <p:txBody>
          <a:bodyPr>
            <a:normAutofit fontScale="90000" lnSpcReduction="10000"/>
          </a:bodyPr>
          <a:p>
            <a:pPr marL="0" indent="0" fontAlgn="auto">
              <a:lnSpc>
                <a:spcPct val="120000"/>
              </a:lnSpc>
              <a:buNone/>
            </a:pPr>
            <a:r>
              <a:rPr lang="en-US" altLang="zh-CN" sz="4000"/>
              <a:t>Turretin:</a:t>
            </a:r>
            <a:endParaRPr lang="en-US" altLang="zh-CN" sz="4000"/>
          </a:p>
          <a:p>
            <a:pPr marL="0" indent="0" fontAlgn="auto">
              <a:lnSpc>
                <a:spcPct val="120000"/>
              </a:lnSpc>
              <a:buNone/>
            </a:pPr>
            <a:r>
              <a:rPr lang="zh-CN" altLang="en-US" sz="4000"/>
              <a:t>因此，当我们说是基督的义归算给我们叫我们称义，而我们在上帝面前称义完全是因为归算的义而不是我们任何内在性的义时，我们的意思是基督的顺服以我们的名义呈现在父神面前，而上帝也将这义真实地算做是我们的。我们得以从负罪性中解脱，得到生活的权利，除了这个归算性的义之外，绝无任何根基。</a:t>
            </a:r>
            <a:r>
              <a:rPr lang="en-US" altLang="zh-CN" sz="4000"/>
              <a:t>(</a:t>
            </a:r>
            <a:r>
              <a:rPr lang="en-US" altLang="zh-CN" sz="4000" i="1"/>
              <a:t>Institutes</a:t>
            </a:r>
            <a:r>
              <a:rPr lang="en-US" altLang="zh-CN" sz="4000"/>
              <a:t>, vol 2, 648)</a:t>
            </a:r>
            <a:endParaRPr lang="en-US" altLang="zh-CN" sz="400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回顾罗马书</a:t>
            </a:r>
            <a:r>
              <a:rPr lang="en-US" altLang="zh-CN" sz="4000"/>
              <a:t>5</a:t>
            </a:r>
            <a:r>
              <a:rPr lang="zh-CN" altLang="en-US" sz="4000"/>
              <a:t>：</a:t>
            </a:r>
            <a:r>
              <a:rPr lang="en-US" altLang="zh-CN" sz="4000"/>
              <a:t>19</a:t>
            </a:r>
            <a:r>
              <a:rPr lang="zh-CN" altLang="en-US" sz="4000"/>
              <a:t>，</a:t>
            </a:r>
            <a:endParaRPr lang="zh-CN" altLang="en-US" sz="4000"/>
          </a:p>
          <a:p>
            <a:pPr marL="0" indent="0">
              <a:buNone/>
            </a:pPr>
            <a:r>
              <a:rPr lang="en-US" altLang="zh-CN" sz="4000" b="1" baseline="30000" dirty="0" smtClean="0">
                <a:sym typeface="+mn-ea"/>
              </a:rPr>
              <a:t>19 </a:t>
            </a:r>
            <a:r>
              <a:rPr lang="zh-CN" altLang="en-US" sz="4000" dirty="0" smtClean="0">
                <a:sym typeface="+mn-ea"/>
              </a:rPr>
              <a:t>因 一 人 的 悖 逆 ， 众 人 成 为 罪 人 ； 照 样 ， 因 一 人 的 顺 从 ， 众 人 也 </a:t>
            </a:r>
            <a:r>
              <a:rPr lang="zh-CN" altLang="en-US" sz="4000" dirty="0" smtClean="0">
                <a:solidFill>
                  <a:srgbClr val="FF0000"/>
                </a:solidFill>
                <a:sym typeface="+mn-ea"/>
              </a:rPr>
              <a:t>成 为 义</a:t>
            </a:r>
            <a:r>
              <a:rPr lang="zh-CN" altLang="en-US" sz="4000" dirty="0" smtClean="0">
                <a:sym typeface="+mn-ea"/>
              </a:rPr>
              <a:t> 了 。</a:t>
            </a:r>
            <a:endParaRPr lang="zh-CN" altLang="en-US" sz="4000" dirty="0" smtClean="0">
              <a:sym typeface="+mn-ea"/>
            </a:endParaRPr>
          </a:p>
          <a:p>
            <a:pPr marL="0" indent="0">
              <a:buNone/>
            </a:pPr>
            <a:endParaRPr lang="zh-CN" altLang="en-US" sz="4000" dirty="0" smtClean="0">
              <a:sym typeface="+mn-ea"/>
            </a:endParaRPr>
          </a:p>
          <a:p>
            <a:pPr marL="0" indent="0">
              <a:buNone/>
            </a:pPr>
            <a:endParaRPr lang="zh-CN" altLang="en-US" sz="4000" dirty="0" smtClean="0">
              <a:sym typeface="+mn-ea"/>
            </a:endParaRPr>
          </a:p>
          <a:p>
            <a:pPr>
              <a:buNone/>
            </a:pPr>
            <a:endParaRPr lang="en-US" sz="4000" dirty="0"/>
          </a:p>
          <a:p>
            <a:pPr marL="0" indent="0">
              <a:buNone/>
            </a:pPr>
            <a:endParaRPr lang="zh-CN" altLang="en-US" sz="400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罗马书</a:t>
            </a:r>
            <a:r>
              <a:rPr lang="en-US" altLang="zh-CN" sz="4000" dirty="0" smtClean="0"/>
              <a:t>5</a:t>
            </a:r>
            <a:r>
              <a:rPr lang="zh-CN" altLang="en-US" sz="4000" dirty="0" smtClean="0"/>
              <a:t>：</a:t>
            </a:r>
            <a:endParaRPr lang="zh-CN" altLang="en-US" sz="4000" dirty="0" smtClean="0"/>
          </a:p>
          <a:p>
            <a:pPr>
              <a:buNone/>
            </a:pPr>
            <a:r>
              <a:rPr lang="en-US" sz="4000" b="1" baseline="30000" dirty="0" smtClean="0"/>
              <a:t>19 </a:t>
            </a:r>
            <a:r>
              <a:rPr lang="en-US" sz="4000" dirty="0" smtClean="0"/>
              <a:t>For </a:t>
            </a:r>
            <a:r>
              <a:rPr lang="en-US" sz="4000" dirty="0" smtClean="0">
                <a:solidFill>
                  <a:schemeClr val="tx1"/>
                </a:solidFill>
              </a:rPr>
              <a:t>as by the one man's disobedience the many were made sinners, so by the one man's obedience the many w</a:t>
            </a:r>
            <a:r>
              <a:rPr lang="en-US" sz="4000" dirty="0" smtClean="0"/>
              <a:t>ill be made righteous.</a:t>
            </a:r>
            <a:endParaRPr lang="en-US" altLang="zh-CN" sz="4000" dirty="0" smtClean="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529080"/>
            <a:ext cx="10515600" cy="4351338"/>
          </a:xfrm>
        </p:spPr>
        <p:txBody>
          <a:bodyPr>
            <a:noAutofit/>
          </a:bodyPr>
          <a:lstStyle/>
          <a:p>
            <a:pPr>
              <a:buNone/>
            </a:pPr>
            <a:r>
              <a:rPr lang="zh-CN" altLang="en-US" sz="4000" dirty="0" smtClean="0"/>
              <a:t>注意</a:t>
            </a:r>
            <a:r>
              <a:rPr lang="en-US" altLang="zh-CN" sz="4000" dirty="0" smtClean="0"/>
              <a:t>19</a:t>
            </a:r>
            <a:r>
              <a:rPr lang="zh-CN" altLang="en-US" sz="4000" dirty="0" smtClean="0"/>
              <a:t>节中的对比：</a:t>
            </a:r>
            <a:endParaRPr lang="zh-CN" altLang="en-US" sz="4000" dirty="0" smtClean="0"/>
          </a:p>
          <a:p>
            <a:pPr>
              <a:buNone/>
            </a:pPr>
            <a:r>
              <a:rPr lang="zh-CN" altLang="en-US" sz="4000" dirty="0" smtClean="0"/>
              <a:t>方式： 因 悖 逆</a:t>
            </a:r>
            <a:endParaRPr lang="zh-CN" altLang="en-US" sz="4000" dirty="0" smtClean="0"/>
          </a:p>
          <a:p>
            <a:pPr>
              <a:buNone/>
            </a:pPr>
            <a:r>
              <a:rPr lang="en-US" sz="4000" dirty="0" smtClean="0"/>
              <a:t>              </a:t>
            </a:r>
            <a:r>
              <a:rPr lang="zh-CN" altLang="en-US" sz="4000" dirty="0" smtClean="0"/>
              <a:t>因 顺 从</a:t>
            </a:r>
            <a:endParaRPr lang="zh-CN" altLang="en-US" sz="4000" dirty="0" smtClean="0"/>
          </a:p>
          <a:p>
            <a:pPr>
              <a:buNone/>
            </a:pPr>
            <a:r>
              <a:rPr lang="zh-CN" altLang="en-US" sz="4000" dirty="0" smtClean="0"/>
              <a:t>角色：一人</a:t>
            </a:r>
            <a:r>
              <a:rPr lang="en-US" altLang="zh-CN" sz="4000" dirty="0" smtClean="0"/>
              <a:t>……</a:t>
            </a:r>
            <a:r>
              <a:rPr lang="zh-CN" altLang="en-US" sz="4000" dirty="0" smtClean="0"/>
              <a:t>众人</a:t>
            </a:r>
            <a:r>
              <a:rPr lang="en-US" altLang="zh-CN" sz="4000" dirty="0" smtClean="0"/>
              <a:t>……</a:t>
            </a:r>
            <a:endParaRPr lang="en-US" altLang="zh-CN" sz="4000" dirty="0" smtClean="0"/>
          </a:p>
          <a:p>
            <a:pPr>
              <a:buNone/>
            </a:pPr>
            <a:r>
              <a:rPr lang="zh-CN" altLang="en-US" sz="4000" dirty="0" smtClean="0"/>
              <a:t>             一人</a:t>
            </a:r>
            <a:r>
              <a:rPr lang="en-US" altLang="zh-CN" sz="4000" dirty="0" smtClean="0"/>
              <a:t>……</a:t>
            </a:r>
            <a:r>
              <a:rPr lang="zh-CN" altLang="en-US" sz="4000" dirty="0" smtClean="0"/>
              <a:t>众人</a:t>
            </a:r>
            <a:r>
              <a:rPr lang="en-US" altLang="zh-CN" sz="4000" dirty="0" smtClean="0"/>
              <a:t>……</a:t>
            </a:r>
            <a:endParaRPr lang="en-US" altLang="zh-CN" sz="4000" dirty="0" smtClean="0"/>
          </a:p>
          <a:p>
            <a:pPr>
              <a:buNone/>
            </a:pPr>
            <a:r>
              <a:rPr lang="zh-CN" altLang="en-US" sz="4000" dirty="0" smtClean="0"/>
              <a:t>结果：成 为 罪 人</a:t>
            </a:r>
            <a:endParaRPr lang="zh-CN" altLang="en-US" sz="4000" dirty="0" smtClean="0"/>
          </a:p>
          <a:p>
            <a:pPr>
              <a:buNone/>
            </a:pPr>
            <a:r>
              <a:rPr lang="en-US" sz="4000" dirty="0" smtClean="0"/>
              <a:t>             </a:t>
            </a:r>
            <a:r>
              <a:rPr lang="zh-CN" altLang="en-US" sz="4000" dirty="0" smtClean="0">
                <a:solidFill>
                  <a:srgbClr val="FF0000"/>
                </a:solidFill>
              </a:rPr>
              <a:t>成 为</a:t>
            </a:r>
            <a:r>
              <a:rPr lang="zh-CN" altLang="en-US" sz="4000" dirty="0" smtClean="0"/>
              <a:t> 义  </a:t>
            </a:r>
            <a:r>
              <a:rPr lang="el-GR" sz="4000" dirty="0" smtClean="0"/>
              <a:t>καθίστημι</a:t>
            </a:r>
            <a:r>
              <a:rPr lang="en-US" sz="4000" dirty="0" smtClean="0"/>
              <a:t>: </a:t>
            </a:r>
            <a:r>
              <a:rPr lang="zh-CN" altLang="en-US" sz="4000" dirty="0" smtClean="0"/>
              <a:t>如何理解这个词</a:t>
            </a:r>
            <a:endParaRPr lang="zh-CN" altLang="en-US" sz="4000" dirty="0" smtClean="0"/>
          </a:p>
          <a:p>
            <a:pPr>
              <a:buNone/>
            </a:pPr>
            <a:endParaRPr lang="en-US" sz="4000" dirty="0" smtClean="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pic>
        <p:nvPicPr>
          <p:cNvPr id="4" name="Content Placeholder 3"/>
          <p:cNvPicPr>
            <a:picLocks noChangeAspect="1"/>
          </p:cNvPicPr>
          <p:nvPr>
            <p:ph idx="1"/>
          </p:nvPr>
        </p:nvPicPr>
        <p:blipFill>
          <a:blip r:embed="rId1"/>
          <a:stretch>
            <a:fillRect/>
          </a:stretch>
        </p:blipFill>
        <p:spPr>
          <a:xfrm>
            <a:off x="-104140" y="189230"/>
            <a:ext cx="12244705" cy="688784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12534</Words>
  <Application>WPS Presentation</Application>
  <PresentationFormat>Widescreen</PresentationFormat>
  <Paragraphs>502</Paragraphs>
  <Slides>127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127</vt:i4>
      </vt:variant>
    </vt:vector>
  </HeadingPairs>
  <TitlesOfParts>
    <vt:vector size="136" baseType="lpstr">
      <vt:lpstr>Arial</vt:lpstr>
      <vt:lpstr>SimSun</vt:lpstr>
      <vt:lpstr>Wingdings</vt:lpstr>
      <vt:lpstr>Calibri Light</vt:lpstr>
      <vt:lpstr>Calibri</vt:lpstr>
      <vt:lpstr>Microsoft YaHei</vt:lpstr>
      <vt:lpstr/>
      <vt:lpstr>Arial Unicode MS</vt:lpstr>
      <vt:lpstr>Office Theme</vt:lpstr>
      <vt:lpstr>十  与基督联合的福分： 主耶稣的称义和在基督里称义</vt:lpstr>
      <vt:lpstr>PowerPoint 演示文稿</vt:lpstr>
      <vt:lpstr>PowerPoint 演示文稿</vt:lpstr>
      <vt:lpstr>PowerPoint 演示文稿</vt:lpstr>
      <vt:lpstr>称义的本质</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称义与两个亚当基督论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归算和与基督联合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十  与基督联合的福分： 主耶稣的称义和在基督里称义</dc:title>
  <dc:creator/>
  <cp:lastModifiedBy>helloesther</cp:lastModifiedBy>
  <cp:revision>167</cp:revision>
  <dcterms:created xsi:type="dcterms:W3CDTF">2017-07-06T12:28:00Z</dcterms:created>
  <dcterms:modified xsi:type="dcterms:W3CDTF">2017-07-14T11:13:18Z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