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384" r:id="rId28"/>
    <p:sldId id="385" r:id="rId29"/>
    <p:sldId id="386" r:id="rId30"/>
    <p:sldId id="387" r:id="rId31"/>
    <p:sldId id="388" r:id="rId32"/>
    <p:sldId id="389" r:id="rId33"/>
    <p:sldId id="390" r:id="rId34"/>
    <p:sldId id="391" r:id="rId35"/>
    <p:sldId id="392" r:id="rId36"/>
    <p:sldId id="393" r:id="rId37"/>
    <p:sldId id="394" r:id="rId38"/>
    <p:sldId id="395" r:id="rId39"/>
    <p:sldId id="396" r:id="rId40"/>
    <p:sldId id="401" r:id="rId41"/>
    <p:sldId id="402" r:id="rId42"/>
    <p:sldId id="403" r:id="rId43"/>
    <p:sldId id="404" r:id="rId44"/>
    <p:sldId id="405" r:id="rId45"/>
    <p:sldId id="406" r:id="rId46"/>
    <p:sldId id="407" r:id="rId47"/>
    <p:sldId id="408" r:id="rId48"/>
    <p:sldId id="283" r:id="rId49"/>
    <p:sldId id="284" r:id="rId50"/>
    <p:sldId id="285" r:id="rId51"/>
    <p:sldId id="286" r:id="rId52"/>
    <p:sldId id="287" r:id="rId53"/>
    <p:sldId id="288" r:id="rId54"/>
    <p:sldId id="289" r:id="rId55"/>
    <p:sldId id="290" r:id="rId56"/>
    <p:sldId id="291" r:id="rId57"/>
    <p:sldId id="292" r:id="rId58"/>
    <p:sldId id="293" r:id="rId59"/>
    <p:sldId id="294" r:id="rId60"/>
    <p:sldId id="295" r:id="rId61"/>
    <p:sldId id="297" r:id="rId62"/>
    <p:sldId id="298" r:id="rId63"/>
    <p:sldId id="299" r:id="rId64"/>
    <p:sldId id="300" r:id="rId65"/>
    <p:sldId id="301" r:id="rId66"/>
    <p:sldId id="302" r:id="rId67"/>
    <p:sldId id="303" r:id="rId68"/>
    <p:sldId id="304" r:id="rId69"/>
    <p:sldId id="305" r:id="rId70"/>
    <p:sldId id="306" r:id="rId71"/>
    <p:sldId id="307" r:id="rId72"/>
    <p:sldId id="308" r:id="rId73"/>
    <p:sldId id="309" r:id="rId74"/>
    <p:sldId id="310" r:id="rId75"/>
    <p:sldId id="311" r:id="rId76"/>
    <p:sldId id="312" r:id="rId77"/>
    <p:sldId id="313" r:id="rId78"/>
    <p:sldId id="314" r:id="rId79"/>
    <p:sldId id="315" r:id="rId80"/>
    <p:sldId id="316" r:id="rId81"/>
    <p:sldId id="317" r:id="rId82"/>
    <p:sldId id="318" r:id="rId83"/>
    <p:sldId id="319" r:id="rId84"/>
    <p:sldId id="320" r:id="rId85"/>
    <p:sldId id="321" r:id="rId86"/>
    <p:sldId id="322" r:id="rId87"/>
    <p:sldId id="323" r:id="rId88"/>
    <p:sldId id="324" r:id="rId89"/>
    <p:sldId id="325" r:id="rId90"/>
    <p:sldId id="326" r:id="rId91"/>
    <p:sldId id="327" r:id="rId92"/>
    <p:sldId id="328" r:id="rId93"/>
    <p:sldId id="329" r:id="rId94"/>
    <p:sldId id="333" r:id="rId95"/>
    <p:sldId id="334" r:id="rId96"/>
    <p:sldId id="335" r:id="rId97"/>
    <p:sldId id="336" r:id="rId98"/>
    <p:sldId id="337" r:id="rId99"/>
    <p:sldId id="338" r:id="rId100"/>
    <p:sldId id="339" r:id="rId101"/>
    <p:sldId id="340" r:id="rId102"/>
    <p:sldId id="341" r:id="rId103"/>
    <p:sldId id="342" r:id="rId104"/>
    <p:sldId id="343" r:id="rId105"/>
    <p:sldId id="344" r:id="rId106"/>
    <p:sldId id="345" r:id="rId107"/>
    <p:sldId id="346" r:id="rId108"/>
    <p:sldId id="347" r:id="rId109"/>
    <p:sldId id="348" r:id="rId110"/>
    <p:sldId id="349" r:id="rId111"/>
    <p:sldId id="350" r:id="rId112"/>
    <p:sldId id="351" r:id="rId113"/>
    <p:sldId id="352" r:id="rId114"/>
    <p:sldId id="505" r:id="rId115"/>
    <p:sldId id="353" r:id="rId116"/>
    <p:sldId id="354" r:id="rId117"/>
    <p:sldId id="355" r:id="rId118"/>
    <p:sldId id="356" r:id="rId119"/>
    <p:sldId id="357" r:id="rId120"/>
    <p:sldId id="358" r:id="rId121"/>
    <p:sldId id="359" r:id="rId122"/>
    <p:sldId id="360" r:id="rId123"/>
    <p:sldId id="361" r:id="rId124"/>
    <p:sldId id="362" r:id="rId125"/>
    <p:sldId id="363" r:id="rId126"/>
    <p:sldId id="364" r:id="rId127"/>
    <p:sldId id="365" r:id="rId128"/>
    <p:sldId id="366" r:id="rId129"/>
    <p:sldId id="367" r:id="rId130"/>
    <p:sldId id="368" r:id="rId131"/>
    <p:sldId id="369" r:id="rId132"/>
    <p:sldId id="370" r:id="rId133"/>
    <p:sldId id="371" r:id="rId134"/>
    <p:sldId id="372" r:id="rId135"/>
    <p:sldId id="373" r:id="rId136"/>
    <p:sldId id="374" r:id="rId137"/>
    <p:sldId id="375" r:id="rId138"/>
    <p:sldId id="376" r:id="rId139"/>
    <p:sldId id="377" r:id="rId140"/>
    <p:sldId id="378" r:id="rId141"/>
    <p:sldId id="379" r:id="rId142"/>
    <p:sldId id="380" r:id="rId143"/>
    <p:sldId id="536" r:id="rId144"/>
    <p:sldId id="537" r:id="rId145"/>
    <p:sldId id="538" r:id="rId146"/>
    <p:sldId id="539" r:id="rId147"/>
    <p:sldId id="540" r:id="rId148"/>
    <p:sldId id="541" r:id="rId149"/>
    <p:sldId id="542" r:id="rId150"/>
    <p:sldId id="543" r:id="rId151"/>
    <p:sldId id="544" r:id="rId152"/>
    <p:sldId id="545" r:id="rId153"/>
    <p:sldId id="546" r:id="rId154"/>
    <p:sldId id="547" r:id="rId155"/>
    <p:sldId id="548" r:id="rId156"/>
    <p:sldId id="549" r:id="rId157"/>
    <p:sldId id="550" r:id="rId158"/>
    <p:sldId id="551" r:id="rId159"/>
    <p:sldId id="552" r:id="rId160"/>
    <p:sldId id="553" r:id="rId161"/>
    <p:sldId id="381" r:id="rId162"/>
    <p:sldId id="382" r:id="rId16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9" Type="http://schemas.openxmlformats.org/officeDocument/2006/relationships/slide" Target="slides/slide97.xml"/><Relationship Id="rId98" Type="http://schemas.openxmlformats.org/officeDocument/2006/relationships/slide" Target="slides/slide96.xml"/><Relationship Id="rId97" Type="http://schemas.openxmlformats.org/officeDocument/2006/relationships/slide" Target="slides/slide95.xml"/><Relationship Id="rId96" Type="http://schemas.openxmlformats.org/officeDocument/2006/relationships/slide" Target="slides/slide94.xml"/><Relationship Id="rId95" Type="http://schemas.openxmlformats.org/officeDocument/2006/relationships/slide" Target="slides/slide93.xml"/><Relationship Id="rId94" Type="http://schemas.openxmlformats.org/officeDocument/2006/relationships/slide" Target="slides/slide92.xml"/><Relationship Id="rId93" Type="http://schemas.openxmlformats.org/officeDocument/2006/relationships/slide" Target="slides/slide91.xml"/><Relationship Id="rId92" Type="http://schemas.openxmlformats.org/officeDocument/2006/relationships/slide" Target="slides/slide90.xml"/><Relationship Id="rId91" Type="http://schemas.openxmlformats.org/officeDocument/2006/relationships/slide" Target="slides/slide89.xml"/><Relationship Id="rId90" Type="http://schemas.openxmlformats.org/officeDocument/2006/relationships/slide" Target="slides/slide88.xml"/><Relationship Id="rId9" Type="http://schemas.openxmlformats.org/officeDocument/2006/relationships/slide" Target="slides/slide7.xml"/><Relationship Id="rId89" Type="http://schemas.openxmlformats.org/officeDocument/2006/relationships/slide" Target="slides/slide87.xml"/><Relationship Id="rId88" Type="http://schemas.openxmlformats.org/officeDocument/2006/relationships/slide" Target="slides/slide86.xml"/><Relationship Id="rId87" Type="http://schemas.openxmlformats.org/officeDocument/2006/relationships/slide" Target="slides/slide85.xml"/><Relationship Id="rId86" Type="http://schemas.openxmlformats.org/officeDocument/2006/relationships/slide" Target="slides/slide84.xml"/><Relationship Id="rId85" Type="http://schemas.openxmlformats.org/officeDocument/2006/relationships/slide" Target="slides/slide83.xml"/><Relationship Id="rId84" Type="http://schemas.openxmlformats.org/officeDocument/2006/relationships/slide" Target="slides/slide82.xml"/><Relationship Id="rId83" Type="http://schemas.openxmlformats.org/officeDocument/2006/relationships/slide" Target="slides/slide81.xml"/><Relationship Id="rId82" Type="http://schemas.openxmlformats.org/officeDocument/2006/relationships/slide" Target="slides/slide80.xml"/><Relationship Id="rId81" Type="http://schemas.openxmlformats.org/officeDocument/2006/relationships/slide" Target="slides/slide79.xml"/><Relationship Id="rId80" Type="http://schemas.openxmlformats.org/officeDocument/2006/relationships/slide" Target="slides/slide78.xml"/><Relationship Id="rId8" Type="http://schemas.openxmlformats.org/officeDocument/2006/relationships/slide" Target="slides/slide6.xml"/><Relationship Id="rId79" Type="http://schemas.openxmlformats.org/officeDocument/2006/relationships/slide" Target="slides/slide77.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6" Type="http://schemas.openxmlformats.org/officeDocument/2006/relationships/tableStyles" Target="tableStyles.xml"/><Relationship Id="rId165" Type="http://schemas.openxmlformats.org/officeDocument/2006/relationships/viewProps" Target="viewProps.xml"/><Relationship Id="rId164" Type="http://schemas.openxmlformats.org/officeDocument/2006/relationships/presProps" Target="presProps.xml"/><Relationship Id="rId163" Type="http://schemas.openxmlformats.org/officeDocument/2006/relationships/slide" Target="slides/slide161.xml"/><Relationship Id="rId162" Type="http://schemas.openxmlformats.org/officeDocument/2006/relationships/slide" Target="slides/slide160.xml"/><Relationship Id="rId161" Type="http://schemas.openxmlformats.org/officeDocument/2006/relationships/slide" Target="slides/slide159.xml"/><Relationship Id="rId160" Type="http://schemas.openxmlformats.org/officeDocument/2006/relationships/slide" Target="slides/slide158.xml"/><Relationship Id="rId16" Type="http://schemas.openxmlformats.org/officeDocument/2006/relationships/slide" Target="slides/slide14.xml"/><Relationship Id="rId159" Type="http://schemas.openxmlformats.org/officeDocument/2006/relationships/slide" Target="slides/slide157.xml"/><Relationship Id="rId158" Type="http://schemas.openxmlformats.org/officeDocument/2006/relationships/slide" Target="slides/slide156.xml"/><Relationship Id="rId157" Type="http://schemas.openxmlformats.org/officeDocument/2006/relationships/slide" Target="slides/slide155.xml"/><Relationship Id="rId156" Type="http://schemas.openxmlformats.org/officeDocument/2006/relationships/slide" Target="slides/slide154.xml"/><Relationship Id="rId155" Type="http://schemas.openxmlformats.org/officeDocument/2006/relationships/slide" Target="slides/slide153.xml"/><Relationship Id="rId154" Type="http://schemas.openxmlformats.org/officeDocument/2006/relationships/slide" Target="slides/slide152.xml"/><Relationship Id="rId153" Type="http://schemas.openxmlformats.org/officeDocument/2006/relationships/slide" Target="slides/slide151.xml"/><Relationship Id="rId152" Type="http://schemas.openxmlformats.org/officeDocument/2006/relationships/slide" Target="slides/slide150.xml"/><Relationship Id="rId151" Type="http://schemas.openxmlformats.org/officeDocument/2006/relationships/slide" Target="slides/slide149.xml"/><Relationship Id="rId150" Type="http://schemas.openxmlformats.org/officeDocument/2006/relationships/slide" Target="slides/slide148.xml"/><Relationship Id="rId15" Type="http://schemas.openxmlformats.org/officeDocument/2006/relationships/slide" Target="slides/slide13.xml"/><Relationship Id="rId149" Type="http://schemas.openxmlformats.org/officeDocument/2006/relationships/slide" Target="slides/slide147.xml"/><Relationship Id="rId148" Type="http://schemas.openxmlformats.org/officeDocument/2006/relationships/slide" Target="slides/slide146.xml"/><Relationship Id="rId147" Type="http://schemas.openxmlformats.org/officeDocument/2006/relationships/slide" Target="slides/slide145.xml"/><Relationship Id="rId146" Type="http://schemas.openxmlformats.org/officeDocument/2006/relationships/slide" Target="slides/slide144.xml"/><Relationship Id="rId145" Type="http://schemas.openxmlformats.org/officeDocument/2006/relationships/slide" Target="slides/slide143.xml"/><Relationship Id="rId144" Type="http://schemas.openxmlformats.org/officeDocument/2006/relationships/slide" Target="slides/slide142.xml"/><Relationship Id="rId143" Type="http://schemas.openxmlformats.org/officeDocument/2006/relationships/slide" Target="slides/slide141.xml"/><Relationship Id="rId142" Type="http://schemas.openxmlformats.org/officeDocument/2006/relationships/slide" Target="slides/slide140.xml"/><Relationship Id="rId141" Type="http://schemas.openxmlformats.org/officeDocument/2006/relationships/slide" Target="slides/slide139.xml"/><Relationship Id="rId140" Type="http://schemas.openxmlformats.org/officeDocument/2006/relationships/slide" Target="slides/slide138.xml"/><Relationship Id="rId14" Type="http://schemas.openxmlformats.org/officeDocument/2006/relationships/slide" Target="slides/slide12.xml"/><Relationship Id="rId139" Type="http://schemas.openxmlformats.org/officeDocument/2006/relationships/slide" Target="slides/slide137.xml"/><Relationship Id="rId138" Type="http://schemas.openxmlformats.org/officeDocument/2006/relationships/slide" Target="slides/slide136.xml"/><Relationship Id="rId137" Type="http://schemas.openxmlformats.org/officeDocument/2006/relationships/slide" Target="slides/slide135.xml"/><Relationship Id="rId136" Type="http://schemas.openxmlformats.org/officeDocument/2006/relationships/slide" Target="slides/slide134.xml"/><Relationship Id="rId135" Type="http://schemas.openxmlformats.org/officeDocument/2006/relationships/slide" Target="slides/slide133.xml"/><Relationship Id="rId134" Type="http://schemas.openxmlformats.org/officeDocument/2006/relationships/slide" Target="slides/slide132.xml"/><Relationship Id="rId133" Type="http://schemas.openxmlformats.org/officeDocument/2006/relationships/slide" Target="slides/slide131.xml"/><Relationship Id="rId132" Type="http://schemas.openxmlformats.org/officeDocument/2006/relationships/slide" Target="slides/slide130.xml"/><Relationship Id="rId131" Type="http://schemas.openxmlformats.org/officeDocument/2006/relationships/slide" Target="slides/slide129.xml"/><Relationship Id="rId130" Type="http://schemas.openxmlformats.org/officeDocument/2006/relationships/slide" Target="slides/slide128.xml"/><Relationship Id="rId13" Type="http://schemas.openxmlformats.org/officeDocument/2006/relationships/slide" Target="slides/slide11.xml"/><Relationship Id="rId129" Type="http://schemas.openxmlformats.org/officeDocument/2006/relationships/slide" Target="slides/slide127.xml"/><Relationship Id="rId128" Type="http://schemas.openxmlformats.org/officeDocument/2006/relationships/slide" Target="slides/slide126.xml"/><Relationship Id="rId127" Type="http://schemas.openxmlformats.org/officeDocument/2006/relationships/slide" Target="slides/slide125.xml"/><Relationship Id="rId126" Type="http://schemas.openxmlformats.org/officeDocument/2006/relationships/slide" Target="slides/slide124.xml"/><Relationship Id="rId125" Type="http://schemas.openxmlformats.org/officeDocument/2006/relationships/slide" Target="slides/slide123.xml"/><Relationship Id="rId124" Type="http://schemas.openxmlformats.org/officeDocument/2006/relationships/slide" Target="slides/slide122.xml"/><Relationship Id="rId123" Type="http://schemas.openxmlformats.org/officeDocument/2006/relationships/slide" Target="slides/slide121.xml"/><Relationship Id="rId122" Type="http://schemas.openxmlformats.org/officeDocument/2006/relationships/slide" Target="slides/slide120.xml"/><Relationship Id="rId121" Type="http://schemas.openxmlformats.org/officeDocument/2006/relationships/slide" Target="slides/slide119.xml"/><Relationship Id="rId120" Type="http://schemas.openxmlformats.org/officeDocument/2006/relationships/slide" Target="slides/slide118.xml"/><Relationship Id="rId12" Type="http://schemas.openxmlformats.org/officeDocument/2006/relationships/slide" Target="slides/slide10.xml"/><Relationship Id="rId119" Type="http://schemas.openxmlformats.org/officeDocument/2006/relationships/slide" Target="slides/slide117.xml"/><Relationship Id="rId118" Type="http://schemas.openxmlformats.org/officeDocument/2006/relationships/slide" Target="slides/slide116.xml"/><Relationship Id="rId117" Type="http://schemas.openxmlformats.org/officeDocument/2006/relationships/slide" Target="slides/slide115.xml"/><Relationship Id="rId116" Type="http://schemas.openxmlformats.org/officeDocument/2006/relationships/slide" Target="slides/slide114.xml"/><Relationship Id="rId115" Type="http://schemas.openxmlformats.org/officeDocument/2006/relationships/slide" Target="slides/slide113.xml"/><Relationship Id="rId114" Type="http://schemas.openxmlformats.org/officeDocument/2006/relationships/slide" Target="slides/slide112.xml"/><Relationship Id="rId113" Type="http://schemas.openxmlformats.org/officeDocument/2006/relationships/slide" Target="slides/slide111.xml"/><Relationship Id="rId112" Type="http://schemas.openxmlformats.org/officeDocument/2006/relationships/slide" Target="slides/slide110.xml"/><Relationship Id="rId111" Type="http://schemas.openxmlformats.org/officeDocument/2006/relationships/slide" Target="slides/slide109.xml"/><Relationship Id="rId110" Type="http://schemas.openxmlformats.org/officeDocument/2006/relationships/slide" Target="slides/slide108.xml"/><Relationship Id="rId11" Type="http://schemas.openxmlformats.org/officeDocument/2006/relationships/slide" Target="slides/slide9.xml"/><Relationship Id="rId109" Type="http://schemas.openxmlformats.org/officeDocument/2006/relationships/slide" Target="slides/slide107.xml"/><Relationship Id="rId108" Type="http://schemas.openxmlformats.org/officeDocument/2006/relationships/slide" Target="slides/slide106.xml"/><Relationship Id="rId107" Type="http://schemas.openxmlformats.org/officeDocument/2006/relationships/slide" Target="slides/slide105.xml"/><Relationship Id="rId106" Type="http://schemas.openxmlformats.org/officeDocument/2006/relationships/slide" Target="slides/slide104.xml"/><Relationship Id="rId105" Type="http://schemas.openxmlformats.org/officeDocument/2006/relationships/slide" Target="slides/slide103.xml"/><Relationship Id="rId104" Type="http://schemas.openxmlformats.org/officeDocument/2006/relationships/slide" Target="slides/slide102.xml"/><Relationship Id="rId103" Type="http://schemas.openxmlformats.org/officeDocument/2006/relationships/slide" Target="slides/slide101.xml"/><Relationship Id="rId102" Type="http://schemas.openxmlformats.org/officeDocument/2006/relationships/slide" Target="slides/slide100.xml"/><Relationship Id="rId101" Type="http://schemas.openxmlformats.org/officeDocument/2006/relationships/slide" Target="slides/slide99.xml"/><Relationship Id="rId100" Type="http://schemas.openxmlformats.org/officeDocument/2006/relationships/slide" Target="slides/slide98.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79233"/>
            <a:ext cx="9144000" cy="2387600"/>
          </a:xfrm>
        </p:spPr>
        <p:txBody>
          <a:bodyPr>
            <a:normAutofit fontScale="90000"/>
          </a:bodyPr>
          <a:lstStyle/>
          <a:p>
            <a:r>
              <a:rPr lang="zh-CN" altLang="en-US" dirty="0"/>
              <a:t>六 </a:t>
            </a:r>
            <a:br>
              <a:rPr lang="zh-CN" altLang="en-US" dirty="0"/>
            </a:br>
            <a:r>
              <a:rPr lang="zh-CN" altLang="en-US" dirty="0"/>
              <a:t>与基督联合的果效：</a:t>
            </a:r>
            <a:br>
              <a:rPr lang="zh-CN" altLang="en-US" dirty="0"/>
            </a:br>
            <a:r>
              <a:rPr lang="zh-CN" altLang="en-US" dirty="0"/>
              <a:t>重生</a:t>
            </a:r>
            <a:endParaRPr lang="zh-CN" alt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凡上帝所预定得生命的人，且仅止于</a:t>
            </a:r>
            <a:r>
              <a:rPr lang="en-US" altLang="zh-CN" sz="4000"/>
              <a:t>	</a:t>
            </a:r>
            <a:r>
              <a:rPr lang="zh-CN" altLang="en-US" sz="4000"/>
              <a:t>这些人，祂乐意在祂指定与认可的时候，借着祂的道与圣灵，有效的呼召他们脱离从本性而来的罪与死，使他们借着耶稣基督得恩惠，蒙救赎。他们的心在灵里蒙光照，以致得救，明白属神的事，明白有关上帝的事。</a:t>
            </a:r>
            <a:endParaRPr lang="zh-CN" altLang="en-US" sz="400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Warfield:</a:t>
            </a:r>
            <a:endParaRPr lang="en-US" altLang="zh-CN" sz="4000"/>
          </a:p>
          <a:p>
            <a:pPr marL="0" indent="0">
              <a:buNone/>
            </a:pPr>
            <a:r>
              <a:rPr lang="zh-CN" altLang="en-US" sz="4000"/>
              <a:t>媒介和方式并不是问题</a:t>
            </a:r>
            <a:r>
              <a:rPr lang="en-US" altLang="zh-CN" sz="4000"/>
              <a:t>…… </a:t>
            </a:r>
            <a:r>
              <a:rPr lang="zh-CN" altLang="en-US" sz="4000"/>
              <a:t>在重生中我们看到的是上帝直接</a:t>
            </a:r>
            <a:r>
              <a:rPr lang="en-US" altLang="zh-CN" sz="4000"/>
              <a:t>[</a:t>
            </a:r>
            <a:r>
              <a:rPr lang="zh-CN" altLang="en-US" sz="4000"/>
              <a:t>无介质</a:t>
            </a:r>
            <a:r>
              <a:rPr lang="en-US" altLang="zh-CN" sz="4000"/>
              <a:t>]</a:t>
            </a:r>
            <a:r>
              <a:rPr lang="zh-CN" altLang="en-US" sz="4000"/>
              <a:t>的作为。</a:t>
            </a:r>
            <a:endParaRPr lang="zh-CN" altLang="en-US" sz="4000"/>
          </a:p>
          <a:p>
            <a:pPr marL="0" indent="0">
              <a:buNone/>
            </a:pPr>
            <a:r>
              <a:rPr lang="en-US" altLang="zh-CN" sz="4000"/>
              <a:t>(</a:t>
            </a:r>
            <a:r>
              <a:rPr lang="en-US" altLang="zh-CN" sz="4000" i="1"/>
              <a:t>Biblical and Theological Studies</a:t>
            </a:r>
            <a:r>
              <a:rPr lang="en-US" altLang="zh-CN" sz="4000"/>
              <a:t>, 368)</a:t>
            </a:r>
            <a:endParaRPr lang="en-US" altLang="zh-CN" sz="400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然而圣经却指出圣灵主权性的、神恩独作式的重生的作为是借着上帝的话语。</a:t>
            </a:r>
            <a:endParaRPr lang="zh-CN" altLang="en-US" sz="4000"/>
          </a:p>
          <a:p>
            <a:pPr marL="0" indent="0">
              <a:buNone/>
            </a:pPr>
            <a:endParaRPr lang="zh-CN" altLang="en-US" sz="4000"/>
          </a:p>
          <a:p>
            <a:pPr marL="0" indent="0">
              <a:buNone/>
            </a:pPr>
            <a:r>
              <a:rPr lang="zh-CN" altLang="en-US" sz="4000"/>
              <a:t>两段经文供参考</a:t>
            </a:r>
            <a:endParaRPr lang="zh-CN" altLang="en-US" sz="400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雅各书</a:t>
            </a:r>
            <a:r>
              <a:rPr lang="en-US" altLang="zh-CN" sz="4000"/>
              <a:t>1</a:t>
            </a:r>
            <a:r>
              <a:rPr lang="zh-CN" altLang="en-US" sz="4000"/>
              <a:t>：</a:t>
            </a:r>
            <a:r>
              <a:rPr lang="en-US" altLang="zh-CN" sz="4000"/>
              <a:t>17-18</a:t>
            </a:r>
            <a:endParaRPr lang="en-US" altLang="zh-CN" sz="4000"/>
          </a:p>
          <a:p>
            <a:pPr marL="0" indent="0">
              <a:buNone/>
            </a:pPr>
            <a:r>
              <a:rPr lang="zh-CN" altLang="en-US" sz="4000"/>
              <a:t>各样美善的恩赐和各样全备的赏赐都是从上头来的，从众光之父那里降下来的；在祂并没有改变，也没有转动的影儿。</a:t>
            </a:r>
            <a:endParaRPr lang="zh-CN" altLang="en-US" sz="4000"/>
          </a:p>
          <a:p>
            <a:pPr marL="0" indent="0">
              <a:buNone/>
            </a:pPr>
            <a:r>
              <a:rPr lang="zh-CN" altLang="en-US" sz="4000"/>
              <a:t>祂按自己的旨意，用真道生了我们，叫我们在祂所造的万物中好像初熟的果子。</a:t>
            </a:r>
            <a:endParaRPr lang="zh-CN" altLang="en-US" sz="400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雅各在这里谈到上帝按祂的旨意生了他们。但上帝的旨意借以运作的的方式是 </a:t>
            </a:r>
            <a:r>
              <a:rPr lang="en-US" altLang="zh-CN" sz="4000"/>
              <a:t>“</a:t>
            </a:r>
            <a:r>
              <a:rPr lang="zh-CN" altLang="en-US" sz="4000"/>
              <a:t>真道</a:t>
            </a:r>
            <a:r>
              <a:rPr lang="en-US" altLang="zh-CN" sz="4000"/>
              <a:t>”</a:t>
            </a:r>
            <a:r>
              <a:rPr lang="zh-CN" altLang="en-US" sz="4000"/>
              <a:t>。</a:t>
            </a:r>
            <a:endParaRPr lang="zh-CN" altLang="en-US" sz="4000"/>
          </a:p>
          <a:p>
            <a:pPr marL="0" indent="0">
              <a:buNone/>
            </a:pPr>
            <a:r>
              <a:rPr lang="zh-CN" altLang="en-US" sz="4000"/>
              <a:t>希腊文的词是表达方式的与格 </a:t>
            </a:r>
            <a:r>
              <a:rPr lang="en-US" altLang="zh-CN" sz="4000"/>
              <a:t>(dative of means)</a:t>
            </a:r>
            <a:endParaRPr lang="en-US" altLang="zh-CN" sz="4000"/>
          </a:p>
          <a:p>
            <a:pPr marL="0" indent="0">
              <a:buNone/>
            </a:pPr>
            <a:endParaRPr lang="en-US" altLang="zh-CN" sz="4000"/>
          </a:p>
          <a:p>
            <a:pPr marL="0" indent="0">
              <a:buNone/>
            </a:pPr>
            <a:r>
              <a:rPr lang="zh-CN" altLang="en-US" sz="4000"/>
              <a:t>问题在于</a:t>
            </a:r>
            <a:r>
              <a:rPr lang="en-US" altLang="zh-CN" sz="4000"/>
              <a:t>the word of truth</a:t>
            </a:r>
            <a:r>
              <a:rPr lang="zh-CN" altLang="en-US" sz="4000"/>
              <a:t>指的是什么</a:t>
            </a:r>
            <a:endParaRPr lang="zh-CN" altLang="en-US" sz="400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参考基础经文：</a:t>
            </a:r>
            <a:endParaRPr lang="zh-CN" altLang="en-US" sz="4000"/>
          </a:p>
          <a:p>
            <a:pPr marL="0" indent="0">
              <a:buNone/>
            </a:pPr>
            <a:r>
              <a:rPr lang="zh-CN" altLang="en-US" sz="4000"/>
              <a:t>弗</a:t>
            </a:r>
            <a:r>
              <a:rPr lang="en-US" altLang="zh-CN" sz="4000"/>
              <a:t>1</a:t>
            </a:r>
            <a:r>
              <a:rPr lang="zh-CN" altLang="en-US" sz="4000"/>
              <a:t>：</a:t>
            </a:r>
            <a:r>
              <a:rPr lang="en-US" altLang="zh-CN" sz="4000"/>
              <a:t>13</a:t>
            </a:r>
            <a:endParaRPr lang="en-US" altLang="zh-CN" sz="4000"/>
          </a:p>
          <a:p>
            <a:pPr marL="0" indent="0">
              <a:buNone/>
            </a:pPr>
            <a:r>
              <a:rPr lang="zh-CN" altLang="en-US" sz="4000"/>
              <a:t>你们既听见真理的道，就是那叫你们得救的福音，也信了基督，既然信他就受了应许的圣灵为印记。</a:t>
            </a:r>
            <a:endParaRPr lang="zh-CN" altLang="en-US" sz="400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在其他一些地方，</a:t>
            </a:r>
            <a:r>
              <a:rPr lang="en-US" altLang="zh-CN" sz="4000"/>
              <a:t>“</a:t>
            </a:r>
            <a:r>
              <a:rPr lang="zh-CN" altLang="en-US" sz="4000"/>
              <a:t>真理的道</a:t>
            </a:r>
            <a:r>
              <a:rPr lang="en-US" altLang="zh-CN" sz="4000"/>
              <a:t>”</a:t>
            </a:r>
            <a:r>
              <a:rPr lang="zh-CN" altLang="en-US" sz="4000"/>
              <a:t>常指圣经和福音。</a:t>
            </a:r>
            <a:endParaRPr lang="zh-CN" altLang="en-US" sz="4000"/>
          </a:p>
          <a:p>
            <a:pPr marL="0" indent="0">
              <a:buNone/>
            </a:pPr>
            <a:endParaRPr lang="zh-CN" altLang="en-US" sz="4000"/>
          </a:p>
          <a:p>
            <a:pPr marL="0" indent="0">
              <a:buNone/>
            </a:pPr>
            <a:r>
              <a:rPr lang="zh-CN" altLang="en-US" sz="4000"/>
              <a:t>约翰福音</a:t>
            </a:r>
            <a:r>
              <a:rPr lang="en-US" altLang="zh-CN" sz="4000"/>
              <a:t>17</a:t>
            </a:r>
            <a:r>
              <a:rPr lang="zh-CN" altLang="en-US" sz="4000"/>
              <a:t>：</a:t>
            </a:r>
            <a:r>
              <a:rPr lang="en-US" altLang="zh-CN" sz="4000"/>
              <a:t>17</a:t>
            </a:r>
            <a:endParaRPr lang="en-US" altLang="zh-CN" sz="4000"/>
          </a:p>
          <a:p>
            <a:pPr marL="0" indent="0">
              <a:buNone/>
            </a:pPr>
            <a:r>
              <a:rPr lang="zh-CN" altLang="en-US" sz="4000"/>
              <a:t>求你用真理使他们成圣；你的道就是真理。</a:t>
            </a:r>
            <a:endParaRPr lang="zh-CN" altLang="en-US" sz="400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歌罗西书</a:t>
            </a:r>
            <a:r>
              <a:rPr lang="en-US" altLang="zh-CN" sz="4000"/>
              <a:t>1</a:t>
            </a:r>
            <a:r>
              <a:rPr lang="zh-CN" altLang="en-US" sz="4000"/>
              <a:t>：</a:t>
            </a:r>
            <a:r>
              <a:rPr lang="en-US" altLang="zh-CN" sz="4000"/>
              <a:t>5</a:t>
            </a:r>
            <a:endParaRPr lang="en-US" altLang="zh-CN" sz="4000"/>
          </a:p>
          <a:p>
            <a:pPr marL="0" indent="0">
              <a:buNone/>
            </a:pPr>
            <a:r>
              <a:rPr lang="zh-CN" altLang="en-US" sz="4000"/>
              <a:t>是为那给你们存在天上的盼望；这盼望就是你们从前在福音真理的道上所听见的。</a:t>
            </a:r>
            <a:endParaRPr lang="zh-CN" altLang="en-US" sz="400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提摩太后书</a:t>
            </a:r>
            <a:r>
              <a:rPr lang="en-US" altLang="zh-CN" sz="4000"/>
              <a:t>2</a:t>
            </a:r>
            <a:r>
              <a:rPr lang="zh-CN" altLang="en-US" sz="4000"/>
              <a:t>：</a:t>
            </a:r>
            <a:r>
              <a:rPr lang="en-US" altLang="zh-CN" sz="4000"/>
              <a:t>15</a:t>
            </a:r>
            <a:endParaRPr lang="en-US" altLang="zh-CN" sz="4000"/>
          </a:p>
          <a:p>
            <a:pPr marL="0" indent="0">
              <a:buNone/>
            </a:pPr>
            <a:r>
              <a:rPr lang="zh-CN" altLang="en-US" sz="4000"/>
              <a:t>你当竭力在神面前得蒙喜悦，作无愧的工人，按着正义分解真理的道。</a:t>
            </a:r>
            <a:endParaRPr lang="zh-CN" altLang="en-US" sz="400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因此，将雅各所说的理解为上帝借着祂的话语来重生和更新是合乎圣经的解释的。</a:t>
            </a:r>
            <a:endParaRPr lang="zh-CN" altLang="en-US" sz="4000"/>
          </a:p>
          <a:p>
            <a:pPr marL="0" indent="0">
              <a:buNone/>
            </a:pPr>
            <a:endParaRPr lang="zh-CN" altLang="en-US" sz="4000"/>
          </a:p>
          <a:p>
            <a:pPr marL="0" indent="0">
              <a:buNone/>
            </a:pPr>
            <a:r>
              <a:rPr lang="zh-CN" altLang="en-US" sz="4000"/>
              <a:t>另一处经文</a:t>
            </a:r>
            <a:endParaRPr lang="zh-CN" altLang="en-US" sz="400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彼得前书</a:t>
            </a:r>
            <a:r>
              <a:rPr lang="en-US" altLang="zh-CN" sz="4000"/>
              <a:t>1</a:t>
            </a:r>
            <a:r>
              <a:rPr lang="zh-CN" altLang="en-US" sz="4000"/>
              <a:t>：</a:t>
            </a:r>
            <a:r>
              <a:rPr lang="en-US" altLang="zh-CN" sz="4000"/>
              <a:t>23ff</a:t>
            </a:r>
            <a:endParaRPr lang="en-US" altLang="zh-CN" sz="4000"/>
          </a:p>
          <a:p>
            <a:pPr marL="0" indent="0">
              <a:buNone/>
            </a:pPr>
            <a:r>
              <a:rPr lang="zh-CN" altLang="en-US" sz="4000"/>
              <a:t>你们蒙了重生，不是由于能坏的种子，乃是由于不能坏的种子，是借着神活泼常存的道</a:t>
            </a:r>
            <a:r>
              <a:rPr lang="en-US" altLang="zh-CN" sz="4000"/>
              <a:t>……</a:t>
            </a:r>
            <a:endParaRPr lang="en-US" altLang="zh-CN" sz="4000"/>
          </a:p>
          <a:p>
            <a:pPr marL="0" indent="0">
              <a:buNone/>
            </a:pPr>
            <a:r>
              <a:rPr lang="zh-CN" altLang="en-US" sz="4000"/>
              <a:t>所传给你们的福音就是这道。</a:t>
            </a:r>
            <a:endParaRPr lang="zh-CN" altLang="en-US" sz="4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上帝又除掉他们的石心，赐给他们肉心，更新他们的意志，用他的大能使他们决定向善，并有效地吸引他们来就耶稣基督。上帝吸引他们到一个地步，他们完全是自愿来就耶稣，但还是因为上帝的恩典，才使他们有愿意的心。</a:t>
            </a:r>
            <a:endParaRPr lang="zh-CN" altLang="en-US" sz="400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这段经文论述的逻辑就在于我们是借着上帝活泼的话语而被重生的。</a:t>
            </a:r>
            <a:endParaRPr lang="zh-CN" altLang="en-US" sz="4000"/>
          </a:p>
          <a:p>
            <a:pPr marL="0" indent="0">
              <a:buNone/>
            </a:pPr>
            <a:r>
              <a:rPr lang="zh-CN" altLang="en-US" sz="4000"/>
              <a:t>彼得将上帝的话语解读为重生的方式和传给教会的福音。</a:t>
            </a:r>
            <a:endParaRPr lang="zh-CN" altLang="en-US" sz="400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所以，尽管从逻辑推理上看貌似没有必要，但圣经却启示给我们圣经确实是圣灵借以重生罪人的方式，而这与重生概念中的上帝的主权和神恩独作相协调而非冲突的。</a:t>
            </a:r>
            <a:endParaRPr lang="zh-CN" altLang="en-US" sz="400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回到刚才的一处经文：</a:t>
            </a:r>
            <a:endParaRPr lang="zh-CN" altLang="en-US" sz="4000"/>
          </a:p>
          <a:p>
            <a:pPr marL="0" indent="0">
              <a:buNone/>
            </a:pPr>
            <a:r>
              <a:rPr lang="zh-CN" altLang="en-US" sz="4000">
                <a:sym typeface="+mn-ea"/>
              </a:rPr>
              <a:t>雅各书</a:t>
            </a:r>
            <a:r>
              <a:rPr lang="en-US" altLang="zh-CN" sz="4000">
                <a:sym typeface="+mn-ea"/>
              </a:rPr>
              <a:t>1</a:t>
            </a:r>
            <a:r>
              <a:rPr lang="zh-CN" altLang="en-US" sz="4000">
                <a:sym typeface="+mn-ea"/>
              </a:rPr>
              <a:t>：</a:t>
            </a:r>
            <a:r>
              <a:rPr lang="en-US" altLang="zh-CN" sz="4000">
                <a:sym typeface="+mn-ea"/>
              </a:rPr>
              <a:t>17-18</a:t>
            </a:r>
            <a:endParaRPr lang="en-US" altLang="zh-CN" sz="4000"/>
          </a:p>
          <a:p>
            <a:pPr marL="0" indent="0">
              <a:buNone/>
            </a:pPr>
            <a:r>
              <a:rPr lang="zh-CN" altLang="en-US" sz="4000">
                <a:sym typeface="+mn-ea"/>
              </a:rPr>
              <a:t>各样美善的恩赐和各样全备的赏赐都是从上头来的，从众光之父那里降下来的；在祂并没有改变，也没有转动的影儿。</a:t>
            </a:r>
            <a:endParaRPr lang="zh-CN" altLang="en-US" sz="4000"/>
          </a:p>
          <a:p>
            <a:pPr marL="0" indent="0">
              <a:buNone/>
            </a:pPr>
            <a:r>
              <a:rPr lang="zh-CN" altLang="en-US" sz="4000">
                <a:sym typeface="+mn-ea"/>
              </a:rPr>
              <a:t>祂按自己的旨意，用真道生了我们，叫我们在祂所造的万物中好像初熟的果子。</a:t>
            </a:r>
            <a:endParaRPr lang="zh-CN" altLang="en-US" sz="4000"/>
          </a:p>
          <a:p>
            <a:pPr marL="0" indent="0">
              <a:buNone/>
            </a:pPr>
            <a:endParaRPr lang="zh-CN" altLang="en-US" sz="400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这经文提醒我们，正如基督是那初熟的果子，带来的是与之联合的人的复活；基督徒也可以说是整个受造的维度被最终更新的初熟的果，即初型这个概念。</a:t>
            </a:r>
            <a:r>
              <a:rPr lang="en-US" altLang="zh-CN" sz="4000"/>
              <a:t>(prototype)</a:t>
            </a:r>
            <a:endParaRPr lang="en-US" altLang="zh-CN" sz="400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在罗马书</a:t>
            </a:r>
            <a:r>
              <a:rPr lang="en-US" altLang="zh-CN" sz="4000"/>
              <a:t>8</a:t>
            </a:r>
            <a:r>
              <a:rPr lang="zh-CN" altLang="en-US" sz="4000"/>
              <a:t>：</a:t>
            </a:r>
            <a:r>
              <a:rPr lang="en-US" altLang="zh-CN" sz="4000"/>
              <a:t>20-24</a:t>
            </a:r>
            <a:r>
              <a:rPr lang="zh-CN" altLang="en-US" sz="4000"/>
              <a:t>，我们看到</a:t>
            </a:r>
            <a:endParaRPr lang="zh-CN" altLang="en-US" sz="4000"/>
          </a:p>
          <a:p>
            <a:pPr marL="0" indent="0">
              <a:buNone/>
            </a:pPr>
            <a:r>
              <a:rPr lang="zh-CN" altLang="en-US" sz="4000"/>
              <a:t>但受造之物仍然指望脱离败坏的辖制，得享神儿女自由的荣耀。我们知道一切受造之物一同叹息、劳苦，直到如今。不但如此，就是我们这有圣灵初结果子的，也是自己心里叹息，等候得着神儿子的名分，乃是我们的身体得赎。</a:t>
            </a:r>
            <a:endParaRPr lang="zh-CN" altLang="en-US" sz="400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这提醒我们，重生是圣灵的末世性的工作，象征这基督的复活所开启的新秩序的到来。</a:t>
            </a:r>
            <a:endParaRPr lang="zh-CN" altLang="en-US" sz="4000"/>
          </a:p>
          <a:p>
            <a:pPr marL="0" indent="0">
              <a:buNone/>
            </a:pPr>
            <a:endParaRPr lang="zh-CN" altLang="en-US" sz="4000"/>
          </a:p>
          <a:p>
            <a:pPr marL="0" indent="0">
              <a:buNone/>
            </a:pPr>
            <a:r>
              <a:rPr lang="zh-CN" altLang="en-US" sz="4000"/>
              <a:t>这也使得我们更为精准地思考下面这个观点</a:t>
            </a:r>
            <a:endParaRPr lang="zh-CN" altLang="en-US" sz="400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重生是否是一种人类学意义上的人的性情的改变和翻转？</a:t>
            </a:r>
            <a:endParaRPr lang="zh-CN" altLang="en-US" sz="400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答案当然是否定的！</a:t>
            </a:r>
            <a:endParaRPr lang="zh-CN" altLang="en-US" sz="4000"/>
          </a:p>
          <a:p>
            <a:pPr marL="0" indent="0">
              <a:buNone/>
            </a:pPr>
            <a:r>
              <a:rPr lang="zh-CN" altLang="en-US" sz="4000"/>
              <a:t>新生命的给予就其本质而言是末世性的。一方面，我们当然说是人的性情等各方面的改变；但另一方面，这些改变的根基在于新的世代、新的秩序的开启，而绝非在宏观上脱离新秩序的、存留在旧的世代中的偶发性的个体转变。</a:t>
            </a:r>
            <a:endParaRPr lang="zh-CN" altLang="en-US" sz="400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所以说所谓的人类学角度的人的性情的转变只是一个表象，这个表象之下是新的秩序的开启、新的世代的来临。</a:t>
            </a:r>
            <a:endParaRPr lang="zh-CN" altLang="en-US" sz="4000"/>
          </a:p>
          <a:p>
            <a:pPr marL="0" indent="0">
              <a:buNone/>
            </a:pPr>
            <a:r>
              <a:rPr lang="zh-CN" altLang="en-US" sz="4000"/>
              <a:t>人类学角度所探讨的不过是末世秩序开启的必然结果。</a:t>
            </a:r>
            <a:endParaRPr lang="zh-CN" altLang="en-US" sz="400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这个部分的最后一个小话题：</a:t>
            </a:r>
            <a:endParaRPr lang="zh-CN" altLang="en-US" sz="4000"/>
          </a:p>
          <a:p>
            <a:pPr marL="0" indent="0">
              <a:buNone/>
            </a:pPr>
            <a:r>
              <a:rPr lang="zh-CN" altLang="en-US" sz="4000"/>
              <a:t>如何看待先行恩典这个概念 </a:t>
            </a:r>
            <a:r>
              <a:rPr lang="en-US" altLang="zh-CN" sz="4000"/>
              <a:t>(prevenient grace)</a:t>
            </a:r>
            <a:endParaRPr lang="en-US" altLang="zh-CN" sz="4000"/>
          </a:p>
          <a:p>
            <a:pPr marL="0" indent="0">
              <a:buNone/>
            </a:pPr>
            <a:endParaRPr lang="en-US" altLang="zh-CN" sz="4000"/>
          </a:p>
          <a:p>
            <a:pPr marL="0" indent="0">
              <a:buNone/>
            </a:pPr>
            <a:r>
              <a:rPr lang="en-US" altLang="zh-CN" sz="4000"/>
              <a:t>W. G. Shedd:</a:t>
            </a:r>
            <a:endParaRPr lang="en-US" altLang="zh-CN" sz="4000"/>
          </a:p>
          <a:p>
            <a:pPr marL="0" indent="0">
              <a:buNone/>
            </a:pPr>
            <a:r>
              <a:rPr lang="zh-CN" altLang="en-US" sz="4000"/>
              <a:t>上帝有一种恩典在重生的恩典之前，作用是使罪人预备好接受救恩。它是普遍的或者说先行的恩典</a:t>
            </a:r>
            <a:r>
              <a:rPr lang="en-US" altLang="zh-CN" sz="4000"/>
              <a:t>…… </a:t>
            </a:r>
            <a:r>
              <a:rPr lang="zh-CN" altLang="en-US" sz="4000"/>
              <a:t>人的重生是与之紧密相关的。</a:t>
            </a:r>
            <a:endParaRPr lang="zh-CN" altLang="en-US" sz="4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WCF 10.2</a:t>
            </a:r>
            <a:endParaRPr lang="en-US" altLang="zh-CN" sz="4000"/>
          </a:p>
          <a:p>
            <a:pPr marL="0" indent="0">
              <a:buNone/>
            </a:pPr>
            <a:r>
              <a:rPr lang="zh-CN" altLang="en-US" sz="4000"/>
              <a:t>这有效恩召，单单</a:t>
            </a:r>
            <a:r>
              <a:rPr lang="zh-CN" altLang="en-US" sz="4000"/>
              <a:t>出于上帝白白所赐的特恩，完全不是因为上帝预见在人里面有任何善行；人在这件事上是完全被动；人要等到蒙圣灵的感动和更新，才有能力回应这恩召，投向上帝在这个恩召中所要赐予的恩典。</a:t>
            </a:r>
            <a:endParaRPr lang="zh-CN" altLang="en-US" sz="400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他接着描述了预备重生的三个要素：</a:t>
            </a:r>
            <a:endParaRPr lang="zh-CN" altLang="en-US" sz="4000"/>
          </a:p>
          <a:p>
            <a:pPr marL="0" indent="0">
              <a:buNone/>
            </a:pPr>
            <a:r>
              <a:rPr lang="en-US" altLang="zh-CN" sz="4000"/>
              <a:t>1. </a:t>
            </a:r>
            <a:r>
              <a:rPr lang="zh-CN" altLang="en-US" sz="4000"/>
              <a:t>罪人当读上帝的话语并参与聚会；</a:t>
            </a:r>
            <a:endParaRPr lang="zh-CN" altLang="en-US" sz="4000"/>
          </a:p>
          <a:p>
            <a:pPr marL="0" indent="0">
              <a:buNone/>
            </a:pPr>
            <a:r>
              <a:rPr lang="en-US" altLang="zh-CN" sz="4000"/>
              <a:t>2. </a:t>
            </a:r>
            <a:r>
              <a:rPr lang="zh-CN" altLang="en-US" sz="4000"/>
              <a:t>罪人当以真理为标准并认真应用，以便于体会其中的能力；</a:t>
            </a:r>
            <a:endParaRPr lang="zh-CN" altLang="en-US" sz="4000"/>
          </a:p>
          <a:p>
            <a:pPr marL="0" indent="0">
              <a:buNone/>
            </a:pPr>
            <a:r>
              <a:rPr lang="en-US" altLang="zh-CN" sz="4000"/>
              <a:t>3. </a:t>
            </a:r>
            <a:r>
              <a:rPr lang="zh-CN" altLang="en-US" sz="4000"/>
              <a:t>罪人当祷告圣灵会使他认罪并重生他。</a:t>
            </a:r>
            <a:endParaRPr lang="zh-CN" altLang="en-US" sz="400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他提供了这样一个比方：</a:t>
            </a:r>
            <a:endParaRPr lang="zh-CN" altLang="en-US" sz="4000"/>
          </a:p>
          <a:p>
            <a:pPr marL="0" indent="0">
              <a:buNone/>
            </a:pPr>
            <a:r>
              <a:rPr lang="zh-CN" altLang="en-US" sz="4000"/>
              <a:t>正如人们为预期的死亡做准备一样，他们也需要为重生来预备。</a:t>
            </a:r>
            <a:endParaRPr lang="zh-CN" altLang="en-US" sz="4000"/>
          </a:p>
          <a:p>
            <a:pPr marL="0" indent="0">
              <a:buNone/>
            </a:pPr>
            <a:r>
              <a:rPr lang="zh-CN" altLang="en-US" sz="4000"/>
              <a:t>需要澄清的是，罪人所做的是前期的准备工作，而非重生本身。但除非一个罪人在先行恩典的作用下认识到自己需要重生，圣灵通常不会重生那个人。</a:t>
            </a:r>
            <a:endParaRPr lang="zh-CN" altLang="en-US" sz="400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一个知罪的人是重生的合适对象，而一个不知罪的人并不适合被重生。</a:t>
            </a:r>
            <a:endParaRPr lang="zh-CN" altLang="en-US" sz="4000"/>
          </a:p>
          <a:p>
            <a:pPr marL="0" indent="0">
              <a:buNone/>
            </a:pPr>
            <a:endParaRPr lang="zh-CN" altLang="en-US" sz="4000"/>
          </a:p>
          <a:p>
            <a:pPr marL="0" indent="0">
              <a:buNone/>
            </a:pPr>
            <a:r>
              <a:rPr lang="en-US" altLang="zh-CN" sz="4000"/>
              <a:t>Shedd</a:t>
            </a:r>
            <a:r>
              <a:rPr lang="zh-CN" altLang="en-US" sz="4000"/>
              <a:t>使用的支持经文：</a:t>
            </a:r>
            <a:endParaRPr lang="zh-CN" altLang="en-US" sz="4000"/>
          </a:p>
          <a:p>
            <a:pPr marL="0" indent="0">
              <a:buNone/>
            </a:pPr>
            <a:endParaRPr lang="zh-CN" altLang="en-US" sz="400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马可福音</a:t>
            </a:r>
            <a:r>
              <a:rPr lang="en-US" altLang="zh-CN" sz="4000"/>
              <a:t>1:40</a:t>
            </a:r>
            <a:endParaRPr lang="en-US" altLang="zh-CN" sz="4000"/>
          </a:p>
          <a:p>
            <a:pPr marL="0" indent="0">
              <a:buNone/>
            </a:pPr>
            <a:r>
              <a:rPr lang="zh-CN" altLang="en-US" sz="4000"/>
              <a:t>有一个长大麻风的来求耶稣，向他跪下，说：你若肯，必能叫我洁净了。</a:t>
            </a:r>
            <a:endParaRPr lang="zh-CN" altLang="en-US" sz="400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路加福音</a:t>
            </a:r>
            <a:r>
              <a:rPr lang="en-US" altLang="zh-CN" sz="4000"/>
              <a:t>1</a:t>
            </a:r>
            <a:r>
              <a:rPr lang="zh-CN" altLang="en-US" sz="4000"/>
              <a:t>：</a:t>
            </a:r>
            <a:r>
              <a:rPr lang="en-US" altLang="zh-CN" sz="4000"/>
              <a:t>17</a:t>
            </a:r>
            <a:endParaRPr lang="en-US" altLang="zh-CN" sz="4000"/>
          </a:p>
          <a:p>
            <a:pPr marL="0" indent="0">
              <a:buNone/>
            </a:pPr>
            <a:r>
              <a:rPr lang="zh-CN" altLang="en-US" sz="4000"/>
              <a:t>他必有以利亚的心志能力，行在主的前面，叫为父的心转向儿女，叫悖逆的人转从义人的智慧，又为主预备合用的百姓。</a:t>
            </a:r>
            <a:endParaRPr lang="zh-CN" altLang="en-US" sz="400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路加福音</a:t>
            </a:r>
            <a:r>
              <a:rPr lang="en-US" altLang="zh-CN" sz="4000"/>
              <a:t>8</a:t>
            </a:r>
            <a:r>
              <a:rPr lang="zh-CN" altLang="en-US" sz="4000"/>
              <a:t>：</a:t>
            </a:r>
            <a:r>
              <a:rPr lang="en-US" altLang="zh-CN" sz="4000"/>
              <a:t>18</a:t>
            </a:r>
            <a:endParaRPr lang="en-US" altLang="zh-CN" sz="4000"/>
          </a:p>
          <a:p>
            <a:pPr marL="0" indent="0">
              <a:buNone/>
            </a:pPr>
            <a:r>
              <a:rPr lang="zh-CN" altLang="en-US" sz="4000"/>
              <a:t>所以，你们应当小心听；因为凡有的，还有加给他；凡没有的，连他自以为有的，也要夺去。</a:t>
            </a:r>
            <a:endParaRPr lang="zh-CN" altLang="en-US" sz="400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路加福音</a:t>
            </a:r>
            <a:r>
              <a:rPr lang="en-US" altLang="zh-CN" sz="4000"/>
              <a:t>11</a:t>
            </a:r>
            <a:r>
              <a:rPr lang="zh-CN" altLang="en-US" sz="4000"/>
              <a:t>：</a:t>
            </a:r>
            <a:r>
              <a:rPr lang="en-US" altLang="zh-CN" sz="4000"/>
              <a:t>9</a:t>
            </a:r>
            <a:endParaRPr lang="en-US" altLang="zh-CN" sz="4000"/>
          </a:p>
          <a:p>
            <a:pPr marL="0" indent="0">
              <a:buNone/>
            </a:pPr>
            <a:r>
              <a:rPr lang="zh-CN" altLang="en-US" sz="4000"/>
              <a:t>我又告诉你们，你们祈求，就给你们；寻找，就寻见；叩门，就给你们开门。</a:t>
            </a:r>
            <a:endParaRPr lang="zh-CN" altLang="en-US" sz="400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Shedd</a:t>
            </a:r>
            <a:r>
              <a:rPr lang="zh-CN" altLang="en-US" sz="4000"/>
              <a:t>还有一些其他的经文支持，但如同我们刚才看到的没有一处经文是真正意义上的提到人在先</a:t>
            </a:r>
            <a:r>
              <a:rPr lang="zh-CN" altLang="en-US" sz="4000"/>
              <a:t>行恩典的作用下预备接受救恩。</a:t>
            </a:r>
            <a:endParaRPr lang="zh-CN" altLang="en-US" sz="400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Shedd</a:t>
            </a:r>
            <a:r>
              <a:rPr lang="zh-CN" altLang="en-US" sz="4000"/>
              <a:t>所强调的是罪人需要寻求重生，为自己的重生祷告，并为之预备。</a:t>
            </a:r>
            <a:endParaRPr lang="zh-CN" altLang="en-US" sz="4000"/>
          </a:p>
          <a:p>
            <a:pPr marL="0" indent="0">
              <a:buNone/>
            </a:pPr>
            <a:r>
              <a:rPr lang="zh-CN" altLang="en-US" sz="4000"/>
              <a:t>对</a:t>
            </a:r>
            <a:r>
              <a:rPr lang="en-US" altLang="zh-CN" sz="4000"/>
              <a:t>Shedd</a:t>
            </a:r>
            <a:r>
              <a:rPr lang="zh-CN" altLang="en-US" sz="4000"/>
              <a:t>而言，从救恩的角度看有三类人：</a:t>
            </a:r>
            <a:endParaRPr lang="zh-CN" altLang="en-US" sz="4000"/>
          </a:p>
          <a:p>
            <a:pPr marL="0" indent="0">
              <a:buNone/>
            </a:pPr>
            <a:r>
              <a:rPr lang="en-US" altLang="zh-CN" sz="4000"/>
              <a:t>1. </a:t>
            </a:r>
            <a:r>
              <a:rPr lang="zh-CN" altLang="en-US" sz="4000"/>
              <a:t>没有预备好的人；</a:t>
            </a:r>
            <a:endParaRPr lang="zh-CN" altLang="en-US" sz="4000"/>
          </a:p>
          <a:p>
            <a:pPr marL="0" indent="0">
              <a:buNone/>
            </a:pPr>
            <a:r>
              <a:rPr lang="en-US" altLang="zh-CN" sz="4000"/>
              <a:t>2. </a:t>
            </a:r>
            <a:r>
              <a:rPr lang="zh-CN" altLang="en-US" sz="4000"/>
              <a:t>觉醒的人；下一页解释</a:t>
            </a:r>
            <a:endParaRPr lang="zh-CN" altLang="en-US" sz="4000"/>
          </a:p>
          <a:p>
            <a:pPr marL="0" indent="0">
              <a:buNone/>
            </a:pPr>
            <a:r>
              <a:rPr lang="en-US" altLang="zh-CN" sz="4000"/>
              <a:t>3. </a:t>
            </a:r>
            <a:r>
              <a:rPr lang="zh-CN" altLang="en-US" sz="4000"/>
              <a:t>重生的人。</a:t>
            </a:r>
            <a:endParaRPr lang="zh-CN" altLang="en-US" sz="400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所谓觉醒的人就是那些知道自己需要重生，但却还</a:t>
            </a:r>
            <a:r>
              <a:rPr lang="zh-CN" altLang="en-US" sz="4000"/>
              <a:t>没有获得重生的人。他介于重生和未重生之间。</a:t>
            </a:r>
            <a:endParaRPr lang="zh-CN" altLang="en-US" sz="4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我们注意到，虽然信仰告白并没有单独一章论重生，但</a:t>
            </a:r>
            <a:r>
              <a:rPr lang="en-US" altLang="zh-CN" sz="4000"/>
              <a:t>10.1</a:t>
            </a:r>
            <a:r>
              <a:rPr lang="zh-CN" altLang="en-US" sz="4000"/>
              <a:t>和</a:t>
            </a:r>
            <a:r>
              <a:rPr lang="en-US" altLang="zh-CN" sz="4000"/>
              <a:t>2</a:t>
            </a:r>
            <a:r>
              <a:rPr lang="zh-CN" altLang="en-US" sz="4000"/>
              <a:t>明确地论及了重生的内容。</a:t>
            </a:r>
            <a:endParaRPr lang="zh-CN" altLang="en-US" sz="4000"/>
          </a:p>
          <a:p>
            <a:pPr marL="0" indent="0">
              <a:buNone/>
            </a:pPr>
            <a:endParaRPr lang="zh-CN" altLang="en-US" sz="4000"/>
          </a:p>
          <a:p>
            <a:pPr marL="0" indent="0">
              <a:buNone/>
            </a:pPr>
            <a:r>
              <a:rPr lang="zh-CN" altLang="en-US" sz="4000"/>
              <a:t>类似地，</a:t>
            </a:r>
            <a:r>
              <a:rPr lang="en-US" altLang="zh-CN" sz="4000"/>
              <a:t>WCF 13.1</a:t>
            </a:r>
            <a:r>
              <a:rPr lang="zh-CN" altLang="en-US" sz="4000"/>
              <a:t>的语言也与重生相关</a:t>
            </a:r>
            <a:endParaRPr lang="zh-CN" altLang="en-US" sz="400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分析：</a:t>
            </a:r>
            <a:endParaRPr lang="zh-CN" altLang="en-US" sz="4000"/>
          </a:p>
          <a:p>
            <a:pPr marL="0" indent="0">
              <a:buNone/>
            </a:pPr>
            <a:r>
              <a:rPr lang="zh-CN" altLang="en-US" sz="4000"/>
              <a:t>这一观点至少有三个问题</a:t>
            </a:r>
            <a:endParaRPr lang="zh-CN" altLang="en-US" sz="4000"/>
          </a:p>
          <a:p>
            <a:pPr marL="0" indent="0">
              <a:buNone/>
            </a:pPr>
            <a:r>
              <a:rPr lang="en-US" altLang="zh-CN" sz="4000"/>
              <a:t>1. </a:t>
            </a:r>
            <a:r>
              <a:rPr lang="zh-CN" altLang="en-US" sz="4000"/>
              <a:t>经文没有任何地方提到未重生的人需要为重生准备；</a:t>
            </a:r>
            <a:endParaRPr lang="zh-CN" altLang="en-US" sz="4000"/>
          </a:p>
          <a:p>
            <a:pPr marL="0" indent="0">
              <a:buNone/>
            </a:pPr>
            <a:endParaRPr lang="zh-CN" altLang="en-US" sz="400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2. </a:t>
            </a:r>
            <a:r>
              <a:rPr lang="zh-CN" altLang="en-US" sz="4000"/>
              <a:t>这种神学的结果是使得传道人面对没有重生之人的时候，讲道的重点落在律法、威胁和咒诅。</a:t>
            </a:r>
            <a:endParaRPr lang="zh-CN" altLang="en-US" sz="400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3. </a:t>
            </a:r>
            <a:r>
              <a:rPr lang="zh-CN" altLang="en-US" sz="4000"/>
              <a:t>如果说当罪人做了一切当做的，为重生做好了准备了，那这在本质上否定了神恩独作论。</a:t>
            </a:r>
            <a:endParaRPr lang="zh-CN" altLang="en-US" sz="4000"/>
          </a:p>
          <a:p>
            <a:pPr marL="0" indent="0">
              <a:buNone/>
            </a:pPr>
            <a:r>
              <a:rPr lang="zh-CN" altLang="en-US" sz="4000"/>
              <a:t>如果先行恩典不等同于救恩的话，那么这个预备的过程必然在不同程度上包含罪人自己的认知和作为。</a:t>
            </a:r>
            <a:endParaRPr lang="zh-CN" altLang="en-US" sz="4000"/>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所以，我们必须十分谨慎地面对这一观点。所谓的先行恩典树立了在圣经中不存在的对基督的信心的障碍。它使得罪人转向自己、转向内在的心理预备，而非转向基督、转向外在的救赎历史。</a:t>
            </a:r>
            <a:endParaRPr lang="zh-CN" altLang="en-US" sz="400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卫斯理本人和后期的卫理宗</a:t>
            </a:r>
            <a:r>
              <a:rPr lang="zh-CN" altLang="en-US" sz="4000"/>
              <a:t>阿民念派对现行恩典的理解并不相同。</a:t>
            </a:r>
            <a:endParaRPr lang="zh-CN" altLang="en-US" sz="4000"/>
          </a:p>
          <a:p>
            <a:pPr marL="0" indent="0">
              <a:buNone/>
            </a:pPr>
            <a:r>
              <a:rPr lang="zh-CN" altLang="en-US" sz="4000"/>
              <a:t>卫斯理本人说他的观点和加尔文的观点的差别不过是一跟头发丝的宽度。</a:t>
            </a:r>
            <a:endParaRPr lang="zh-CN" altLang="en-US" sz="400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卫斯理与加尔文一致的地方：</a:t>
            </a:r>
            <a:endParaRPr lang="zh-CN" altLang="en-US" sz="4000"/>
          </a:p>
          <a:p>
            <a:pPr marL="0" indent="0">
              <a:buNone/>
            </a:pPr>
            <a:r>
              <a:rPr lang="en-US" altLang="zh-CN" sz="4000"/>
              <a:t>1. </a:t>
            </a:r>
            <a:r>
              <a:rPr lang="zh-CN" altLang="en-US" sz="4000"/>
              <a:t>对原罪的认同；</a:t>
            </a:r>
            <a:endParaRPr lang="zh-CN" altLang="en-US" sz="4000"/>
          </a:p>
          <a:p>
            <a:pPr marL="0" indent="0">
              <a:buNone/>
            </a:pPr>
            <a:r>
              <a:rPr lang="en-US" altLang="zh-CN" sz="4000"/>
              <a:t>2. </a:t>
            </a:r>
            <a:r>
              <a:rPr lang="zh-CN" altLang="en-US" sz="4000"/>
              <a:t>对救赎的信心来源于上帝的恩典的认同。</a:t>
            </a:r>
            <a:endParaRPr lang="zh-CN" altLang="en-US" sz="400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卫斯理与加尔文不一致的地方：</a:t>
            </a:r>
            <a:endParaRPr lang="zh-CN" altLang="en-US" sz="4000"/>
          </a:p>
          <a:p>
            <a:pPr marL="0" indent="0">
              <a:buNone/>
            </a:pPr>
            <a:r>
              <a:rPr lang="en-US" altLang="zh-CN" sz="4000"/>
              <a:t>1. </a:t>
            </a:r>
            <a:r>
              <a:rPr lang="zh-CN" altLang="en-US" sz="4000"/>
              <a:t>以先行恩典取代了上帝的预定；</a:t>
            </a:r>
            <a:endParaRPr lang="zh-CN" altLang="en-US" sz="4000"/>
          </a:p>
          <a:p>
            <a:pPr marL="0" indent="0">
              <a:buNone/>
            </a:pPr>
            <a:r>
              <a:rPr lang="zh-CN" altLang="en-US" sz="4000"/>
              <a:t>仍然是上帝主动，但并非绝对意义上的预定；而是给予所有的人以先行恩典，使得每一个人都有得救的可能。</a:t>
            </a:r>
            <a:endParaRPr lang="zh-CN" altLang="en-US" sz="400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2. </a:t>
            </a:r>
            <a:r>
              <a:rPr lang="zh-CN" altLang="en-US" sz="4000"/>
              <a:t>可抗拒的恩典</a:t>
            </a:r>
            <a:endParaRPr lang="zh-CN" altLang="en-US" sz="4000"/>
          </a:p>
          <a:p>
            <a:pPr marL="0" indent="0">
              <a:buNone/>
            </a:pPr>
            <a:r>
              <a:rPr lang="zh-CN" altLang="en-US" sz="4000"/>
              <a:t>对卫斯理而言，人不能脱离上帝的恩典而具备得救的信心。即便在先行恩典的作用下，人也没有能力接受救恩，而需要从神而来的重生。</a:t>
            </a:r>
            <a:endParaRPr lang="zh-CN" altLang="en-US" sz="4000"/>
          </a:p>
          <a:p>
            <a:pPr marL="0" indent="0">
              <a:buNone/>
            </a:pPr>
            <a:r>
              <a:rPr lang="zh-CN" altLang="en-US" sz="4000"/>
              <a:t>但人却可以在先行恩典的作用下，有能力拒绝继续去了解这救赎的恩典。</a:t>
            </a:r>
            <a:endParaRPr lang="zh-CN" altLang="en-US" sz="400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卫斯理与后期</a:t>
            </a:r>
            <a:r>
              <a:rPr lang="zh-CN" altLang="en-US" sz="4000">
                <a:sym typeface="+mn-ea"/>
              </a:rPr>
              <a:t>阿民念派</a:t>
            </a:r>
            <a:r>
              <a:rPr lang="zh-CN" altLang="en-US" sz="4000"/>
              <a:t>卫理宗不一致的地方：</a:t>
            </a:r>
            <a:endParaRPr lang="zh-CN" altLang="en-US" sz="4000"/>
          </a:p>
          <a:p>
            <a:pPr marL="0" indent="0">
              <a:buNone/>
            </a:pPr>
            <a:r>
              <a:rPr lang="zh-CN" altLang="en-US" sz="4000"/>
              <a:t>当代阿民念派卫理宗基本上认为信心是先行恩典使人具备的内在能力。</a:t>
            </a:r>
            <a:endParaRPr lang="zh-CN" altLang="en-US" sz="4000"/>
          </a:p>
          <a:p>
            <a:pPr marL="0" indent="0">
              <a:buNone/>
            </a:pPr>
            <a:r>
              <a:rPr lang="zh-CN" altLang="en-US" sz="4000"/>
              <a:t>所以，在任何时候，都是人自己比较、分析、并作出决定。</a:t>
            </a:r>
            <a:endParaRPr lang="zh-CN" altLang="en-US" sz="400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20000"/>
          </a:bodyPr>
          <a:p>
            <a:pPr marL="0" indent="0">
              <a:buNone/>
            </a:pPr>
            <a:r>
              <a:rPr lang="zh-CN" altLang="en-US" sz="4000"/>
              <a:t>对卫斯理而言，先行恩典并不是使人有能力去相信救恩，而是有能力继续回应上帝在先行恩典之后的特殊恩典。</a:t>
            </a:r>
            <a:endParaRPr lang="zh-CN" altLang="en-US" sz="4000"/>
          </a:p>
          <a:p>
            <a:pPr marL="0" indent="0">
              <a:buNone/>
            </a:pPr>
            <a:r>
              <a:rPr lang="zh-CN" altLang="en-US" sz="4000"/>
              <a:t>先行恩典所做的不过是使人有能力选择是否与上帝进一步的恩典合作。</a:t>
            </a:r>
            <a:endParaRPr lang="zh-CN" altLang="en-US" sz="4000"/>
          </a:p>
          <a:p>
            <a:pPr marL="0" indent="0">
              <a:buNone/>
            </a:pPr>
            <a:r>
              <a:rPr lang="zh-CN" altLang="en-US" sz="4000"/>
              <a:t>卫斯理特别指出，人在先行恩典中面临的选择不是相信救恩与否，而是选择是否愿意继续行在上帝进一步的恩典中。如果是，那么圣灵就会开始重生的工作。</a:t>
            </a:r>
            <a:endParaRPr lang="zh-CN" altLang="en-US" sz="4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zh-CN" sz="4000"/>
              <a:t>凡蒙有效恩召被重生的人，上帝既然在他们里面创造新灵和新心，就更加因基督受死而复活的功劳，使他们个人真正具体成圣，这是借着道，就住在他们里面的圣灵做成的。</a:t>
            </a:r>
            <a:endParaRPr lang="zh-CN" altLang="zh-CN" sz="4000"/>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大家觉得这真的是一根头发丝的差别吗？</a:t>
            </a:r>
            <a:endParaRPr lang="zh-CN" altLang="en-US" sz="400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这种对先行恩典的解读其实在本质上和我们神论中讲过的中间知识的功用是一样的。</a:t>
            </a:r>
            <a:endParaRPr lang="zh-CN" altLang="en-US" sz="4000"/>
          </a:p>
          <a:p>
            <a:pPr marL="0" indent="0">
              <a:buNone/>
            </a:pPr>
            <a:r>
              <a:rPr lang="zh-CN" altLang="en-US" sz="4000"/>
              <a:t>都是在上帝的主权和人的自由之间需找一个人的理性可以认知的中间过渡。</a:t>
            </a:r>
            <a:endParaRPr lang="zh-CN" altLang="en-US" sz="4000"/>
          </a:p>
          <a:p>
            <a:pPr marL="0" indent="0">
              <a:buNone/>
            </a:pPr>
            <a:endParaRPr lang="zh-CN" altLang="en-US" sz="4000"/>
          </a:p>
          <a:p>
            <a:pPr marL="0" indent="0">
              <a:buNone/>
            </a:pPr>
            <a:r>
              <a:rPr lang="zh-CN" altLang="en-US" sz="4000"/>
              <a:t>回顾中间知识</a:t>
            </a:r>
            <a:endParaRPr lang="zh-CN" altLang="en-US" sz="400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zh-CN" altLang="en-US" sz="4000" dirty="0" smtClean="0"/>
              <a:t>回顾：</a:t>
            </a:r>
            <a:endParaRPr lang="en-US" altLang="zh-CN" sz="4000" dirty="0" smtClean="0"/>
          </a:p>
          <a:p>
            <a:pPr marL="0" indent="0">
              <a:buNone/>
            </a:pPr>
            <a:r>
              <a:rPr lang="zh-CN" altLang="en-US" sz="4000" dirty="0" smtClean="0"/>
              <a:t>神的必要知识关乎神的本质和一切由祂属性而产生的可能性。</a:t>
            </a:r>
            <a:endParaRPr lang="en-US" altLang="zh-CN" sz="4000" dirty="0" smtClean="0"/>
          </a:p>
          <a:p>
            <a:pPr marL="0" indent="0">
              <a:buNone/>
            </a:pPr>
            <a:endParaRPr lang="en-US" sz="4000" dirty="0"/>
          </a:p>
          <a:p>
            <a:pPr marL="0" indent="0">
              <a:buNone/>
            </a:pPr>
            <a:r>
              <a:rPr lang="zh-CN" altLang="en-US" sz="4000" dirty="0" smtClean="0"/>
              <a:t>而神的自由知识是由神的自由意志从诸多可能性中确定要使其成为非必要的必要性的。</a:t>
            </a:r>
            <a:endParaRPr lang="en-US" sz="4000"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zh-CN" altLang="en-US" sz="4000" dirty="0" smtClean="0"/>
              <a:t>神不必要使任何祂的必要知识（一切符合祂属性和能力的可能性）成为自由知识（以谕旨的形式存在于神的思想中，或以现实的形式存在于创造中）。</a:t>
            </a:r>
            <a:endParaRPr lang="en-US" altLang="zh-CN" sz="4000" dirty="0" smtClean="0"/>
          </a:p>
          <a:p>
            <a:pPr marL="0" indent="0">
              <a:buNone/>
            </a:pPr>
            <a:endParaRPr lang="en-US" sz="4000" dirty="0"/>
          </a:p>
          <a:p>
            <a:pPr marL="0" indent="0">
              <a:buNone/>
            </a:pPr>
            <a:r>
              <a:rPr lang="zh-CN" altLang="en-US" sz="4000" dirty="0" smtClean="0"/>
              <a:t>所以，神的必要知识一定涵盖神的自由知识。</a:t>
            </a:r>
            <a:endParaRPr lang="en-US" sz="4000" dirty="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zh-CN" altLang="en-US" sz="4000" dirty="0" smtClean="0"/>
              <a:t>思考：</a:t>
            </a:r>
            <a:endParaRPr lang="en-US" altLang="zh-CN" sz="4000" dirty="0" smtClean="0"/>
          </a:p>
          <a:p>
            <a:pPr marL="0" indent="0">
              <a:buNone/>
            </a:pPr>
            <a:r>
              <a:rPr lang="zh-CN" altLang="en-US" sz="4000" dirty="0" smtClean="0"/>
              <a:t>神的必要知识的必要性体现在何处？</a:t>
            </a:r>
            <a:endParaRPr lang="en-US" altLang="zh-CN" sz="4000" dirty="0" smtClean="0"/>
          </a:p>
          <a:p>
            <a:pPr marL="0" indent="0">
              <a:buNone/>
            </a:pPr>
            <a:r>
              <a:rPr lang="zh-CN" altLang="en-US" sz="4000" dirty="0" smtClean="0"/>
              <a:t>神的必要知识的非必要性体现在何处？</a:t>
            </a:r>
            <a:endParaRPr lang="en-US" altLang="zh-CN" sz="4000" dirty="0" smtClean="0"/>
          </a:p>
          <a:p>
            <a:pPr marL="0" indent="0">
              <a:buNone/>
            </a:pPr>
            <a:r>
              <a:rPr lang="zh-CN" altLang="en-US" sz="4000" dirty="0" smtClean="0"/>
              <a:t>神的自由知识的非必要性体现在何处？</a:t>
            </a:r>
            <a:endParaRPr lang="en-US" altLang="zh-CN" sz="4000" dirty="0" smtClean="0"/>
          </a:p>
          <a:p>
            <a:pPr marL="0" indent="0">
              <a:buNone/>
            </a:pPr>
            <a:r>
              <a:rPr lang="zh-CN" altLang="en-US" sz="4000" dirty="0" smtClean="0"/>
              <a:t>神的自由知识的必要性体现在何处？</a:t>
            </a:r>
            <a:endParaRPr lang="en-US" altLang="zh-CN" sz="4000" dirty="0" smtClean="0"/>
          </a:p>
          <a:p>
            <a:pPr marL="0" indent="0">
              <a:buNone/>
            </a:pPr>
            <a:endParaRPr lang="en-US" sz="4000"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zh-CN" altLang="en-US" sz="4000" dirty="0" smtClean="0"/>
              <a:t>必要知识的必要性：</a:t>
            </a:r>
            <a:endParaRPr lang="zh-CN" altLang="en-US" sz="4000" dirty="0" smtClean="0"/>
          </a:p>
          <a:p>
            <a:pPr marL="0" indent="0">
              <a:buNone/>
            </a:pPr>
            <a:r>
              <a:rPr lang="zh-CN" altLang="en-US" sz="4000" dirty="0" smtClean="0"/>
              <a:t>神的本质属性以及由此而来的一切可能。</a:t>
            </a:r>
            <a:endParaRPr lang="zh-CN" altLang="en-US" sz="4000" dirty="0" smtClean="0"/>
          </a:p>
          <a:p>
            <a:pPr marL="0" indent="0">
              <a:buNone/>
            </a:pPr>
            <a:endParaRPr lang="en-US" sz="4000" dirty="0"/>
          </a:p>
          <a:p>
            <a:pPr marL="0" indent="0">
              <a:buNone/>
            </a:pPr>
            <a:r>
              <a:rPr lang="zh-CN" altLang="en-US" sz="4000" dirty="0" smtClean="0"/>
              <a:t>注意：</a:t>
            </a:r>
            <a:endParaRPr lang="zh-CN" altLang="en-US" sz="4000" dirty="0" smtClean="0"/>
          </a:p>
          <a:p>
            <a:pPr marL="0" indent="0">
              <a:buNone/>
            </a:pPr>
            <a:r>
              <a:rPr lang="zh-CN" altLang="en-US" sz="4000" dirty="0" smtClean="0"/>
              <a:t>神不需要思考自己的属性后再分析什么是可能的、什么是不可能的。祂对这一切的认知是分析性的、全然的、永恒的。</a:t>
            </a:r>
            <a:endParaRPr lang="zh-CN" altLang="en-US" sz="4000" dirty="0" smtClean="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zh-CN" altLang="en-US" sz="4000" dirty="0" smtClean="0"/>
              <a:t>必要知识的非必要性：</a:t>
            </a:r>
            <a:endParaRPr lang="en-US" altLang="zh-CN" sz="4000" dirty="0" smtClean="0"/>
          </a:p>
          <a:p>
            <a:pPr marL="0" indent="0">
              <a:buNone/>
            </a:pPr>
            <a:r>
              <a:rPr lang="zh-CN" altLang="en-US" sz="4000" dirty="0"/>
              <a:t>必要知</a:t>
            </a:r>
            <a:r>
              <a:rPr lang="zh-CN" altLang="en-US" sz="4000" dirty="0" smtClean="0"/>
              <a:t>识的必要性体现在认知的层面；而必要知识的非必要性则体现在实现的层面。</a:t>
            </a:r>
            <a:endParaRPr lang="en-US" altLang="zh-CN" sz="4000" dirty="0" smtClean="0"/>
          </a:p>
          <a:p>
            <a:pPr marL="0" indent="0">
              <a:buNone/>
            </a:pPr>
            <a:endParaRPr lang="en-US" sz="4000" dirty="0"/>
          </a:p>
          <a:p>
            <a:pPr marL="0" indent="0">
              <a:buNone/>
            </a:pPr>
            <a:r>
              <a:rPr lang="zh-CN" altLang="en-US" sz="4000" dirty="0"/>
              <a:t>因</a:t>
            </a:r>
            <a:r>
              <a:rPr lang="zh-CN" altLang="en-US" sz="4000" dirty="0" smtClean="0"/>
              <a:t>着对其属性和能力的永恒性、全然性地认知，神必要性地知道一切可能性；然而这一切神所必要地知道的可能性并没有必要被实现。</a:t>
            </a:r>
            <a:endParaRPr lang="en-US" sz="4000"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zh-CN" altLang="en-US" sz="4000" dirty="0"/>
              <a:t>神的自由知识的非必要</a:t>
            </a:r>
            <a:r>
              <a:rPr lang="zh-CN" altLang="en-US" sz="4000" dirty="0" smtClean="0"/>
              <a:t>性：</a:t>
            </a:r>
            <a:endParaRPr lang="en-US" altLang="zh-CN" sz="4000" dirty="0" smtClean="0"/>
          </a:p>
          <a:p>
            <a:pPr marL="0" indent="0">
              <a:buNone/>
            </a:pPr>
            <a:r>
              <a:rPr lang="zh-CN" altLang="en-US" sz="4000" dirty="0"/>
              <a:t>神没</a:t>
            </a:r>
            <a:r>
              <a:rPr lang="zh-CN" altLang="en-US" sz="4000" dirty="0" smtClean="0"/>
              <a:t>有必要以其自由意志去将一些可能实现出来。</a:t>
            </a:r>
            <a:endParaRPr lang="en-US" altLang="zh-CN" sz="4000" dirty="0" smtClean="0"/>
          </a:p>
          <a:p>
            <a:pPr marL="0" indent="0">
              <a:buNone/>
            </a:pPr>
            <a:r>
              <a:rPr lang="zh-CN" altLang="en-US" sz="4000" dirty="0" smtClean="0"/>
              <a:t>在创造以前，这种实现是在神的思想中的实现；在创造以后，这种实现是在客观世界中的实现。</a:t>
            </a:r>
            <a:endParaRPr lang="en-US" sz="4000"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zh-CN" altLang="en-US" sz="4000" dirty="0" smtClean="0"/>
              <a:t>神的自由知识的必要性：</a:t>
            </a:r>
            <a:endParaRPr lang="zh-CN" altLang="en-US" sz="4000" dirty="0" smtClean="0"/>
          </a:p>
          <a:p>
            <a:pPr marL="0" indent="0">
              <a:buNone/>
            </a:pPr>
            <a:r>
              <a:rPr lang="zh-CN" altLang="en-US" sz="4000" dirty="0"/>
              <a:t>可</a:t>
            </a:r>
            <a:r>
              <a:rPr lang="zh-CN" altLang="en-US" sz="4000" dirty="0" smtClean="0"/>
              <a:t>是一旦神以其自由意志将一些可能性实现了出来，这些可能性，也就是神的自由知识，就在被实现的那一刻成为了必要。</a:t>
            </a:r>
            <a:endParaRPr lang="zh-CN" altLang="en-US" sz="4000" dirty="0" smtClean="0"/>
          </a:p>
          <a:p>
            <a:pPr marL="0" indent="0">
              <a:buNone/>
            </a:pPr>
            <a:endParaRPr lang="en-US" sz="4000" dirty="0"/>
          </a:p>
          <a:p>
            <a:pPr marL="0" indent="0">
              <a:buNone/>
            </a:pPr>
            <a:r>
              <a:rPr lang="zh-CN" altLang="en-US" sz="4000" dirty="0" smtClean="0"/>
              <a:t>再一次，神的自由知识（包括各样的定律）的必要性是非必要的必要性而不是绝对的必要性。</a:t>
            </a:r>
            <a:endParaRPr lang="zh-CN" altLang="en-US" sz="4000" dirty="0" smtClean="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zh-CN" altLang="en-US" sz="4000" dirty="0" smtClean="0"/>
              <a:t>所以，神的必要知识也被称为基于神的能力的知识；</a:t>
            </a:r>
            <a:endParaRPr lang="en-US" altLang="zh-CN" sz="4000" dirty="0" smtClean="0"/>
          </a:p>
          <a:p>
            <a:pPr marL="0" indent="0">
              <a:buNone/>
            </a:pPr>
            <a:r>
              <a:rPr lang="zh-CN" altLang="en-US" sz="4000" dirty="0" smtClean="0"/>
              <a:t>神的自由知识也被称为基于神的谕旨的知识。</a:t>
            </a:r>
            <a:endParaRPr lang="en-US" sz="4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所以，有效的恩召在其概念中</a:t>
            </a:r>
            <a:r>
              <a:rPr lang="zh-CN" altLang="en-US" sz="4000"/>
              <a:t>包含了重生与更新。有效的恩召是上帝主权性的、恩典性的呼召，将必死之罪人带入与基督救赎的联合中。</a:t>
            </a:r>
            <a:endParaRPr lang="zh-CN" altLang="en-US" sz="4000"/>
          </a:p>
          <a:p>
            <a:pPr marL="0" indent="0">
              <a:buNone/>
            </a:pPr>
            <a:r>
              <a:rPr lang="zh-CN" altLang="en-US" sz="4000"/>
              <a:t>注意，有效恩召不但是我们得以因信与基督联合的途径，也包含了再造与更新的概念。</a:t>
            </a:r>
            <a:endParaRPr lang="zh-CN" altLang="en-US" sz="4000"/>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zh-CN" altLang="en-US" sz="4000" dirty="0" smtClean="0"/>
              <a:t>思考：</a:t>
            </a:r>
            <a:endParaRPr lang="en-US" altLang="zh-CN" sz="4000" dirty="0"/>
          </a:p>
          <a:p>
            <a:pPr marL="0" indent="0">
              <a:buNone/>
            </a:pPr>
            <a:r>
              <a:rPr lang="zh-CN" altLang="en-US" sz="4000" dirty="0" smtClean="0"/>
              <a:t>对神而言是否有第三种知识？</a:t>
            </a:r>
            <a:endParaRPr lang="en-US" sz="4000" dirty="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zh-CN" altLang="en-US" sz="4000" dirty="0" smtClean="0"/>
              <a:t>中间知识</a:t>
            </a:r>
            <a:r>
              <a:rPr lang="en-US" altLang="zh-CN" sz="4000" dirty="0" smtClean="0"/>
              <a:t>(Middle knowledge)</a:t>
            </a:r>
            <a:endParaRPr lang="en-US" altLang="zh-CN" sz="4000" dirty="0" smtClean="0"/>
          </a:p>
          <a:p>
            <a:pPr marL="0" indent="0">
              <a:buNone/>
            </a:pPr>
            <a:r>
              <a:rPr lang="zh-CN" altLang="en-US" sz="4000" dirty="0"/>
              <a:t>关</a:t>
            </a:r>
            <a:r>
              <a:rPr lang="zh-CN" altLang="en-US" sz="4000" dirty="0" smtClean="0"/>
              <a:t>于中间知识关键的两点：</a:t>
            </a:r>
            <a:endParaRPr lang="en-US" altLang="zh-CN" sz="4000" dirty="0" smtClean="0"/>
          </a:p>
          <a:p>
            <a:pPr marL="514350" indent="-514350">
              <a:buAutoNum type="arabicPeriod"/>
            </a:pPr>
            <a:r>
              <a:rPr lang="zh-CN" altLang="en-US" sz="4000" dirty="0" smtClean="0"/>
              <a:t>相对于自由知识，中间知识在神的知识和神的决定之间加入了非连续性；</a:t>
            </a:r>
            <a:endParaRPr lang="en-US" altLang="zh-CN" sz="4000" dirty="0" smtClean="0"/>
          </a:p>
          <a:p>
            <a:pPr marL="514350" indent="-514350">
              <a:buAutoNum type="arabicPeriod"/>
            </a:pPr>
            <a:r>
              <a:rPr lang="zh-CN" altLang="en-US" sz="4000" dirty="0"/>
              <a:t>中间知</a:t>
            </a:r>
            <a:r>
              <a:rPr lang="zh-CN" altLang="en-US" sz="4000" dirty="0" smtClean="0"/>
              <a:t>识的根基是人的绝对自由意志。</a:t>
            </a:r>
            <a:endParaRPr lang="en-US" sz="4000"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zh-CN" altLang="en-US" sz="4000" dirty="0" smtClean="0"/>
              <a:t>所以，中间知识的内在假设是人的自由意志，或者更准确地说，人的绝对自由意志。</a:t>
            </a:r>
            <a:endParaRPr lang="en-US" altLang="zh-CN" sz="4000" dirty="0" smtClean="0"/>
          </a:p>
          <a:p>
            <a:pPr marL="0" indent="0">
              <a:buNone/>
            </a:pPr>
            <a:endParaRPr lang="en-US" sz="4000" dirty="0"/>
          </a:p>
          <a:p>
            <a:pPr marL="0" indent="0">
              <a:buNone/>
            </a:pPr>
            <a:r>
              <a:rPr lang="zh-CN" altLang="en-US" sz="4000" dirty="0" smtClean="0"/>
              <a:t>给定这个假设，神没有能力决定人的抉择。神所知道的其实是基于人的自由意志的决定。</a:t>
            </a:r>
            <a:endParaRPr lang="en-US" sz="4000"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zh-CN" altLang="en-US" sz="4000" dirty="0" smtClean="0"/>
              <a:t>首先，中间知识与必要知识无关。</a:t>
            </a:r>
            <a:endParaRPr lang="en-US" altLang="zh-CN" sz="4000" dirty="0" smtClean="0"/>
          </a:p>
          <a:p>
            <a:pPr marL="0" indent="0">
              <a:buNone/>
            </a:pPr>
            <a:r>
              <a:rPr lang="zh-CN" altLang="en-US" sz="4000" dirty="0"/>
              <a:t>必</a:t>
            </a:r>
            <a:r>
              <a:rPr lang="zh-CN" altLang="en-US" sz="4000" dirty="0" smtClean="0"/>
              <a:t>要知识是神关于祂自己的以及由祂的属性和能力而存在的一切的可能性的知识。</a:t>
            </a:r>
            <a:endParaRPr lang="en-US" sz="4000" dirty="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zh-CN" altLang="en-US" sz="4000" dirty="0" smtClean="0"/>
              <a:t>其次，中间知识与自由知识无关。</a:t>
            </a:r>
            <a:endParaRPr lang="en-US" altLang="zh-CN" sz="4000" dirty="0" smtClean="0"/>
          </a:p>
          <a:p>
            <a:pPr marL="0" indent="0">
              <a:buNone/>
            </a:pPr>
            <a:r>
              <a:rPr lang="zh-CN" altLang="en-US" sz="4000" dirty="0"/>
              <a:t>自</a:t>
            </a:r>
            <a:r>
              <a:rPr lang="zh-CN" altLang="en-US" sz="4000" dirty="0" smtClean="0"/>
              <a:t>由知识指的是神凭借其自由意志而实现出来的。</a:t>
            </a:r>
            <a:endParaRPr lang="en-US" sz="4000"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zh-CN" altLang="en-US" sz="4000" dirty="0" smtClean="0"/>
              <a:t>中间知识是神所知道的关于在每一个可能的情境中每一个人会如何选择的知识。</a:t>
            </a:r>
            <a:endParaRPr lang="en-US" altLang="zh-CN" sz="4000" dirty="0" smtClean="0"/>
          </a:p>
          <a:p>
            <a:pPr marL="0" indent="0">
              <a:buNone/>
            </a:pPr>
            <a:endParaRPr lang="en-US" sz="4000" dirty="0"/>
          </a:p>
          <a:p>
            <a:pPr marL="0" indent="0">
              <a:buNone/>
            </a:pPr>
            <a:r>
              <a:rPr lang="zh-CN" altLang="en-US" sz="4000" dirty="0" smtClean="0"/>
              <a:t>中间知识不包括神的决定，而且仅仅是神的决定的第二基础。</a:t>
            </a:r>
            <a:endParaRPr lang="en-US" altLang="zh-CN" sz="4000" dirty="0" smtClean="0"/>
          </a:p>
          <a:p>
            <a:pPr marL="0" indent="0">
              <a:buNone/>
            </a:pPr>
            <a:r>
              <a:rPr lang="zh-CN" altLang="en-US" sz="4000" dirty="0"/>
              <a:t>第</a:t>
            </a:r>
            <a:r>
              <a:rPr lang="zh-CN" altLang="en-US" sz="4000" dirty="0" smtClean="0"/>
              <a:t>一基础是人的自由意志、自由选择；第二基础是神关于这些自由选择的知识。</a:t>
            </a:r>
            <a:endParaRPr lang="en-US" sz="4000" dirty="0"/>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zh-CN" altLang="en-US" sz="4000" dirty="0"/>
              <a:t>所</a:t>
            </a:r>
            <a:r>
              <a:rPr lang="zh-CN" altLang="en-US" sz="4000" dirty="0" smtClean="0"/>
              <a:t>以，中间知识既不是神关于一切可能性的知识，也不是祂的自由决定带来的实现性的知识。</a:t>
            </a:r>
            <a:endParaRPr lang="en-US" altLang="zh-CN" sz="4000" dirty="0" smtClean="0"/>
          </a:p>
          <a:p>
            <a:pPr marL="0" indent="0">
              <a:buNone/>
            </a:pPr>
            <a:r>
              <a:rPr lang="zh-CN" altLang="en-US" sz="4000" dirty="0"/>
              <a:t>中间知</a:t>
            </a:r>
            <a:r>
              <a:rPr lang="zh-CN" altLang="en-US" sz="4000" dirty="0" smtClean="0"/>
              <a:t>识是基于其他先决条件的知识，而这先决条件是人的自由意志。神谕旨性的决定直接地基于中间知识，而根本性地基于人的自由意志。</a:t>
            </a:r>
            <a:endParaRPr lang="en-US" sz="4000" dirty="0"/>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altLang="zh-CN" sz="4000" dirty="0" smtClean="0"/>
              <a:t>3.2</a:t>
            </a:r>
            <a:endParaRPr lang="en-US" altLang="zh-CN" sz="4000" dirty="0" smtClean="0"/>
          </a:p>
          <a:p>
            <a:pPr marL="0" indent="0">
              <a:buNone/>
            </a:pPr>
            <a:r>
              <a:rPr lang="zh-CN" altLang="en-US" sz="4000" dirty="0"/>
              <a:t>虽</a:t>
            </a:r>
            <a:r>
              <a:rPr lang="zh-CN" altLang="en-US" sz="4000" dirty="0" smtClean="0"/>
              <a:t>然神预知一切情况下的任何可能或可以发生的事；然而，祂预定万事，并非根据祂对那件事的预见，也不是根据预知在某情况下将会有怎样的事情发生。</a:t>
            </a:r>
            <a:endParaRPr lang="en-US" sz="4000" dirty="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zh-CN" altLang="en-US" sz="4000" dirty="0" smtClean="0"/>
              <a:t>回顾之提到的中间知识带来的两点：</a:t>
            </a:r>
            <a:endParaRPr lang="en-US" altLang="zh-CN" sz="4000" dirty="0" smtClean="0"/>
          </a:p>
          <a:p>
            <a:pPr marL="514350" indent="-514350">
              <a:buAutoNum type="arabicPeriod"/>
            </a:pPr>
            <a:r>
              <a:rPr lang="zh-CN" altLang="en-US" sz="4000" dirty="0" smtClean="0"/>
              <a:t>神的自由知识与祂的自由决定的分离；神必须首先查验祂的中间知识，之后才能根据中间知识确定谕旨；</a:t>
            </a:r>
            <a:endParaRPr lang="en-US" altLang="zh-CN" sz="4000" dirty="0" smtClean="0"/>
          </a:p>
          <a:p>
            <a:pPr marL="514350" indent="-514350">
              <a:buAutoNum type="arabicPeriod"/>
            </a:pPr>
            <a:r>
              <a:rPr lang="zh-CN" altLang="en-US" sz="4000" dirty="0" smtClean="0"/>
              <a:t>人是内在绝对自由的；而人的自由决定了神会怎样制定祂的谕旨。</a:t>
            </a:r>
            <a:endParaRPr lang="en-US" sz="4000" dirty="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zh-CN" altLang="en-US" sz="4000" dirty="0" smtClean="0"/>
              <a:t>由此，神绝非是主权的神。</a:t>
            </a:r>
            <a:endParaRPr lang="en-US" altLang="zh-CN" sz="4000" dirty="0" smtClean="0"/>
          </a:p>
          <a:p>
            <a:pPr marL="0" indent="0">
              <a:buNone/>
            </a:pPr>
            <a:r>
              <a:rPr lang="en-US" sz="4000" dirty="0" smtClean="0"/>
              <a:t>William Craig</a:t>
            </a:r>
            <a:r>
              <a:rPr lang="zh-CN" altLang="en-US" sz="4000" dirty="0" smtClean="0"/>
              <a:t>说：</a:t>
            </a:r>
            <a:endParaRPr lang="en-US" altLang="zh-CN" sz="4000" dirty="0" smtClean="0"/>
          </a:p>
          <a:p>
            <a:pPr marL="0" indent="0">
              <a:buNone/>
            </a:pPr>
            <a:r>
              <a:rPr lang="zh-CN" altLang="en-US" sz="4000" dirty="0"/>
              <a:t>中间知</a:t>
            </a:r>
            <a:r>
              <a:rPr lang="zh-CN" altLang="en-US" sz="4000" dirty="0" smtClean="0"/>
              <a:t>识在神的谕旨之前，该知识的内容是独立于神的意愿的，因此也在神的“全能”之外。正如同神关于逻辑性真理的知识是不受祂掌控的，祂关于人自由意志的知识也是给定的而不受其掌控的。</a:t>
            </a:r>
            <a:endParaRPr lang="en-US" sz="4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WSC 31</a:t>
            </a:r>
            <a:r>
              <a:rPr lang="zh-CN" altLang="en-US" sz="4000"/>
              <a:t>对于有效恩召的定义</a:t>
            </a:r>
            <a:endParaRPr lang="zh-CN" altLang="en-US" sz="4000"/>
          </a:p>
          <a:p>
            <a:pPr marL="0" indent="0">
              <a:buNone/>
            </a:pPr>
            <a:r>
              <a:rPr lang="zh-CN" altLang="en-US" sz="4000"/>
              <a:t>有效的恩召是神的灵所做的工，使我们觉悟自己的罪恶和苦况，光照我们的心使我们认识基督，并更新我们的意志，劝服我们，使我们能接受在福音中白白赐给我们的耶稣基督。</a:t>
            </a:r>
            <a:endParaRPr lang="zh-CN" altLang="en-US" sz="4000"/>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类似地，</a:t>
            </a:r>
            <a:r>
              <a:rPr lang="en-US" altLang="zh-CN" sz="4000"/>
              <a:t>Wesley</a:t>
            </a:r>
            <a:r>
              <a:rPr lang="zh-CN" altLang="en-US" sz="4000"/>
              <a:t>所谓的不会产生救赎的信心的先行恩典却使得人的自由绝对地决定了一个人得救与否。</a:t>
            </a:r>
            <a:endParaRPr lang="zh-CN" altLang="en-US" sz="4000"/>
          </a:p>
          <a:p>
            <a:pPr marL="0" indent="0">
              <a:buNone/>
            </a:pPr>
            <a:r>
              <a:rPr lang="zh-CN" altLang="en-US" sz="4000"/>
              <a:t>正如中间知识否定了上帝绝对的主权，赋予了人绝对的自由，先行恩典这个概念也否定了上帝救赎的主权，赋予了人在救恩这件事情上根本性的自由。</a:t>
            </a:r>
            <a:endParaRPr lang="zh-CN" altLang="en-US" sz="4000"/>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a:t>
            </a:r>
            <a:r>
              <a:rPr lang="en-US" altLang="zh-CN" sz="4000"/>
              <a:t>Wesley</a:t>
            </a:r>
            <a:r>
              <a:rPr lang="zh-CN" altLang="en-US" sz="4000"/>
              <a:t>与后期卫理宗的不同其实只不过是历史性的偶然，即卫斯理的处境不适于他发展全面的基于先行恩典的教义；而后期卫理宗的结论却是教义性的必然，即卫斯理的先行恩典的教义本质上的逻辑必然结论就是人的绝对自由。</a:t>
            </a:r>
            <a:endParaRPr lang="zh-CN" altLang="en-US" sz="40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有效恩召与重生的预设：罪的玷污性</a:t>
            </a:r>
            <a:endParaRPr lang="zh-CN" altLang="en-US" sz="4000"/>
          </a:p>
          <a:p>
            <a:pPr marL="0" indent="0">
              <a:buNone/>
            </a:pPr>
            <a:r>
              <a:rPr lang="zh-CN" altLang="en-US" sz="4000"/>
              <a:t>罪的双重性：</a:t>
            </a:r>
            <a:endParaRPr lang="zh-CN" altLang="en-US" sz="4000"/>
          </a:p>
          <a:p>
            <a:pPr marL="0" indent="0">
              <a:buNone/>
            </a:pPr>
            <a:r>
              <a:rPr lang="zh-CN" altLang="en-US" sz="4000"/>
              <a:t>负罪性和玷污性</a:t>
            </a:r>
            <a:endParaRPr lang="zh-CN" altLang="en-US" sz="4000"/>
          </a:p>
          <a:p>
            <a:pPr marL="0" indent="0">
              <a:buNone/>
            </a:pPr>
            <a:r>
              <a:rPr lang="zh-CN" altLang="en-US" sz="4000"/>
              <a:t>在这里我们集中复习罪的玷污性。</a:t>
            </a:r>
            <a:endParaRPr lang="zh-CN" altLang="en-US" sz="4000"/>
          </a:p>
          <a:p>
            <a:pPr marL="0" indent="0">
              <a:buNone/>
            </a:pPr>
            <a:r>
              <a:rPr lang="zh-CN" altLang="en-US" sz="4000"/>
              <a:t>只有明白罪的本质，才能明白人对有效恩召和重生的需要。</a:t>
            </a:r>
            <a:endParaRPr lang="zh-CN" altLang="en-US" sz="40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20000"/>
          </a:bodyPr>
          <a:p>
            <a:pPr marL="0" indent="0">
              <a:buNone/>
            </a:pPr>
            <a:r>
              <a:rPr lang="zh-CN" altLang="en-US" sz="4000"/>
              <a:t>没有明白的，没有寻求神的。</a:t>
            </a:r>
            <a:endParaRPr lang="zh-CN" altLang="en-US" sz="4000"/>
          </a:p>
          <a:p>
            <a:pPr marL="0" indent="0">
              <a:buNone/>
            </a:pPr>
            <a:r>
              <a:rPr lang="zh-CN" altLang="en-US" sz="4000"/>
              <a:t>罗马书</a:t>
            </a:r>
            <a:r>
              <a:rPr lang="en-US" altLang="zh-CN" sz="4000"/>
              <a:t>3</a:t>
            </a:r>
            <a:r>
              <a:rPr lang="zh-CN" altLang="en-US" sz="4000"/>
              <a:t>：</a:t>
            </a:r>
            <a:endParaRPr lang="zh-CN" altLang="en-US" sz="4000"/>
          </a:p>
          <a:p>
            <a:pPr marL="0" indent="0">
              <a:buNone/>
            </a:pPr>
            <a:r>
              <a:rPr lang="zh-CN" altLang="en-US" sz="4000"/>
              <a:t>9 这 却 怎 麽 样 呢 ？ 我 们 比 他 们 强 麽 ？ 决 不 是 的 ！ 因 我 们 已 经 证 明 ， 犹 太 人 和 希 利 尼 人 都 在 罪 恶 之 下 。</a:t>
            </a:r>
            <a:endParaRPr lang="zh-CN" altLang="en-US" sz="4000"/>
          </a:p>
          <a:p>
            <a:pPr marL="0" indent="0">
              <a:buNone/>
            </a:pPr>
            <a:r>
              <a:rPr lang="zh-CN" altLang="en-US" sz="4000"/>
              <a:t>10 就 如 经 上 所 记 ： 没 有 义 人 ， 连 一 个 也 没 有 。</a:t>
            </a:r>
            <a:endParaRPr lang="zh-CN" altLang="en-US" sz="4000"/>
          </a:p>
          <a:p>
            <a:pPr marL="0" indent="0">
              <a:buNone/>
            </a:pPr>
            <a:r>
              <a:rPr lang="zh-CN" altLang="en-US" sz="4000"/>
              <a:t>11 没 有 明 白 的 ； 没 有 寻 求 神 的 ；</a:t>
            </a:r>
            <a:endParaRPr lang="zh-CN" altLang="en-US" sz="4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12 都 是 偏 离 正 路 ， 一 同 变 为 无 用 。 没 有 行 善 的 ， 连 一 个 也 没 有 。</a:t>
            </a:r>
            <a:endParaRPr lang="zh-CN" altLang="en-US" sz="4000"/>
          </a:p>
          <a:p>
            <a:pPr marL="0" indent="0">
              <a:buNone/>
            </a:pPr>
            <a:r>
              <a:rPr lang="zh-CN" altLang="en-US" sz="4000"/>
              <a:t>13 他 们 的 喉 咙 是 敞 开 的 坟 墓 ； 他 们 用 舌 头 弄 诡 诈 ， 嘴 唇 里 有 虺 蛇 的 毒 气 ，</a:t>
            </a:r>
            <a:endParaRPr lang="zh-CN" altLang="en-US" sz="4000"/>
          </a:p>
          <a:p>
            <a:pPr marL="0" indent="0">
              <a:buNone/>
            </a:pPr>
            <a:r>
              <a:rPr lang="zh-CN" altLang="en-US" sz="4000"/>
              <a:t>14 满 口 是 咒 骂 苦 毒 。</a:t>
            </a:r>
            <a:endParaRPr lang="zh-CN" altLang="en-US" sz="4000"/>
          </a:p>
          <a:p>
            <a:pPr marL="0" indent="0">
              <a:buNone/>
            </a:pPr>
            <a:r>
              <a:rPr lang="zh-CN" altLang="en-US" sz="4000"/>
              <a:t>15 杀 人 流 血 ， 他 们 的 脚 飞 跑 ，</a:t>
            </a:r>
            <a:endParaRPr lang="zh-CN" altLang="en-US" sz="4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zh-CN" altLang="en-US"/>
              <a:t>理解有效呼召与重生的背景</a:t>
            </a:r>
            <a:endParaRPr lang="zh-CN" altLang="en-US"/>
          </a:p>
        </p:txBody>
      </p:sp>
      <p:sp>
        <p:nvSpPr>
          <p:cNvPr id="3" name="Content Placeholder 2"/>
          <p:cNvSpPr>
            <a:spLocks noGrp="1"/>
          </p:cNvSpPr>
          <p:nvPr>
            <p:ph idx="1"/>
          </p:nvPr>
        </p:nvSpPr>
        <p:spPr/>
        <p:txBody>
          <a:bodyPr/>
          <a:p>
            <a:pPr marL="0" indent="0">
              <a:buNone/>
            </a:pPr>
            <a:r>
              <a:rPr lang="zh-CN" altLang="en-US" sz="4000"/>
              <a:t>改革宗神学中的重生</a:t>
            </a:r>
            <a:endParaRPr lang="zh-CN" altLang="en-US" sz="4000"/>
          </a:p>
          <a:p>
            <a:pPr marL="0" indent="0">
              <a:buNone/>
            </a:pPr>
            <a:r>
              <a:rPr lang="zh-CN" altLang="en-US" sz="4000"/>
              <a:t>上帝主权的恩典是改革宗神学极为看重的，这一点在有效呼召和重生的教义上体现尤为明显。</a:t>
            </a:r>
            <a:endParaRPr lang="zh-CN" altLang="en-US" sz="4000"/>
          </a:p>
          <a:p>
            <a:pPr marL="0" indent="0">
              <a:buNone/>
            </a:pPr>
            <a:r>
              <a:rPr lang="zh-CN" altLang="en-US" sz="4000"/>
              <a:t>被呼召与基督团契并在新生命中有份，这都是上帝施行在灵里的死人身上的主权的、单边的作为。</a:t>
            </a:r>
            <a:endParaRPr lang="zh-CN" altLang="en-US" sz="40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16 所 经 过 的 路 便 行 残 害 暴 虐 的 事 。</a:t>
            </a:r>
            <a:endParaRPr lang="zh-CN" altLang="en-US" sz="4000"/>
          </a:p>
          <a:p>
            <a:pPr marL="0" indent="0">
              <a:buNone/>
            </a:pPr>
            <a:r>
              <a:rPr lang="zh-CN" altLang="en-US" sz="4000"/>
              <a:t>17 平 安 的 路 ， 他 们 未 曾 知 道 ；</a:t>
            </a:r>
            <a:endParaRPr lang="zh-CN" altLang="en-US" sz="4000"/>
          </a:p>
          <a:p>
            <a:pPr marL="0" indent="0">
              <a:buNone/>
            </a:pPr>
            <a:r>
              <a:rPr lang="zh-CN" altLang="en-US" sz="4000"/>
              <a:t>18 他 们 眼 中 不 怕 神 。</a:t>
            </a:r>
            <a:endParaRPr lang="zh-CN" altLang="en-US" sz="4000"/>
          </a:p>
          <a:p>
            <a:pPr marL="0" indent="0">
              <a:buNone/>
            </a:pPr>
            <a:r>
              <a:rPr lang="zh-CN" altLang="en-US" sz="4000"/>
              <a:t>19 我 们 晓 得 律 法 上 的 话 都 是 对 律 法 以 下 之 人 说 的 ， 好 塞 住 各 人 的 口 ， 叫 普 世 的 人 都 伏 在 神 审 判 之 下 。</a:t>
            </a:r>
            <a:endParaRPr lang="zh-CN" altLang="en-US" sz="40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en-US" altLang="zh-CN" sz="4000"/>
              <a:t>3</a:t>
            </a:r>
            <a:r>
              <a:rPr lang="zh-CN" altLang="en-US" sz="4000"/>
              <a:t>：</a:t>
            </a:r>
            <a:r>
              <a:rPr lang="en-US" altLang="zh-CN" sz="4000"/>
              <a:t>9 </a:t>
            </a:r>
            <a:r>
              <a:rPr lang="zh-CN" altLang="en-US" sz="4000"/>
              <a:t>犹太人和希利尼人都在罪恶之下。</a:t>
            </a:r>
            <a:endParaRPr lang="zh-CN" altLang="en-US" sz="4000"/>
          </a:p>
          <a:p>
            <a:pPr marL="0" indent="0">
              <a:buNone/>
            </a:pPr>
            <a:endParaRPr lang="zh-CN" altLang="en-US" sz="4000"/>
          </a:p>
          <a:p>
            <a:pPr marL="0" indent="0">
              <a:buNone/>
            </a:pPr>
            <a:r>
              <a:rPr lang="en-US" altLang="zh-CN" sz="4000"/>
              <a:t>Jew and Gentile alike are all undr the power of sin. (RSV)</a:t>
            </a:r>
            <a:endParaRPr lang="en-US" altLang="zh-CN" sz="4000"/>
          </a:p>
          <a:p>
            <a:pPr marL="0" indent="0">
              <a:buNone/>
            </a:pPr>
            <a:r>
              <a:rPr lang="en-US" altLang="zh-CN" sz="4000"/>
              <a:t>ὑφ’ ἁμαρτίαν εἶναι</a:t>
            </a:r>
            <a:endParaRPr lang="en-US" altLang="zh-CN" sz="4000"/>
          </a:p>
          <a:p>
            <a:pPr marL="0" indent="0">
              <a:buNone/>
            </a:pPr>
            <a:r>
              <a:rPr lang="zh-CN" altLang="en-US" sz="4000"/>
              <a:t>原文没有</a:t>
            </a:r>
            <a:r>
              <a:rPr lang="en-US" altLang="zh-CN" sz="4000"/>
              <a:t>“</a:t>
            </a:r>
            <a:r>
              <a:rPr lang="zh-CN" altLang="en-US" sz="4000"/>
              <a:t>权势</a:t>
            </a:r>
            <a:r>
              <a:rPr lang="en-US" altLang="zh-CN" sz="4000"/>
              <a:t>”</a:t>
            </a:r>
            <a:r>
              <a:rPr lang="zh-CN" altLang="en-US" sz="4000"/>
              <a:t>，为什么有的英文译本翻译进去这样的解释呢？</a:t>
            </a:r>
            <a:endParaRPr lang="zh-CN" altLang="en-US" sz="40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答案在</a:t>
            </a:r>
            <a:r>
              <a:rPr lang="en-US" altLang="en-US" sz="4000"/>
              <a:t>under</a:t>
            </a:r>
            <a:r>
              <a:rPr lang="zh-CN" altLang="en-US" sz="4000"/>
              <a:t>这个词的解释。</a:t>
            </a:r>
            <a:endParaRPr lang="zh-CN" altLang="en-US" sz="4000"/>
          </a:p>
          <a:p>
            <a:pPr marL="0" indent="0">
              <a:buNone/>
            </a:pPr>
            <a:r>
              <a:rPr lang="en-US" altLang="zh-CN" sz="4000">
                <a:sym typeface="+mn-ea"/>
              </a:rPr>
              <a:t>ὑφ</a:t>
            </a:r>
            <a:r>
              <a:rPr lang="el-GR" altLang="en-US" sz="4000">
                <a:sym typeface="+mn-ea"/>
              </a:rPr>
              <a:t>ό</a:t>
            </a:r>
            <a:r>
              <a:rPr lang="zh-CN" altLang="en-US" sz="4000">
                <a:sym typeface="+mn-ea"/>
              </a:rPr>
              <a:t>这个词作为属格有两种诠释，一种是在空间之下，另一种是在权势之下。</a:t>
            </a:r>
            <a:endParaRPr lang="zh-CN" altLang="en-US" sz="4000">
              <a:sym typeface="+mn-ea"/>
            </a:endParaRPr>
          </a:p>
          <a:p>
            <a:pPr marL="0" indent="0">
              <a:buNone/>
            </a:pPr>
            <a:r>
              <a:rPr lang="zh-CN" altLang="en-US" sz="4000">
                <a:sym typeface="+mn-ea"/>
              </a:rPr>
              <a:t>从上下文来看，第二种解释，即</a:t>
            </a:r>
            <a:r>
              <a:rPr lang="en-US" altLang="zh-CN" sz="4000">
                <a:sym typeface="+mn-ea"/>
              </a:rPr>
              <a:t>“under the power of sin”</a:t>
            </a:r>
            <a:r>
              <a:rPr lang="zh-CN" altLang="en-US" sz="4000">
                <a:sym typeface="+mn-ea"/>
              </a:rPr>
              <a:t>是最为合理的翻译。</a:t>
            </a:r>
            <a:endParaRPr lang="zh-CN" altLang="en-US" sz="4000">
              <a:sym typeface="+mn-ea"/>
            </a:endParaRPr>
          </a:p>
          <a:p>
            <a:pPr marL="0" indent="0">
              <a:buNone/>
            </a:pPr>
            <a:r>
              <a:rPr lang="zh-CN" altLang="en-US" sz="4000">
                <a:sym typeface="+mn-ea"/>
              </a:rPr>
              <a:t>两点理由：</a:t>
            </a:r>
            <a:endParaRPr lang="zh-CN" altLang="en-US" sz="4000">
              <a:sym typeface="+mn-ea"/>
            </a:endParaRPr>
          </a:p>
          <a:p>
            <a:pPr marL="0" indent="0">
              <a:buNone/>
            </a:pPr>
            <a:endParaRPr lang="zh-CN" altLang="en-US" sz="4000">
              <a:sym typeface="+mn-e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首先，从空间的角度来理解 </a:t>
            </a:r>
            <a:r>
              <a:rPr lang="en-US" altLang="zh-CN" sz="4000"/>
              <a:t>“</a:t>
            </a:r>
            <a:r>
              <a:rPr lang="zh-CN" altLang="en-US" sz="4000"/>
              <a:t>罪</a:t>
            </a:r>
            <a:r>
              <a:rPr lang="en-US" altLang="zh-CN" sz="4000"/>
              <a:t>”</a:t>
            </a:r>
            <a:r>
              <a:rPr lang="zh-CN" altLang="en-US" sz="4000"/>
              <a:t>和</a:t>
            </a:r>
            <a:r>
              <a:rPr lang="en-US" altLang="zh-CN" sz="4000"/>
              <a:t>“</a:t>
            </a:r>
            <a:r>
              <a:rPr lang="zh-CN" altLang="en-US" sz="4000"/>
              <a:t>罪人</a:t>
            </a:r>
            <a:r>
              <a:rPr lang="en-US" altLang="zh-CN" sz="4000"/>
              <a:t>”</a:t>
            </a:r>
            <a:r>
              <a:rPr lang="zh-CN" altLang="en-US" sz="4000"/>
              <a:t>之间的关系并无圣经依据。</a:t>
            </a:r>
            <a:endParaRPr lang="zh-CN" altLang="en-US" sz="4000"/>
          </a:p>
          <a:p>
            <a:pPr marL="0" indent="0">
              <a:buNone/>
            </a:pPr>
            <a:r>
              <a:rPr lang="zh-CN" altLang="en-US" sz="4000"/>
              <a:t>其次，罪并不是一种实质性的存在，以至于它可以以某种方式空间性地存在于人的上方。圣经对罪的教导更为强调它是一种人所存在于其中的状态。</a:t>
            </a:r>
            <a:endParaRPr lang="zh-CN" altLang="en-US" sz="40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这种没有寻求、没有行善（诗篇</a:t>
            </a:r>
            <a:r>
              <a:rPr lang="en-US" altLang="zh-CN" sz="4000"/>
              <a:t>14</a:t>
            </a:r>
            <a:r>
              <a:rPr lang="zh-CN" altLang="en-US" sz="4000"/>
              <a:t>：</a:t>
            </a:r>
            <a:r>
              <a:rPr lang="en-US" altLang="zh-CN" sz="4000"/>
              <a:t>1-3</a:t>
            </a:r>
            <a:r>
              <a:rPr lang="zh-CN" altLang="en-US" sz="4000"/>
              <a:t>）并不简单地是一种客观事实的描述。</a:t>
            </a:r>
            <a:endParaRPr lang="zh-CN" altLang="en-US" sz="4000"/>
          </a:p>
          <a:p>
            <a:pPr marL="0" indent="0">
              <a:buNone/>
            </a:pPr>
            <a:r>
              <a:rPr lang="zh-CN" altLang="en-US" sz="4000"/>
              <a:t>在罗马书</a:t>
            </a:r>
            <a:r>
              <a:rPr lang="en-US" altLang="zh-CN" sz="4000"/>
              <a:t>3</a:t>
            </a:r>
            <a:r>
              <a:rPr lang="zh-CN" altLang="en-US" sz="4000"/>
              <a:t>：</a:t>
            </a:r>
            <a:r>
              <a:rPr lang="en-US" altLang="zh-CN" sz="4000"/>
              <a:t>11</a:t>
            </a:r>
            <a:endParaRPr lang="en-US" altLang="zh-CN" sz="4000"/>
          </a:p>
          <a:p>
            <a:pPr marL="0" indent="0">
              <a:buNone/>
            </a:pPr>
            <a:r>
              <a:rPr lang="en-US" altLang="zh-CN" sz="4000"/>
              <a:t>11 没 有 明 白 的 ； 没 有 寻 求 神 的 ；</a:t>
            </a:r>
            <a:endParaRPr lang="en-US" altLang="zh-CN" sz="4000"/>
          </a:p>
          <a:p>
            <a:pPr marL="0" indent="0">
              <a:buNone/>
            </a:pPr>
            <a:r>
              <a:rPr lang="zh-CN" altLang="en-US" sz="4000"/>
              <a:t>可是在罗马书</a:t>
            </a:r>
            <a:r>
              <a:rPr lang="en-US" altLang="zh-CN" sz="4000"/>
              <a:t>8</a:t>
            </a:r>
            <a:r>
              <a:rPr lang="zh-CN" altLang="en-US" sz="4000"/>
              <a:t>我们进一步看到这种没有寻求的本质原因</a:t>
            </a:r>
            <a:endParaRPr lang="zh-CN" altLang="en-US" sz="40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罗马书</a:t>
            </a:r>
            <a:r>
              <a:rPr lang="en-US" altLang="zh-CN" sz="4000"/>
              <a:t>8</a:t>
            </a:r>
            <a:r>
              <a:rPr lang="zh-CN" altLang="en-US" sz="4000"/>
              <a:t>：</a:t>
            </a:r>
            <a:r>
              <a:rPr lang="en-US" altLang="zh-CN" sz="4000"/>
              <a:t>6-8</a:t>
            </a:r>
            <a:endParaRPr lang="en-US" altLang="zh-CN" sz="4000"/>
          </a:p>
          <a:p>
            <a:pPr marL="0" indent="0">
              <a:buNone/>
            </a:pPr>
            <a:r>
              <a:rPr lang="en-US" altLang="zh-CN" sz="4000"/>
              <a:t>6 体 贴 肉 体 的 ， 就 是 死 ； 体 贴 圣 灵 的 ， 乃 是 生 命 、 平 安 。</a:t>
            </a:r>
            <a:endParaRPr lang="en-US" altLang="zh-CN" sz="4000"/>
          </a:p>
          <a:p>
            <a:pPr marL="0" indent="0">
              <a:buNone/>
            </a:pPr>
            <a:r>
              <a:rPr lang="en-US" altLang="zh-CN" sz="4000"/>
              <a:t>7 原 来 体 贴 肉 体 的 ， 就 是 与 神 为 仇 ； 因 为 不 服 神 的 律 法 ， 也 是 不 能 服 ，</a:t>
            </a:r>
            <a:endParaRPr lang="en-US" altLang="zh-CN" sz="4000"/>
          </a:p>
          <a:p>
            <a:pPr marL="0" indent="0">
              <a:buNone/>
            </a:pPr>
            <a:r>
              <a:rPr lang="en-US" altLang="zh-CN" sz="4000"/>
              <a:t>8 而 且 属 肉 体 的 人 不 能 得 神 的 喜 欢 。</a:t>
            </a:r>
            <a:endParaRPr lang="en-US" altLang="zh-CN" sz="40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431925"/>
            <a:ext cx="10515600" cy="4351338"/>
          </a:xfrm>
        </p:spPr>
        <p:txBody>
          <a:bodyPr>
            <a:noAutofit/>
          </a:bodyPr>
          <a:lstStyle/>
          <a:p>
            <a:pPr>
              <a:buNone/>
            </a:pPr>
            <a:r>
              <a:rPr lang="en-US" altLang="zh-CN" sz="4000" b="1" baseline="30000" dirty="0" smtClean="0"/>
              <a:t>8 </a:t>
            </a:r>
            <a:r>
              <a:rPr lang="zh-CN" altLang="en-US" sz="4000" dirty="0" smtClean="0"/>
              <a:t>而 且 属 肉 体 的 人 不 能 得 神 的 喜 欢 。</a:t>
            </a:r>
            <a:endParaRPr lang="zh-CN" altLang="en-US" sz="4000" dirty="0" smtClean="0"/>
          </a:p>
          <a:p>
            <a:pPr>
              <a:buNone/>
            </a:pPr>
            <a:r>
              <a:rPr lang="el-GR" sz="4000" b="1" baseline="30000" dirty="0" smtClean="0"/>
              <a:t>8 </a:t>
            </a:r>
            <a:r>
              <a:rPr lang="el-GR" sz="4000" dirty="0" smtClean="0"/>
              <a:t>οἱ δὲ ἐν σαρκὶ ὄντες θεῷ ἀρέσαι οὐ δύνανται.</a:t>
            </a:r>
            <a:endParaRPr lang="el-GR" sz="4000" dirty="0" smtClean="0"/>
          </a:p>
          <a:p>
            <a:pPr>
              <a:buNone/>
            </a:pPr>
            <a:r>
              <a:rPr lang="el-GR" sz="4000" dirty="0" smtClean="0"/>
              <a:t>οὐ δύνανται</a:t>
            </a:r>
            <a:r>
              <a:rPr lang="zh-CN" altLang="en-US" sz="4000" dirty="0" smtClean="0"/>
              <a:t>：</a:t>
            </a:r>
            <a:r>
              <a:rPr lang="el-GR" sz="4000" dirty="0" smtClean="0"/>
              <a:t> δύναμαι</a:t>
            </a:r>
            <a:endParaRPr lang="el-GR" sz="4000" dirty="0" smtClean="0"/>
          </a:p>
          <a:p>
            <a:pPr>
              <a:buNone/>
            </a:pPr>
            <a:r>
              <a:rPr lang="en-US" sz="4000" dirty="0" smtClean="0"/>
              <a:t>Not able to</a:t>
            </a:r>
            <a:endParaRPr lang="en-US" sz="4000" dirty="0" smtClean="0"/>
          </a:p>
          <a:p>
            <a:pPr>
              <a:buNone/>
            </a:pPr>
            <a:r>
              <a:rPr lang="zh-CN" altLang="en-US" sz="4000" dirty="0" smtClean="0"/>
              <a:t>这节经文的意思不是“神不喜欢属肉体的人”，虽然这个意思当然包含在其中；这节经文要表达的意思是“属肉体的人没有能力去得神的喜悦”。</a:t>
            </a:r>
            <a:endParaRPr lang="zh-CN" altLang="en-US" sz="4000"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我们之前讲过，</a:t>
            </a:r>
            <a:endParaRPr lang="en-US" altLang="zh-CN" sz="4000" dirty="0" smtClean="0"/>
          </a:p>
          <a:p>
            <a:pPr>
              <a:buNone/>
            </a:pPr>
            <a:r>
              <a:rPr lang="el-GR" sz="4000" dirty="0" smtClean="0"/>
              <a:t>ἐν σαρκὶ</a:t>
            </a:r>
            <a:r>
              <a:rPr lang="en-US" sz="4000" dirty="0" smtClean="0"/>
              <a:t> </a:t>
            </a:r>
            <a:r>
              <a:rPr lang="zh-CN" altLang="en-US" sz="4000" dirty="0" smtClean="0"/>
              <a:t>与</a:t>
            </a:r>
            <a:r>
              <a:rPr lang="el-GR" sz="4000" dirty="0" smtClean="0"/>
              <a:t>ἐν πνεύματι</a:t>
            </a:r>
            <a:r>
              <a:rPr lang="zh-CN" altLang="en-US" sz="4000" dirty="0" smtClean="0"/>
              <a:t>，这是末世性的对比，两个世代的对比，两种状态的对比。</a:t>
            </a:r>
            <a:endParaRPr lang="en-US" altLang="zh-CN" sz="4000" dirty="0" smtClean="0"/>
          </a:p>
          <a:p>
            <a:pPr>
              <a:buNone/>
            </a:pPr>
            <a:endParaRPr lang="en-US" sz="4000" dirty="0" smtClean="0"/>
          </a:p>
          <a:p>
            <a:pPr>
              <a:buNone/>
            </a:pPr>
            <a:r>
              <a:rPr lang="zh-CN" altLang="en-US" sz="4000" dirty="0" smtClean="0"/>
              <a:t>这个对比存在着道德上的推论</a:t>
            </a:r>
            <a:endParaRPr lang="en-US" sz="4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首先，那些在肉体中的不但不顺从神的律法，他们是根本就不能顺从神的律法，没有能力，全然堕落。</a:t>
            </a:r>
            <a:endParaRPr lang="en-US" altLang="zh-CN" sz="4000" dirty="0" smtClean="0"/>
          </a:p>
          <a:p>
            <a:pPr>
              <a:buNone/>
            </a:pPr>
            <a:r>
              <a:rPr lang="zh-CN" altLang="en-US" sz="4000" dirty="0" smtClean="0"/>
              <a:t>罗马书</a:t>
            </a:r>
            <a:r>
              <a:rPr lang="en-US" altLang="zh-CN" sz="4000" dirty="0" smtClean="0"/>
              <a:t>8</a:t>
            </a:r>
            <a:r>
              <a:rPr lang="zh-CN" altLang="en-US" sz="4000" dirty="0" smtClean="0"/>
              <a:t>：</a:t>
            </a:r>
            <a:r>
              <a:rPr lang="en-US" altLang="zh-CN" sz="4000" dirty="0" smtClean="0"/>
              <a:t>7</a:t>
            </a:r>
            <a:endParaRPr lang="en-US" altLang="zh-CN" sz="4000" dirty="0" smtClean="0"/>
          </a:p>
          <a:p>
            <a:pPr>
              <a:buNone/>
            </a:pPr>
            <a:r>
              <a:rPr lang="el-GR" sz="4000" dirty="0" smtClean="0"/>
              <a:t>οὐδὲ γὰρ δύναται</a:t>
            </a:r>
            <a:endParaRPr lang="en-US" sz="4000" dirty="0" smtClean="0"/>
          </a:p>
          <a:p>
            <a:pPr>
              <a:buNone/>
            </a:pPr>
            <a:r>
              <a:rPr lang="zh-CN" altLang="en-US" sz="4000" dirty="0" smtClean="0"/>
              <a:t>也 是 不 能 服</a:t>
            </a:r>
            <a:endParaRPr lang="en-US" sz="4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zh-CN" altLang="en-US" sz="4000" dirty="0" smtClean="0"/>
              <a:t>其次，他们也不能取悦神。</a:t>
            </a:r>
            <a:endParaRPr lang="zh-CN" altLang="en-US" sz="4000" dirty="0" smtClean="0"/>
          </a:p>
          <a:p>
            <a:pPr>
              <a:buNone/>
            </a:pPr>
            <a:r>
              <a:rPr lang="zh-CN" altLang="en-US" sz="4000" dirty="0" smtClean="0"/>
              <a:t>罗马书</a:t>
            </a:r>
            <a:r>
              <a:rPr lang="en-US" altLang="zh-CN" sz="4000" dirty="0" smtClean="0"/>
              <a:t>8</a:t>
            </a:r>
            <a:r>
              <a:rPr lang="zh-CN" altLang="en-US" sz="4000" dirty="0" smtClean="0"/>
              <a:t>：</a:t>
            </a:r>
            <a:r>
              <a:rPr lang="en-US" altLang="zh-CN" sz="4000" dirty="0" smtClean="0"/>
              <a:t>8</a:t>
            </a:r>
            <a:endParaRPr lang="en-US" altLang="zh-CN" sz="4000" dirty="0" smtClean="0"/>
          </a:p>
          <a:p>
            <a:pPr>
              <a:buNone/>
            </a:pPr>
            <a:r>
              <a:rPr lang="el-GR" sz="4000" dirty="0" smtClean="0"/>
              <a:t>ἀρέσαι οὐ δύνανται</a:t>
            </a:r>
            <a:endParaRPr lang="el-GR" sz="4000" dirty="0" smtClean="0"/>
          </a:p>
          <a:p>
            <a:pPr>
              <a:buNone/>
            </a:pPr>
            <a:endParaRPr lang="en-US" altLang="zh-CN" sz="4000" dirty="0" smtClean="0"/>
          </a:p>
          <a:p>
            <a:pPr>
              <a:buNone/>
            </a:pPr>
            <a:r>
              <a:rPr lang="zh-CN" altLang="en-US" sz="4000" smtClean="0"/>
              <a:t>这就意味着罪人在其自然状态中不具备取悦神的道德能力。罪人除了不取悦神之外别无他法。</a:t>
            </a:r>
            <a:endParaRPr lang="zh-CN" altLang="en-US" sz="4000" dirty="0" smtClean="0"/>
          </a:p>
          <a:p>
            <a:pPr>
              <a:buNone/>
            </a:pPr>
            <a:endParaRPr lang="zh-CN" altLang="en-US" sz="40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Louis Berkhof</a:t>
            </a:r>
            <a:r>
              <a:rPr lang="zh-CN" altLang="en-US" sz="4000"/>
              <a:t>对重生的定义：</a:t>
            </a:r>
            <a:endParaRPr lang="zh-CN" altLang="en-US" sz="4000"/>
          </a:p>
          <a:p>
            <a:pPr marL="0" indent="0">
              <a:buNone/>
            </a:pPr>
            <a:r>
              <a:rPr lang="zh-CN" altLang="en-US" sz="4000"/>
              <a:t>重生即人的灵被植入新生命的原则，以至于在圣灵的影响下，人可以活出向上帝的方向前行的生命。</a:t>
            </a:r>
            <a:endParaRPr lang="zh-CN" altLang="en-US" sz="40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在取悦神、不取悦神这件事情上，罪人并没有进行对立地选择的能力，他只能不取悦神。</a:t>
            </a:r>
            <a:endParaRPr lang="en-US" altLang="zh-CN" sz="4000"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终日尽都是恶</a:t>
            </a:r>
            <a:endParaRPr lang="en-US" altLang="zh-CN" sz="4000" dirty="0" smtClean="0"/>
          </a:p>
          <a:p>
            <a:pPr>
              <a:buNone/>
            </a:pPr>
            <a:r>
              <a:rPr lang="zh-CN" altLang="en-US" sz="4000" dirty="0" smtClean="0"/>
              <a:t>创世记</a:t>
            </a:r>
            <a:r>
              <a:rPr lang="en-US" altLang="zh-CN" sz="4000" dirty="0" smtClean="0"/>
              <a:t>6</a:t>
            </a:r>
            <a:r>
              <a:rPr lang="zh-CN" altLang="en-US" sz="4000" dirty="0" smtClean="0"/>
              <a:t>：</a:t>
            </a:r>
            <a:endParaRPr lang="en-US" altLang="zh-CN" sz="4000" dirty="0" smtClean="0"/>
          </a:p>
          <a:p>
            <a:pPr>
              <a:buNone/>
            </a:pPr>
            <a:r>
              <a:rPr lang="en-US" altLang="zh-CN" sz="4000" b="1" baseline="30000" dirty="0" smtClean="0"/>
              <a:t>5 </a:t>
            </a:r>
            <a:r>
              <a:rPr lang="zh-CN" altLang="en-US" sz="4000" dirty="0" smtClean="0"/>
              <a:t>耶 和 华 见 人 在 地 上 罪 恶 很 大 ， 终 日 所 思 想 的 尽 都 是 恶 ，</a:t>
            </a:r>
            <a:endParaRPr lang="en-US" sz="4000" dirty="0" smtClean="0"/>
          </a:p>
          <a:p>
            <a:pPr>
              <a:buNone/>
            </a:pPr>
            <a:endParaRPr lang="en-US" sz="4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he-IL" sz="4000" dirty="0" smtClean="0"/>
              <a:t>וְכָל־יֵ֙צֶר֙ מַחְשְׁבֹ֣ת לִבּ֔וֹ רַ֥ק רַ֖ע כָּל־הַיּֽוֹם</a:t>
            </a:r>
            <a:endParaRPr lang="he-IL" sz="4000" dirty="0" smtClean="0"/>
          </a:p>
          <a:p>
            <a:pPr>
              <a:buNone/>
            </a:pPr>
            <a:r>
              <a:rPr lang="en-US" sz="4000" dirty="0" smtClean="0"/>
              <a:t>and that every intention of the thoughts of his heart was only evil continually</a:t>
            </a:r>
            <a:endParaRPr lang="en-US" sz="4000" dirty="0" smtClean="0"/>
          </a:p>
          <a:p>
            <a:pPr>
              <a:buNone/>
            </a:pPr>
            <a:r>
              <a:rPr lang="zh-CN" altLang="en-US" sz="4000" dirty="0" smtClean="0"/>
              <a:t>范围：</a:t>
            </a:r>
            <a:r>
              <a:rPr lang="he-IL" sz="4000" dirty="0" smtClean="0">
                <a:solidFill>
                  <a:srgbClr val="FF0000"/>
                </a:solidFill>
              </a:rPr>
              <a:t>כָל</a:t>
            </a:r>
            <a:r>
              <a:rPr lang="en-US" sz="4000" dirty="0" smtClean="0"/>
              <a:t>  all </a:t>
            </a:r>
            <a:endParaRPr lang="en-US" sz="4000" dirty="0" smtClean="0"/>
          </a:p>
          <a:p>
            <a:pPr>
              <a:buNone/>
            </a:pPr>
            <a:r>
              <a:rPr lang="zh-CN" altLang="en-US" sz="4000" dirty="0" smtClean="0"/>
              <a:t>内心的：</a:t>
            </a:r>
            <a:r>
              <a:rPr lang="he-IL" sz="4000" dirty="0" smtClean="0"/>
              <a:t> וְכָל־יֵ֙צֶר֙ מַחְשְׁבֹ֣ת </a:t>
            </a:r>
            <a:r>
              <a:rPr lang="he-IL" sz="4000" dirty="0" smtClean="0">
                <a:solidFill>
                  <a:srgbClr val="FF0000"/>
                </a:solidFill>
              </a:rPr>
              <a:t>לִבּ֔וֹ</a:t>
            </a:r>
            <a:r>
              <a:rPr lang="he-IL" sz="4000" dirty="0" smtClean="0"/>
              <a:t> </a:t>
            </a:r>
            <a:r>
              <a:rPr lang="en-US" sz="4000" dirty="0" smtClean="0"/>
              <a:t>  of his heart</a:t>
            </a:r>
            <a:endParaRPr lang="en-US" sz="4000" dirty="0" smtClean="0"/>
          </a:p>
          <a:p>
            <a:pPr>
              <a:buNone/>
            </a:pPr>
            <a:r>
              <a:rPr lang="zh-CN" altLang="en-US" sz="4000" dirty="0" smtClean="0"/>
              <a:t>排他的：</a:t>
            </a:r>
            <a:r>
              <a:rPr lang="he-IL" sz="4000" dirty="0" smtClean="0"/>
              <a:t> </a:t>
            </a:r>
            <a:r>
              <a:rPr lang="he-IL" sz="4000" dirty="0" smtClean="0">
                <a:solidFill>
                  <a:srgbClr val="FF0000"/>
                </a:solidFill>
              </a:rPr>
              <a:t>רַ֥ק</a:t>
            </a:r>
            <a:r>
              <a:rPr lang="en-US" sz="4000" dirty="0" smtClean="0"/>
              <a:t> only  </a:t>
            </a:r>
            <a:endParaRPr lang="en-US" sz="4000" dirty="0" smtClean="0"/>
          </a:p>
          <a:p>
            <a:pPr>
              <a:buNone/>
            </a:pPr>
            <a:r>
              <a:rPr lang="zh-CN" altLang="en-US" sz="4000" dirty="0" smtClean="0"/>
              <a:t>持续的：</a:t>
            </a:r>
            <a:r>
              <a:rPr lang="he-IL" sz="4000" dirty="0" smtClean="0">
                <a:solidFill>
                  <a:srgbClr val="FF0000"/>
                </a:solidFill>
              </a:rPr>
              <a:t> כָּל־הַיּֽוֹם</a:t>
            </a:r>
            <a:r>
              <a:rPr lang="en-US" sz="4000" dirty="0" smtClean="0">
                <a:solidFill>
                  <a:srgbClr val="FF0000"/>
                </a:solidFill>
              </a:rPr>
              <a:t> </a:t>
            </a:r>
            <a:r>
              <a:rPr lang="en-US" sz="4000" dirty="0" smtClean="0"/>
              <a:t>all day</a:t>
            </a:r>
            <a:endParaRPr lang="en-US" sz="4000"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873125"/>
            <a:ext cx="10515600" cy="4351338"/>
          </a:xfrm>
        </p:spPr>
        <p:txBody>
          <a:bodyPr>
            <a:noAutofit/>
          </a:bodyPr>
          <a:lstStyle/>
          <a:p>
            <a:pPr>
              <a:buNone/>
            </a:pPr>
            <a:r>
              <a:rPr lang="zh-CN" altLang="en-US" sz="4000" dirty="0" smtClean="0"/>
              <a:t>罪是由心发出的</a:t>
            </a:r>
            <a:endParaRPr lang="zh-CN" altLang="en-US" sz="4000" dirty="0" smtClean="0"/>
          </a:p>
          <a:p>
            <a:pPr>
              <a:buNone/>
            </a:pPr>
            <a:r>
              <a:rPr lang="zh-CN" altLang="en-US" sz="4000" dirty="0" smtClean="0"/>
              <a:t>马可福音</a:t>
            </a:r>
            <a:r>
              <a:rPr lang="en-US" altLang="zh-CN" sz="4000" dirty="0" smtClean="0"/>
              <a:t>7</a:t>
            </a:r>
            <a:r>
              <a:rPr lang="zh-CN" altLang="en-US" sz="4000" dirty="0" smtClean="0"/>
              <a:t>：</a:t>
            </a:r>
            <a:endParaRPr lang="zh-CN" altLang="en-US" sz="4000" dirty="0" smtClean="0"/>
          </a:p>
          <a:p>
            <a:r>
              <a:rPr lang="en-US" altLang="zh-CN" sz="4000" b="1" baseline="30000" dirty="0" smtClean="0"/>
              <a:t>21 </a:t>
            </a:r>
            <a:r>
              <a:rPr lang="zh-CN" altLang="en-US" sz="4000" dirty="0" smtClean="0"/>
              <a:t>因 为 从 里 面 ， 就 是 从 人 心 里 ， 发 出 恶 念 、 苟 合 、</a:t>
            </a:r>
            <a:endParaRPr lang="zh-CN" altLang="en-US" sz="4000" dirty="0" smtClean="0"/>
          </a:p>
          <a:p>
            <a:r>
              <a:rPr lang="en-US" altLang="zh-CN" sz="4000" b="1" baseline="30000" dirty="0" smtClean="0"/>
              <a:t>22 </a:t>
            </a:r>
            <a:r>
              <a:rPr lang="zh-CN" altLang="en-US" sz="4000" dirty="0" smtClean="0"/>
              <a:t>偷 盗 、 凶 杀 、 奸 淫 、 贪 婪 、 邪 恶 、 诡 诈 、 淫 荡 、 嫉 妒 、 谤 讟</a:t>
            </a:r>
            <a:r>
              <a:rPr lang="en-US" altLang="zh-CN" sz="4000" dirty="0" smtClean="0"/>
              <a:t> </a:t>
            </a:r>
            <a:r>
              <a:rPr lang="zh-CN" altLang="en-US" sz="4000" dirty="0" smtClean="0"/>
              <a:t>、 骄 傲 、 狂 妄 。</a:t>
            </a:r>
            <a:endParaRPr lang="zh-CN" altLang="en-US" sz="4000" dirty="0" smtClean="0"/>
          </a:p>
          <a:p>
            <a:r>
              <a:rPr lang="en-US" altLang="zh-CN" sz="4000" b="1" baseline="30000" dirty="0" smtClean="0"/>
              <a:t>23 </a:t>
            </a:r>
            <a:r>
              <a:rPr lang="zh-CN" altLang="en-US" sz="4000" dirty="0" smtClean="0"/>
              <a:t>这 一 切 的 恶 都 是 从 里 面 出 来 ， 且 能 污 秽 人 。</a:t>
            </a:r>
            <a:endParaRPr lang="zh-CN" altLang="en-US" sz="4000" dirty="0" smtClean="0"/>
          </a:p>
          <a:p>
            <a:pPr>
              <a:buNone/>
            </a:pPr>
            <a:endParaRPr lang="zh-CN" altLang="en-US" sz="40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罪行是从堕落的心发出的。</a:t>
            </a:r>
            <a:r>
              <a:rPr lang="en-US" altLang="zh-CN" sz="4000" dirty="0" smtClean="0"/>
              <a:t>Murray</a:t>
            </a:r>
            <a:r>
              <a:rPr lang="zh-CN" altLang="en-US" sz="4000" dirty="0" smtClean="0"/>
              <a:t>称心为“习性”，这堕落的习性构成了人堕落的思想和言行的基础。</a:t>
            </a:r>
            <a:endParaRPr lang="en-US" altLang="zh-CN" sz="4000" dirty="0" smtClean="0"/>
          </a:p>
          <a:p>
            <a:pPr>
              <a:buNone/>
            </a:pPr>
            <a:endParaRPr lang="en-US" sz="4000" dirty="0" smtClean="0"/>
          </a:p>
          <a:p>
            <a:pPr>
              <a:buNone/>
            </a:pPr>
            <a:r>
              <a:rPr lang="zh-CN" altLang="en-US" sz="4000" dirty="0" smtClean="0"/>
              <a:t>介词短语</a:t>
            </a:r>
            <a:r>
              <a:rPr lang="el-GR" sz="4000" dirty="0" smtClean="0"/>
              <a:t>ἐκ τῆς καρδίας τῶν ἀνθρώπων</a:t>
            </a:r>
            <a:r>
              <a:rPr lang="en-US" sz="4000" dirty="0" smtClean="0"/>
              <a:t> (out of the heart of man)</a:t>
            </a:r>
            <a:r>
              <a:rPr lang="zh-CN" altLang="en-US" sz="4000" dirty="0" smtClean="0"/>
              <a:t>限定</a:t>
            </a:r>
            <a:r>
              <a:rPr lang="el-GR" sz="4000" dirty="0" smtClean="0"/>
              <a:t>ἐκπορεύονται</a:t>
            </a:r>
            <a:r>
              <a:rPr lang="en-US" sz="4000" dirty="0" smtClean="0"/>
              <a:t> (come forth)</a:t>
            </a:r>
            <a:endParaRPr lang="en-US" sz="40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类似地，</a:t>
            </a:r>
            <a:r>
              <a:rPr lang="el-GR" sz="4000" dirty="0" smtClean="0"/>
              <a:t>ἔσωθεν</a:t>
            </a:r>
            <a:r>
              <a:rPr lang="en-US" sz="4000" dirty="0" smtClean="0"/>
              <a:t> (from within) </a:t>
            </a:r>
            <a:r>
              <a:rPr lang="zh-CN" altLang="en-US" sz="4000" dirty="0" smtClean="0"/>
              <a:t>也限定</a:t>
            </a:r>
            <a:r>
              <a:rPr lang="el-GR" sz="4000" dirty="0" smtClean="0"/>
              <a:t>ἐκπορεύονται</a:t>
            </a:r>
            <a:endParaRPr lang="en-US" sz="4000" dirty="0" smtClean="0"/>
          </a:p>
          <a:p>
            <a:pPr>
              <a:buNone/>
            </a:pPr>
            <a:r>
              <a:rPr lang="zh-CN" altLang="en-US" sz="4000" dirty="0" smtClean="0"/>
              <a:t>可以说，</a:t>
            </a:r>
            <a:r>
              <a:rPr lang="el-GR" sz="4000" dirty="0" smtClean="0"/>
              <a:t> ἔσωθεν</a:t>
            </a:r>
            <a:r>
              <a:rPr lang="zh-CN" altLang="en-US" sz="4000" dirty="0" smtClean="0"/>
              <a:t>是普遍性的限定，而</a:t>
            </a:r>
            <a:r>
              <a:rPr lang="el-GR" sz="4000" dirty="0" smtClean="0"/>
              <a:t>ἐκ τῆς καρδίας τῶν ἀνθρώπων</a:t>
            </a:r>
            <a:r>
              <a:rPr lang="en-US" sz="4000" dirty="0" smtClean="0"/>
              <a:t> </a:t>
            </a:r>
            <a:r>
              <a:rPr lang="zh-CN" altLang="en-US" sz="4000" dirty="0" smtClean="0"/>
              <a:t>是更为具体的限定，都极为清楚地指明罪的内在性和伦理性。</a:t>
            </a:r>
            <a:endParaRPr lang="en-US" sz="40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所以，人有罪的意愿都是由堕落的习性、心所发出的。</a:t>
            </a:r>
            <a:endParaRPr lang="en-US" altLang="zh-CN" sz="4000" dirty="0" smtClean="0"/>
          </a:p>
          <a:p>
            <a:pPr>
              <a:buNone/>
            </a:pPr>
            <a:r>
              <a:rPr lang="zh-CN" altLang="en-US" sz="4000" dirty="0" smtClean="0"/>
              <a:t>这样看来，意志不能脱离于心或习性而独立运作。由此，当面临是否取悦神的时候，堕落的人的意志不具备对立选择的能力。</a:t>
            </a:r>
            <a:endParaRPr lang="en-US" sz="40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sz="4000" dirty="0" smtClean="0"/>
              <a:t>Murray</a:t>
            </a:r>
            <a:r>
              <a:rPr lang="zh-CN" altLang="en-US" sz="4000" dirty="0" smtClean="0"/>
              <a:t>指出，堕落的人所具备的是替代性的选择</a:t>
            </a:r>
            <a:r>
              <a:rPr lang="en-US" altLang="zh-CN" sz="4000" dirty="0" smtClean="0"/>
              <a:t>(alternative choice)</a:t>
            </a:r>
            <a:r>
              <a:rPr lang="zh-CN" altLang="en-US" sz="4000" dirty="0" smtClean="0"/>
              <a:t>：在各样的败坏的罪行中选择；他们所不具备的是对立性的选择</a:t>
            </a:r>
            <a:r>
              <a:rPr lang="en-US" altLang="zh-CN" sz="4000" dirty="0" smtClean="0"/>
              <a:t>(contrary choice)</a:t>
            </a:r>
            <a:r>
              <a:rPr lang="zh-CN" altLang="en-US" sz="4000" dirty="0" smtClean="0"/>
              <a:t>：在伦理性的公义与伦理性的恶之间的选择。</a:t>
            </a:r>
            <a:endParaRPr lang="en-US" sz="40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堕落的人仍然具备道德能力，然而他们丧失的是道德的杰出性。也就是说，他虽然仍可以被称作道德主体，但对神的律法却不能道德性地遵从。这就是堕落带来的结局，他没有意向，也没有能力取悦神。</a:t>
            </a:r>
            <a:endParaRPr lang="en-US" sz="40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改革宗神学与自由主体：</a:t>
            </a:r>
            <a:endParaRPr lang="en-US" altLang="zh-CN" sz="4000" dirty="0" smtClean="0"/>
          </a:p>
          <a:p>
            <a:pPr>
              <a:buNone/>
            </a:pPr>
            <a:r>
              <a:rPr lang="zh-CN" altLang="en-US" sz="4000" dirty="0" smtClean="0"/>
              <a:t>告白性的与救赎史的角度</a:t>
            </a:r>
            <a:endParaRPr lang="en-US" altLang="zh-CN" sz="4000" dirty="0" smtClean="0"/>
          </a:p>
          <a:p>
            <a:pPr>
              <a:buNone/>
            </a:pPr>
            <a:endParaRPr lang="en-US" altLang="zh-CN" sz="4000" dirty="0" smtClean="0"/>
          </a:p>
          <a:p>
            <a:pPr>
              <a:buNone/>
            </a:pPr>
            <a:endParaRPr lang="en-US" altLang="zh-CN" sz="4000" dirty="0" smtClean="0"/>
          </a:p>
          <a:p>
            <a:pPr>
              <a:buNone/>
            </a:pPr>
            <a:r>
              <a:rPr lang="zh-CN" altLang="en-US" sz="4000" dirty="0" smtClean="0"/>
              <a:t>回顾一下西敏信仰告白</a:t>
            </a:r>
            <a:r>
              <a:rPr lang="en-US" altLang="zh-CN" sz="4000" dirty="0" smtClean="0"/>
              <a:t>9.1-5</a:t>
            </a:r>
            <a:endParaRPr lang="en-US" altLang="zh-CN" sz="4000" dirty="0" smtClean="0"/>
          </a:p>
          <a:p>
            <a:pPr>
              <a:buNone/>
            </a:pPr>
            <a:endParaRPr lang="en-US" sz="4000" dirty="0" smtClean="0"/>
          </a:p>
          <a:p>
            <a:pPr>
              <a:buNone/>
            </a:pPr>
            <a:endParaRPr lang="en-US" sz="4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A. A. Hodge</a:t>
            </a:r>
            <a:r>
              <a:rPr lang="zh-CN" altLang="en-US" sz="4000"/>
              <a:t>关于重生的几种不同神学论点的描述</a:t>
            </a:r>
            <a:r>
              <a:rPr lang="en-US" altLang="zh-CN" sz="4000"/>
              <a:t>:</a:t>
            </a:r>
            <a:endParaRPr lang="en-US" altLang="zh-CN" sz="4000"/>
          </a:p>
          <a:p>
            <a:pPr marL="0" indent="0">
              <a:buNone/>
            </a:pPr>
            <a:r>
              <a:rPr lang="zh-CN" altLang="en-US" sz="4000"/>
              <a:t>伯拉纠派</a:t>
            </a:r>
            <a:r>
              <a:rPr lang="en-US" altLang="zh-CN" sz="4000"/>
              <a:t>: </a:t>
            </a:r>
            <a:r>
              <a:rPr lang="zh-CN" altLang="en-US" sz="4000"/>
              <a:t>与他们对自由和罪的理解相一致</a:t>
            </a:r>
            <a:r>
              <a:rPr lang="en-US" altLang="zh-CN" sz="4000"/>
              <a:t>,</a:t>
            </a:r>
            <a:r>
              <a:rPr lang="zh-CN" altLang="en-US" sz="4000"/>
              <a:t>他们必然性地认为重生是人在普遍道德层面的自我决定性的改变。是人在没有任何恩典性的协助下的自我作为。</a:t>
            </a:r>
            <a:endParaRPr lang="zh-CN" altLang="en-US" sz="40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WCF 9</a:t>
            </a:r>
            <a:endParaRPr lang="en-US" dirty="0"/>
          </a:p>
        </p:txBody>
      </p:sp>
      <p:sp>
        <p:nvSpPr>
          <p:cNvPr id="3" name="Content Placeholder 2"/>
          <p:cNvSpPr>
            <a:spLocks noGrp="1"/>
          </p:cNvSpPr>
          <p:nvPr>
            <p:ph idx="1"/>
          </p:nvPr>
        </p:nvSpPr>
        <p:spPr/>
        <p:txBody>
          <a:bodyPr/>
          <a:lstStyle/>
          <a:p>
            <a:r>
              <a:rPr lang="zh-TW" altLang="en-US" sz="4000" dirty="0" smtClean="0"/>
              <a:t>一、上帝使人的意志有「自然選擇的自由」，是不受強迫的，不受任何本性上絕對的影響，決定向善或向惡 </a:t>
            </a:r>
            <a:r>
              <a:rPr lang="en-US" altLang="zh-TW" sz="4000" dirty="0" smtClean="0"/>
              <a:t>(a)</a:t>
            </a:r>
            <a:r>
              <a:rPr lang="zh-TW" altLang="en-US" sz="4000" dirty="0" smtClean="0"/>
              <a:t>。</a:t>
            </a:r>
            <a:endParaRPr lang="en-US" sz="40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zh-TW" altLang="en-US" sz="4000" dirty="0" smtClean="0"/>
              <a:t>二、人在無罪的狀態一中，有自由與能力立志行善，得上帝喜悅</a:t>
            </a:r>
            <a:r>
              <a:rPr lang="en-US" altLang="zh-TW" sz="4000" dirty="0" smtClean="0"/>
              <a:t>(b)</a:t>
            </a:r>
            <a:r>
              <a:rPr lang="zh-TW" altLang="en-US" sz="4000" dirty="0" smtClean="0"/>
              <a:t>，但人處於這狀態是能變的，所以可能從其中墮落</a:t>
            </a:r>
            <a:r>
              <a:rPr lang="en-US" altLang="zh-TW" sz="4000" dirty="0" smtClean="0"/>
              <a:t>(c)</a:t>
            </a:r>
            <a:r>
              <a:rPr lang="zh-TW" altLang="en-US" sz="4000" dirty="0" smtClean="0"/>
              <a:t>。</a:t>
            </a:r>
            <a:endParaRPr lang="en-US" sz="40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zh-TW" altLang="en-US" sz="4000" dirty="0" smtClean="0"/>
              <a:t>三、人墮落後在有罪的狀態二中，已經完全不能立志向任何「關乎得救的、屬靈的」善 </a:t>
            </a:r>
            <a:r>
              <a:rPr lang="en-US" altLang="zh-TW" sz="4000" dirty="0" smtClean="0"/>
              <a:t>(d)</a:t>
            </a:r>
            <a:r>
              <a:rPr lang="zh-TW" altLang="en-US" sz="4000" dirty="0" smtClean="0"/>
              <a:t>；所以他既是一個屬血氣的人，與善完全相反 </a:t>
            </a:r>
            <a:r>
              <a:rPr lang="en-US" altLang="zh-TW" sz="4000" dirty="0" smtClean="0"/>
              <a:t>(e)</a:t>
            </a:r>
            <a:r>
              <a:rPr lang="zh-TW" altLang="en-US" sz="4000" dirty="0" smtClean="0"/>
              <a:t>，又死在罪中</a:t>
            </a:r>
            <a:r>
              <a:rPr lang="en-US" altLang="zh-TW" sz="4000" dirty="0" smtClean="0"/>
              <a:t>(f)</a:t>
            </a:r>
            <a:r>
              <a:rPr lang="zh-TW" altLang="en-US" sz="4000" dirty="0" smtClean="0"/>
              <a:t>，就不能憑自己的能力去改變自己的心，或預備改變自己的心 </a:t>
            </a:r>
            <a:r>
              <a:rPr lang="en-US" altLang="zh-TW" sz="4000" dirty="0" smtClean="0"/>
              <a:t>(g) </a:t>
            </a:r>
            <a:r>
              <a:rPr lang="zh-TW" altLang="en-US" sz="4000" dirty="0" smtClean="0"/>
              <a:t>。</a:t>
            </a:r>
            <a:endParaRPr lang="en-US" sz="40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336675"/>
            <a:ext cx="10515600" cy="4351338"/>
          </a:xfrm>
        </p:spPr>
        <p:txBody>
          <a:bodyPr>
            <a:noAutofit/>
          </a:bodyPr>
          <a:lstStyle/>
          <a:p>
            <a:r>
              <a:rPr lang="zh-TW" altLang="en-US" sz="4000" dirty="0" smtClean="0"/>
              <a:t>四、當上帝使罪人歸正、並把他遷入恩典時的狀態三中，他原本在罪的權勢下，受本性的捆綁，現在就得以脫離這綑綁 </a:t>
            </a:r>
            <a:r>
              <a:rPr lang="en-US" altLang="zh-TW" sz="4000" dirty="0" smtClean="0"/>
              <a:t>(h)</a:t>
            </a:r>
            <a:r>
              <a:rPr lang="zh-TW" altLang="en-US" sz="4000" dirty="0" smtClean="0"/>
              <a:t>，並單單藉著上帝的恩典，使他能自由選擇立志行屬靈善事 </a:t>
            </a:r>
            <a:r>
              <a:rPr lang="en-US" altLang="zh-TW" sz="4000" dirty="0" smtClean="0"/>
              <a:t>(</a:t>
            </a:r>
            <a:r>
              <a:rPr lang="en-US" altLang="zh-TW" sz="4000" dirty="0" err="1" smtClean="0"/>
              <a:t>i</a:t>
            </a:r>
            <a:r>
              <a:rPr lang="en-US" altLang="zh-TW" sz="4000" dirty="0" smtClean="0"/>
              <a:t>)﹔</a:t>
            </a:r>
            <a:r>
              <a:rPr lang="zh-TW" altLang="en-US" sz="4000" dirty="0" smtClean="0"/>
              <a:t>但他因為還有殘餘的敗壞，所以立志既不完全，也不專一；他脫離綑綁只到這個地步，仍可能立志行惡 </a:t>
            </a:r>
            <a:r>
              <a:rPr lang="en-US" altLang="zh-TW" sz="4000" dirty="0" smtClean="0"/>
              <a:t>(k)</a:t>
            </a:r>
            <a:r>
              <a:rPr lang="zh-TW" altLang="en-US" sz="4000" dirty="0" smtClean="0"/>
              <a:t>。</a:t>
            </a:r>
            <a:endParaRPr lang="zh-TW" altLang="en-US" sz="4000"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zh-TW" altLang="en-US" sz="4000" dirty="0" smtClean="0"/>
              <a:t>五、人的意志惟有在榮耀狀態四中，才會被上帝造到「完全自由，單單向善，不會再改變」的地步 </a:t>
            </a:r>
            <a:r>
              <a:rPr lang="en-US" altLang="zh-TW" sz="4000" dirty="0" smtClean="0"/>
              <a:t>(l)</a:t>
            </a:r>
            <a:r>
              <a:rPr lang="zh-TW" altLang="en-US" sz="4000" dirty="0" smtClean="0"/>
              <a:t>。</a:t>
            </a:r>
            <a:endParaRPr lang="en-US" sz="40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注意西敏信仰告白以一个框架来理解自由意志。</a:t>
            </a:r>
            <a:endParaRPr lang="en-US" altLang="zh-CN" sz="4000" dirty="0" smtClean="0"/>
          </a:p>
          <a:p>
            <a:pPr>
              <a:buNone/>
            </a:pPr>
            <a:r>
              <a:rPr lang="zh-CN" altLang="en-US" sz="4000" dirty="0" smtClean="0"/>
              <a:t>这个框架不是抽象的，而是具体地根植于历史的，是基于约中的状态以及人的状态分为堕落前、堕落后、得蒙救赎和最终成全这四个范畴。</a:t>
            </a:r>
            <a:endParaRPr lang="en-US" sz="40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这提醒我们，自由意志不是一个抽象的、形而上的概念；相反，它是一个具体的，根植于盟约历史的现实，被堕落、救赎、以及未来得荣耀所决定性地影响。</a:t>
            </a:r>
            <a:endParaRPr lang="en-US" sz="40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救恩论角度的引申：</a:t>
            </a:r>
            <a:endParaRPr lang="zh-CN" altLang="en-US" sz="4000"/>
          </a:p>
          <a:p>
            <a:pPr marL="0" indent="0">
              <a:buNone/>
            </a:pPr>
            <a:r>
              <a:rPr lang="zh-CN" altLang="en-US" sz="4000"/>
              <a:t>既然罪是捆绑的权势，以至于没有人能够寻求神并取悦神，那么救恩就必须要打破罪的捆绑性的权势。救恩注定要处理罪的玷污性，处理其在人的伦理层面的捆绑性。</a:t>
            </a:r>
            <a:endParaRPr lang="zh-CN" altLang="en-US" sz="4000"/>
          </a:p>
          <a:p>
            <a:pPr marL="0" indent="0">
              <a:buNone/>
            </a:pPr>
            <a:r>
              <a:rPr lang="zh-CN" altLang="en-US" sz="4000"/>
              <a:t>因此，上帝单方面的、主权性的作为来打破罪的捆绑，恢复人在属灵层面的自由是必不可少的。</a:t>
            </a:r>
            <a:endParaRPr lang="zh-CN" altLang="en-US" sz="40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zh-CN" altLang="en-US"/>
              <a:t>重生的经文基础</a:t>
            </a:r>
            <a:endParaRPr lang="zh-CN" altLang="en-US"/>
          </a:p>
        </p:txBody>
      </p:sp>
      <p:sp>
        <p:nvSpPr>
          <p:cNvPr id="3" name="Content Placeholder 2"/>
          <p:cNvSpPr>
            <a:spLocks noGrp="1"/>
          </p:cNvSpPr>
          <p:nvPr>
            <p:ph idx="1"/>
          </p:nvPr>
        </p:nvSpPr>
        <p:spPr/>
        <p:txBody>
          <a:bodyPr/>
          <a:p>
            <a:pPr marL="0" indent="0">
              <a:buNone/>
            </a:pPr>
            <a:r>
              <a:rPr lang="zh-CN" altLang="en-US" sz="4000"/>
              <a:t>广义和狭义的理解</a:t>
            </a:r>
            <a:endParaRPr lang="zh-CN" altLang="en-US" sz="4000"/>
          </a:p>
          <a:p>
            <a:pPr marL="0" indent="0">
              <a:buNone/>
            </a:pPr>
            <a:r>
              <a:rPr lang="zh-CN" altLang="en-US" sz="4000"/>
              <a:t>在早期改革宗神学，重生被用来描述被重生主体的更新的整全的过程。</a:t>
            </a:r>
            <a:endParaRPr lang="zh-CN" altLang="en-US" sz="4000"/>
          </a:p>
          <a:p>
            <a:pPr marL="0" indent="0">
              <a:buNone/>
            </a:pPr>
            <a:r>
              <a:rPr lang="zh-CN" altLang="en-US" sz="4000"/>
              <a:t>加尔文：</a:t>
            </a:r>
            <a:endParaRPr lang="zh-CN" altLang="en-US" sz="4000"/>
          </a:p>
          <a:p>
            <a:pPr marL="0" indent="0">
              <a:buNone/>
            </a:pPr>
            <a:r>
              <a:rPr lang="zh-CN" altLang="en-US" sz="4000"/>
              <a:t>我们被重生所恢复</a:t>
            </a:r>
            <a:r>
              <a:rPr lang="en-US" altLang="zh-CN" sz="4000"/>
              <a:t>……</a:t>
            </a:r>
            <a:r>
              <a:rPr lang="zh-CN" altLang="en-US" sz="4000"/>
              <a:t>这是一个贯穿我们一生的过程。（</a:t>
            </a:r>
            <a:r>
              <a:rPr lang="en-US" altLang="zh-CN" sz="4000"/>
              <a:t>Book 3, 3, 9</a:t>
            </a:r>
            <a:r>
              <a:rPr lang="zh-CN" altLang="en-US" sz="4000"/>
              <a:t>）</a:t>
            </a:r>
            <a:endParaRPr lang="zh-CN" altLang="en-US" sz="400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en-US" altLang="zh-CN" sz="4000"/>
              <a:t>Warfield:</a:t>
            </a:r>
            <a:endParaRPr lang="en-US" altLang="zh-CN" sz="4000"/>
          </a:p>
          <a:p>
            <a:pPr marL="0" indent="0">
              <a:buNone/>
            </a:pPr>
            <a:r>
              <a:rPr lang="zh-CN" altLang="en-US" sz="4000"/>
              <a:t>重生这个更新的概念是指圣灵所带来的激进的、完全的转变；借着这改变，我们成为新造的人，不再随从这个世界，而是在真理的仁义和圣洁上，重新成为神的形象。这个概念是一个宽泛的概念，包含着重生、更新与成圣。</a:t>
            </a:r>
            <a:endParaRPr lang="zh-CN" altLang="en-US" sz="4000"/>
          </a:p>
          <a:p>
            <a:pPr marL="0" indent="0">
              <a:buNone/>
            </a:pPr>
            <a:r>
              <a:rPr lang="en-US" altLang="zh-CN" sz="4000"/>
              <a:t>(</a:t>
            </a:r>
            <a:r>
              <a:rPr lang="en-US" altLang="zh-CN" sz="4000" i="1"/>
              <a:t>Biblical and Theological Studies</a:t>
            </a:r>
            <a:r>
              <a:rPr lang="en-US" altLang="zh-CN" sz="4000"/>
              <a:t>, 351)</a:t>
            </a:r>
            <a:endParaRPr lang="en-US" altLang="zh-CN" sz="4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卫斯理宗阿民念派：</a:t>
            </a:r>
            <a:endParaRPr lang="zh-CN" altLang="en-US" sz="4000"/>
          </a:p>
          <a:p>
            <a:pPr marL="0" indent="0">
              <a:buNone/>
            </a:pPr>
            <a:r>
              <a:rPr lang="zh-CN" altLang="en-US" sz="4000"/>
              <a:t>人全然堕落并在道德上没有能力行善。然而正因如此，人也不需要为此负责。另一方面，上帝的先行恩典先于人的信心和悔改，而人的信心和悔改又先于重生。</a:t>
            </a:r>
            <a:endParaRPr lang="zh-CN" altLang="en-US" sz="400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后期改革宗神学更倾向将重生理解为在基督里的新生命的始点。</a:t>
            </a:r>
            <a:endParaRPr lang="zh-CN" altLang="en-US" sz="4000"/>
          </a:p>
          <a:p>
            <a:pPr marL="0" indent="0">
              <a:buNone/>
            </a:pPr>
            <a:r>
              <a:rPr lang="zh-CN" altLang="en-US" sz="4000"/>
              <a:t>这一方面是一个重要的区分，另一方面我们也不能忘记</a:t>
            </a:r>
            <a:r>
              <a:rPr lang="en-US" altLang="zh-CN" sz="4000"/>
              <a:t>Calvin &amp; Warfield</a:t>
            </a:r>
            <a:r>
              <a:rPr lang="zh-CN" altLang="en-US" sz="4000"/>
              <a:t>的观点。</a:t>
            </a:r>
            <a:endParaRPr lang="zh-CN" altLang="en-US" sz="4000"/>
          </a:p>
          <a:p>
            <a:pPr marL="0" indent="0">
              <a:buNone/>
            </a:pPr>
            <a:r>
              <a:rPr lang="zh-CN" altLang="en-US" sz="4000"/>
              <a:t>接下来我们结合以弗所书</a:t>
            </a:r>
            <a:r>
              <a:rPr lang="en-US" altLang="zh-CN" sz="4000"/>
              <a:t>2</a:t>
            </a:r>
            <a:r>
              <a:rPr lang="zh-CN" altLang="en-US" sz="4000"/>
              <a:t>：</a:t>
            </a:r>
            <a:r>
              <a:rPr lang="en-US" altLang="zh-CN" sz="4000"/>
              <a:t>1-10</a:t>
            </a:r>
            <a:r>
              <a:rPr lang="zh-CN" altLang="en-US" sz="4000"/>
              <a:t>来阐述重生这个概念。</a:t>
            </a:r>
            <a:endParaRPr lang="zh-CN" altLang="en-US" sz="400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a:bodyPr>
          <a:p>
            <a:pPr marL="0" indent="0">
              <a:buNone/>
            </a:pPr>
            <a:r>
              <a:rPr lang="zh-CN" altLang="en-US" sz="4000"/>
              <a:t>以弗所书</a:t>
            </a:r>
            <a:r>
              <a:rPr lang="en-US" altLang="zh-CN" sz="4000"/>
              <a:t>2</a:t>
            </a:r>
            <a:r>
              <a:rPr lang="zh-CN" altLang="en-US" sz="4000"/>
              <a:t>：</a:t>
            </a:r>
            <a:r>
              <a:rPr lang="en-US" altLang="zh-CN" sz="4000"/>
              <a:t>1-10</a:t>
            </a:r>
            <a:endParaRPr lang="en-US" altLang="zh-CN" sz="4000"/>
          </a:p>
          <a:p>
            <a:pPr marL="0" indent="0">
              <a:buNone/>
            </a:pPr>
            <a:r>
              <a:rPr lang="en-US" altLang="zh-CN" sz="4000"/>
              <a:t>2 你 们 死 在 过 犯 罪 恶 之 中 ， 他 叫 你 们 活 过 来 。</a:t>
            </a:r>
            <a:endParaRPr lang="en-US" altLang="zh-CN" sz="4000"/>
          </a:p>
          <a:p>
            <a:pPr marL="0" indent="0">
              <a:buNone/>
            </a:pPr>
            <a:r>
              <a:rPr lang="en-US" altLang="zh-CN" sz="4000"/>
              <a:t>2 那 时 ， 你 们 在 其 中 行 事 为 人 ， 随 从 今 世 的 风 俗 ， 顺 服 空 中 掌 权 者 的 首 领 ， 就 是 现 今 在 悖 逆 之 子 心 中 运 行 的 邪 灵 。</a:t>
            </a:r>
            <a:endParaRPr lang="en-US" altLang="zh-CN" sz="4000"/>
          </a:p>
          <a:p>
            <a:pPr marL="0" indent="0">
              <a:buNone/>
            </a:pPr>
            <a:endParaRPr lang="en-US" altLang="zh-CN" sz="400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20000"/>
          </a:bodyPr>
          <a:p>
            <a:pPr marL="0" indent="0">
              <a:buNone/>
            </a:pPr>
            <a:r>
              <a:rPr lang="en-US" altLang="zh-CN" sz="4000">
                <a:sym typeface="+mn-ea"/>
              </a:rPr>
              <a:t>3 我 们 从 前 也 都 在 他 们 中 间 ， 放 纵 肉 体 的 私 欲 ， 随 着 肉 体 和 心 中 所 喜 好 的 去 行 ， 本 为 可 怒 之 子 ， 和 别 人 一 样 。</a:t>
            </a:r>
            <a:endParaRPr lang="en-US" altLang="zh-CN" sz="4000"/>
          </a:p>
          <a:p>
            <a:pPr marL="0" indent="0">
              <a:buNone/>
            </a:pPr>
            <a:r>
              <a:rPr lang="zh-CN" altLang="en-US" sz="4000"/>
              <a:t>4 然 而 ， 神 既 有 丰 富 的 怜 悯 ， 因 他 爱 我 们 的 大 爱 ，</a:t>
            </a:r>
            <a:endParaRPr lang="zh-CN" altLang="en-US" sz="4000"/>
          </a:p>
          <a:p>
            <a:pPr marL="0" indent="0">
              <a:buNone/>
            </a:pPr>
            <a:r>
              <a:rPr lang="zh-CN" altLang="en-US" sz="4000"/>
              <a:t>5 当 我 们 死 在 过 犯 中 的 时 候 ， 便 叫 我 们 与 基 督 一 同 活 过 来 。 你 们 得 救 是 本 乎 恩 。</a:t>
            </a:r>
            <a:endParaRPr lang="zh-CN" altLang="en-US" sz="400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6 他 又 叫 我 们 与 基 督 耶 稣 一 同 复 活 ， 一 同 坐 在 天 上 ，</a:t>
            </a:r>
            <a:endParaRPr lang="zh-CN" altLang="en-US" sz="4000"/>
          </a:p>
          <a:p>
            <a:pPr marL="0" indent="0">
              <a:buNone/>
            </a:pPr>
            <a:r>
              <a:rPr lang="zh-CN" altLang="en-US" sz="4000"/>
              <a:t>7 要 将 他 极 丰 富 的 恩 典 ， 就 是 他 在 基 督 耶 稣 里 向 我 们 所 施 的 恩 慈 ， 显 明 给 後 来 的 世 代 看 。</a:t>
            </a:r>
            <a:endParaRPr lang="zh-CN" altLang="en-US" sz="4000"/>
          </a:p>
          <a:p>
            <a:pPr marL="0" indent="0">
              <a:buNone/>
            </a:pPr>
            <a:r>
              <a:rPr lang="zh-CN" altLang="en-US" sz="4000"/>
              <a:t>8 你 们 得 救 是 本 乎 恩 ， 也 因 着 信 ； 这 并 不 是 出 於 自 己 ， 乃 是 神 所 赐 的 ；</a:t>
            </a:r>
            <a:endParaRPr lang="zh-CN" altLang="en-US" sz="400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9 也 不 是 出 於 行 为 ， 免 得 有 人 自 夸 。</a:t>
            </a:r>
            <a:endParaRPr lang="zh-CN" altLang="en-US" sz="4000"/>
          </a:p>
          <a:p>
            <a:pPr marL="0" indent="0">
              <a:buNone/>
            </a:pPr>
            <a:r>
              <a:rPr lang="zh-CN" altLang="en-US" sz="4000"/>
              <a:t>10 我 们 原 是 他 的 工 作 ， 在 基 督 耶 稣 里 造 成 的 ， 为 要 叫 我 们 行 善 ， 就 是 神 所 预 备 叫 我 们 行 的 。</a:t>
            </a:r>
            <a:endParaRPr lang="zh-CN" altLang="en-US" sz="400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基本要点：</a:t>
            </a:r>
            <a:endParaRPr lang="zh-CN" altLang="en-US" sz="4000"/>
          </a:p>
          <a:p>
            <a:pPr marL="0" indent="0">
              <a:buNone/>
            </a:pPr>
            <a:r>
              <a:rPr lang="zh-CN" altLang="en-US" sz="4000"/>
              <a:t>这段经文所说的重生是指使死的罪人在基督里活过来。</a:t>
            </a:r>
            <a:endParaRPr lang="zh-CN" altLang="en-US" sz="4000"/>
          </a:p>
          <a:p>
            <a:pPr marL="0" indent="0">
              <a:buNone/>
            </a:pPr>
            <a:endParaRPr lang="zh-CN" altLang="en-US" sz="4000"/>
          </a:p>
          <a:p>
            <a:pPr marL="0" indent="0">
              <a:buNone/>
            </a:pPr>
            <a:endParaRPr lang="zh-CN" altLang="en-US" sz="400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注意第</a:t>
            </a:r>
            <a:r>
              <a:rPr lang="en-US" altLang="zh-CN" sz="4000"/>
              <a:t>2</a:t>
            </a:r>
            <a:r>
              <a:rPr lang="zh-CN" altLang="en-US" sz="4000"/>
              <a:t>节与第</a:t>
            </a:r>
            <a:r>
              <a:rPr lang="en-US" altLang="zh-CN" sz="4000"/>
              <a:t>10</a:t>
            </a:r>
            <a:r>
              <a:rPr lang="zh-CN" altLang="en-US" sz="4000"/>
              <a:t>节的对比：</a:t>
            </a:r>
            <a:endParaRPr lang="zh-CN" altLang="en-US" sz="4000"/>
          </a:p>
          <a:p>
            <a:pPr marL="0" indent="0">
              <a:buNone/>
            </a:pPr>
            <a:r>
              <a:rPr lang="zh-CN" altLang="en-US" sz="4000"/>
              <a:t>2 And you were dead in the trespasses and sins 2 in which you once walked, following</a:t>
            </a:r>
            <a:r>
              <a:rPr lang="en-US" altLang="zh-CN" sz="4000"/>
              <a:t>……</a:t>
            </a:r>
            <a:endParaRPr lang="en-US" altLang="zh-CN" sz="4000"/>
          </a:p>
          <a:p>
            <a:pPr marL="0" indent="0">
              <a:buNone/>
            </a:pPr>
            <a:endParaRPr lang="en-US" altLang="zh-CN" sz="4000"/>
          </a:p>
          <a:p>
            <a:pPr marL="0" indent="0">
              <a:buNone/>
            </a:pPr>
            <a:r>
              <a:rPr lang="en-US" altLang="zh-CN" sz="4000"/>
              <a:t>……that we should walk in them.</a:t>
            </a:r>
            <a:endParaRPr lang="en-US" altLang="zh-CN" sz="400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这两节经文一前一后，作为开头与结尾，点明弗</a:t>
            </a:r>
            <a:r>
              <a:rPr lang="en-US" altLang="zh-CN" sz="4000"/>
              <a:t>2</a:t>
            </a:r>
            <a:r>
              <a:rPr lang="zh-CN" altLang="en-US" sz="4000"/>
              <a:t>：</a:t>
            </a:r>
            <a:r>
              <a:rPr lang="en-US" altLang="zh-CN" sz="4000"/>
              <a:t>1-10</a:t>
            </a:r>
            <a:r>
              <a:rPr lang="zh-CN" altLang="en-US" sz="4000"/>
              <a:t>是关于个人的生命的改变的。这个改变是由重生而来，由信心显明，并由讨神喜悦的善行而结束。</a:t>
            </a:r>
            <a:endParaRPr lang="zh-CN" altLang="en-US" sz="4000"/>
          </a:p>
          <a:p>
            <a:pPr marL="0" indent="0">
              <a:buNone/>
            </a:pPr>
            <a:r>
              <a:rPr lang="zh-CN" altLang="en-US" sz="4000"/>
              <a:t>这一改变从之前行在罪和过犯之中到在基督里面的新生命以及信心与善行。</a:t>
            </a:r>
            <a:endParaRPr lang="zh-CN" altLang="en-US" sz="400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重生的语境：死在罪与过犯之中</a:t>
            </a:r>
            <a:endParaRPr lang="zh-CN" altLang="en-US" sz="4000"/>
          </a:p>
          <a:p>
            <a:pPr marL="0" indent="0">
              <a:buNone/>
            </a:pPr>
            <a:endParaRPr lang="zh-CN" altLang="en-US" sz="4000"/>
          </a:p>
          <a:p>
            <a:pPr marL="0" indent="0">
              <a:buNone/>
            </a:pPr>
            <a:r>
              <a:rPr lang="zh-CN" altLang="en-US" sz="4000"/>
              <a:t>保罗解释了由于亚当的堕落而带来的亚当的后代在其道德的败坏中所面临的困境</a:t>
            </a:r>
            <a:endParaRPr lang="zh-CN" altLang="en-US" sz="400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作为堕落的后果，天然人在道德上是完全败坏的，以至于他不愿意、也不能取悦上帝。在他堕落的状态中，他完全没有能力取悦上帝。这是人心的问题。</a:t>
            </a:r>
            <a:endParaRPr lang="zh-CN" altLang="en-US" sz="4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路德宗观点：</a:t>
            </a:r>
            <a:endParaRPr lang="zh-CN" altLang="en-US" sz="4000"/>
          </a:p>
          <a:p>
            <a:pPr marL="0" indent="0">
              <a:buNone/>
            </a:pPr>
            <a:r>
              <a:rPr lang="zh-CN" altLang="en-US" sz="4000"/>
              <a:t>人在灵里是死的，是圣灵使人重生。但人不被重生的原因不是他没有被拣选，而是人以自己的意志拒绝了上帝的福音。</a:t>
            </a:r>
            <a:endParaRPr lang="zh-CN" altLang="en-US" sz="400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保罗在第一节阐明罪人是死在过犯罪恶中的。</a:t>
            </a:r>
            <a:endParaRPr lang="zh-CN" altLang="en-US" sz="4000"/>
          </a:p>
          <a:p>
            <a:pPr marL="0" indent="0">
              <a:buNone/>
            </a:pPr>
            <a:r>
              <a:rPr lang="zh-CN" altLang="en-US" sz="4000"/>
              <a:t>那么如何理解保罗在这里要体现的含义呢？</a:t>
            </a:r>
            <a:endParaRPr lang="zh-CN" altLang="en-US" sz="4000"/>
          </a:p>
          <a:p>
            <a:pPr marL="0" indent="0">
              <a:buNone/>
            </a:pPr>
            <a:endParaRPr lang="zh-CN" altLang="en-US" sz="4000"/>
          </a:p>
          <a:p>
            <a:pPr marL="0" indent="0">
              <a:buNone/>
            </a:pPr>
            <a:r>
              <a:rPr lang="zh-CN" altLang="en-US" sz="4000"/>
              <a:t>也许从一个看似矛盾的角度来理解会更加强化保罗的意思。</a:t>
            </a:r>
            <a:endParaRPr lang="zh-CN" altLang="en-US" sz="400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保罗在解释人死在过犯罪恶中时，他所用的语言体现出死在过犯罪恶中的人从作恶的角度来看是充满活力的，甚至可以说是战斗性地作恶，当然是与神为敌。</a:t>
            </a:r>
            <a:endParaRPr lang="zh-CN" altLang="en-US" sz="400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保罗在这里谈到的是一种全然的、对顺服上帝的厌恶。</a:t>
            </a:r>
            <a:endParaRPr lang="zh-CN" altLang="en-US" sz="4000"/>
          </a:p>
          <a:p>
            <a:pPr marL="0" indent="0">
              <a:buNone/>
            </a:pPr>
            <a:r>
              <a:rPr lang="zh-CN" altLang="en-US" sz="4000"/>
              <a:t>这种厌恶是一种积极的姿态，而非消极的无奈。</a:t>
            </a:r>
            <a:endParaRPr lang="zh-CN" altLang="en-US" sz="4000"/>
          </a:p>
          <a:p>
            <a:pPr marL="0" indent="0">
              <a:buNone/>
            </a:pPr>
            <a:endParaRPr lang="zh-CN" altLang="en-US" sz="4000"/>
          </a:p>
          <a:p>
            <a:pPr marL="0" indent="0">
              <a:buNone/>
            </a:pPr>
            <a:r>
              <a:rPr lang="zh-CN" altLang="en-US" sz="4000"/>
              <a:t>中文：你们在其中行事为人</a:t>
            </a:r>
            <a:endParaRPr lang="zh-CN" altLang="en-US" sz="400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英文：</a:t>
            </a:r>
            <a:r>
              <a:rPr lang="en-US" altLang="zh-CN" sz="4000"/>
              <a:t>in which you once walked</a:t>
            </a:r>
            <a:endParaRPr lang="en-US" altLang="zh-CN" sz="4000"/>
          </a:p>
          <a:p>
            <a:pPr marL="0" indent="0">
              <a:buNone/>
            </a:pPr>
            <a:r>
              <a:rPr lang="zh-CN" altLang="en-US" sz="4000"/>
              <a:t>这个同样的词出现在歌罗西书</a:t>
            </a:r>
            <a:r>
              <a:rPr lang="en-US" altLang="zh-CN" sz="4000"/>
              <a:t>3</a:t>
            </a:r>
            <a:r>
              <a:rPr lang="zh-CN" altLang="en-US" sz="4000"/>
              <a:t>，保罗在</a:t>
            </a:r>
            <a:r>
              <a:rPr lang="en-US" altLang="zh-CN" sz="4000"/>
              <a:t>3</a:t>
            </a:r>
            <a:r>
              <a:rPr lang="zh-CN" altLang="en-US" sz="4000"/>
              <a:t>：</a:t>
            </a:r>
            <a:r>
              <a:rPr lang="en-US" altLang="zh-CN" sz="4000"/>
              <a:t>5</a:t>
            </a:r>
            <a:r>
              <a:rPr lang="zh-CN" altLang="en-US" sz="4000"/>
              <a:t>说要治死我们在地上的肢体。第</a:t>
            </a:r>
            <a:r>
              <a:rPr lang="en-US" altLang="zh-CN" sz="4000"/>
              <a:t>6</a:t>
            </a:r>
            <a:r>
              <a:rPr lang="zh-CN" altLang="en-US" sz="4000"/>
              <a:t>节，因为这些事，神的忿怒必临到那悖逆之子。第</a:t>
            </a:r>
            <a:r>
              <a:rPr lang="en-US" altLang="zh-CN" sz="4000"/>
              <a:t>7</a:t>
            </a:r>
            <a:r>
              <a:rPr lang="zh-CN" altLang="en-US" sz="4000"/>
              <a:t>节，当你们在这些事中活着的时候，也曾这样行过。</a:t>
            </a:r>
            <a:endParaRPr lang="zh-CN" altLang="en-US" sz="4000"/>
          </a:p>
          <a:p>
            <a:pPr marL="0" indent="0">
              <a:buNone/>
            </a:pPr>
            <a:endParaRPr lang="zh-CN" altLang="en-US" sz="4000"/>
          </a:p>
          <a:p>
            <a:pPr marL="0" indent="0">
              <a:buNone/>
            </a:pPr>
            <a:endParaRPr lang="zh-CN" altLang="en-US" sz="400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Col 3:7</a:t>
            </a:r>
            <a:endParaRPr lang="en-US" altLang="zh-CN" sz="4000"/>
          </a:p>
          <a:p>
            <a:pPr marL="0" indent="0">
              <a:buNone/>
            </a:pPr>
            <a:r>
              <a:rPr lang="en-US" altLang="zh-CN" sz="4000"/>
              <a:t>In these you too once walked, when you were living in them. </a:t>
            </a:r>
            <a:endParaRPr lang="en-US" altLang="zh-CN" sz="4000"/>
          </a:p>
          <a:p>
            <a:pPr marL="0" indent="0">
              <a:buNone/>
            </a:pPr>
            <a:r>
              <a:rPr lang="zh-CN" altLang="en-US" sz="4000"/>
              <a:t>林后</a:t>
            </a:r>
            <a:r>
              <a:rPr lang="en-US" altLang="zh-CN" sz="4000"/>
              <a:t>5:7</a:t>
            </a:r>
            <a:endParaRPr lang="en-US" altLang="zh-CN" sz="4000"/>
          </a:p>
          <a:p>
            <a:pPr marL="0" indent="0">
              <a:buNone/>
            </a:pPr>
            <a:r>
              <a:rPr lang="zh-CN" altLang="en-US" sz="4000"/>
              <a:t>我们行事为人是凭着信心</a:t>
            </a:r>
            <a:r>
              <a:rPr lang="en-US" altLang="zh-CN" sz="4000"/>
              <a:t>,</a:t>
            </a:r>
            <a:r>
              <a:rPr lang="zh-CN" altLang="en-US" sz="4000"/>
              <a:t>不是凭着眼见</a:t>
            </a:r>
            <a:r>
              <a:rPr lang="en-US" altLang="zh-CN" sz="4000"/>
              <a:t>.</a:t>
            </a:r>
            <a:endParaRPr lang="en-US" altLang="zh-CN" sz="4000"/>
          </a:p>
          <a:p>
            <a:pPr marL="0" indent="0">
              <a:buNone/>
            </a:pPr>
            <a:r>
              <a:rPr lang="en-US" altLang="zh-CN" sz="4000"/>
              <a:t>we walk by faith, not by sight</a:t>
            </a:r>
            <a:endParaRPr lang="en-US" altLang="zh-CN" sz="400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当这个动词出现在类似的上下文中时</a:t>
            </a:r>
            <a:r>
              <a:rPr lang="en-US" altLang="zh-CN" sz="4000"/>
              <a:t>,</a:t>
            </a:r>
            <a:r>
              <a:rPr lang="zh-CN" altLang="en-US" sz="4000"/>
              <a:t>它体现的是按照某种特定的模式生活</a:t>
            </a:r>
            <a:r>
              <a:rPr lang="en-US" altLang="zh-CN" sz="4000"/>
              <a:t>.</a:t>
            </a:r>
            <a:endParaRPr lang="en-US" altLang="zh-CN" sz="4000"/>
          </a:p>
          <a:p>
            <a:pPr marL="0" indent="0">
              <a:buNone/>
            </a:pPr>
            <a:r>
              <a:rPr lang="zh-CN" altLang="en-US" sz="4000"/>
              <a:t>在这里</a:t>
            </a:r>
            <a:r>
              <a:rPr lang="en-US" altLang="zh-CN" sz="4000"/>
              <a:t>,</a:t>
            </a:r>
            <a:r>
              <a:rPr lang="zh-CN" altLang="en-US" sz="4000"/>
              <a:t>保罗所援引的 </a:t>
            </a:r>
            <a:r>
              <a:rPr lang="en-US" altLang="zh-CN" sz="4000"/>
              <a:t>“</a:t>
            </a:r>
            <a:r>
              <a:rPr lang="en-US" altLang="zh-CN" sz="4000">
                <a:sym typeface="+mn-ea"/>
              </a:rPr>
              <a:t>你 们 在 其 中 行 事 为 人 ， 随 从 今 世 的 风 俗”</a:t>
            </a:r>
            <a:r>
              <a:rPr lang="zh-CN" altLang="en-US" sz="4000">
                <a:sym typeface="+mn-ea"/>
              </a:rPr>
              <a:t>指的是由亚当的罪而开启的堕落的秩序</a:t>
            </a:r>
            <a:r>
              <a:rPr lang="en-US" altLang="zh-CN" sz="4000">
                <a:sym typeface="+mn-ea"/>
              </a:rPr>
              <a:t>. </a:t>
            </a:r>
            <a:r>
              <a:rPr lang="zh-CN" altLang="en-US" sz="4000">
                <a:sym typeface="+mn-ea"/>
              </a:rPr>
              <a:t>也就是我们在别处提到的属肉体的秩序</a:t>
            </a:r>
            <a:r>
              <a:rPr lang="en-US" altLang="zh-CN" sz="4000">
                <a:sym typeface="+mn-ea"/>
              </a:rPr>
              <a:t>,</a:t>
            </a:r>
            <a:r>
              <a:rPr lang="zh-CN" altLang="en-US" sz="4000">
                <a:sym typeface="+mn-ea"/>
              </a:rPr>
              <a:t>是整个堕落的</a:t>
            </a:r>
            <a:r>
              <a:rPr lang="en-US" altLang="zh-CN" sz="4000">
                <a:sym typeface="+mn-ea"/>
              </a:rPr>
              <a:t>, </a:t>
            </a:r>
            <a:r>
              <a:rPr lang="zh-CN" altLang="en-US" sz="4000">
                <a:sym typeface="+mn-ea"/>
              </a:rPr>
              <a:t>次末世的秩序</a:t>
            </a:r>
            <a:r>
              <a:rPr lang="en-US" altLang="zh-CN" sz="4000">
                <a:sym typeface="+mn-ea"/>
              </a:rPr>
              <a:t>. </a:t>
            </a:r>
            <a:endParaRPr lang="zh-CN" altLang="en-US" sz="400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所以在这里圣经是在以救赎史的范畴来界定之前的 </a:t>
            </a:r>
            <a:r>
              <a:rPr lang="en-US" altLang="zh-CN" sz="4000"/>
              <a:t>“</a:t>
            </a:r>
            <a:r>
              <a:rPr lang="zh-CN" altLang="en-US" sz="4000"/>
              <a:t>行走</a:t>
            </a:r>
            <a:r>
              <a:rPr lang="en-US" altLang="zh-CN" sz="4000"/>
              <a:t>”</a:t>
            </a:r>
            <a:r>
              <a:rPr lang="zh-CN" altLang="en-US" sz="4000"/>
              <a:t>。</a:t>
            </a:r>
            <a:endParaRPr lang="zh-CN" altLang="en-US" sz="4000"/>
          </a:p>
          <a:p>
            <a:pPr marL="0" indent="0">
              <a:buNone/>
            </a:pPr>
            <a:r>
              <a:rPr lang="zh-CN" altLang="en-US" sz="4000"/>
              <a:t>在此基础上，保罗扩展性的论述了撒旦在悖逆之子心中的作为。</a:t>
            </a:r>
            <a:endParaRPr lang="zh-CN" altLang="en-US" sz="4000"/>
          </a:p>
          <a:p>
            <a:pPr marL="0" indent="0">
              <a:buNone/>
            </a:pPr>
            <a:r>
              <a:rPr lang="zh-CN" altLang="en-US" sz="4000"/>
              <a:t>保罗说虽然是死在罪中，罪人却被从撒旦而来的活跃的力量影响着。</a:t>
            </a:r>
            <a:endParaRPr lang="zh-CN" altLang="en-US" sz="400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换言之，因着邪灵的力量的运作，悖逆之子会受到额外的影响去积极地犯罪。</a:t>
            </a:r>
            <a:endParaRPr lang="zh-CN" altLang="en-US" sz="4000"/>
          </a:p>
          <a:p>
            <a:pPr marL="0" indent="0">
              <a:buNone/>
            </a:pPr>
            <a:endParaRPr lang="zh-CN" altLang="en-US" sz="4000"/>
          </a:p>
          <a:p>
            <a:pPr marL="0" indent="0">
              <a:buNone/>
            </a:pPr>
            <a:r>
              <a:rPr lang="zh-CN" altLang="en-US" sz="4000"/>
              <a:t>我们不必过分神秘化这句经文，它不过是对</a:t>
            </a:r>
            <a:r>
              <a:rPr lang="en-US" altLang="zh-CN" sz="4000"/>
              <a:t>1</a:t>
            </a:r>
            <a:r>
              <a:rPr lang="zh-CN" altLang="en-US" sz="4000"/>
              <a:t>：</a:t>
            </a:r>
            <a:r>
              <a:rPr lang="en-US" altLang="zh-CN" sz="4000"/>
              <a:t>19-20</a:t>
            </a:r>
            <a:r>
              <a:rPr lang="zh-CN" altLang="en-US" sz="4000"/>
              <a:t>的一个倒置。</a:t>
            </a:r>
            <a:endParaRPr lang="zh-CN" altLang="en-US" sz="400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弗</a:t>
            </a:r>
            <a:r>
              <a:rPr lang="en-US" altLang="zh-CN" sz="4000"/>
              <a:t>1</a:t>
            </a:r>
            <a:r>
              <a:rPr lang="zh-CN" altLang="en-US" sz="4000"/>
              <a:t>：</a:t>
            </a:r>
            <a:r>
              <a:rPr lang="en-US" altLang="zh-CN" sz="4000"/>
              <a:t>19-20</a:t>
            </a:r>
            <a:endParaRPr lang="en-US" altLang="zh-CN" sz="4000"/>
          </a:p>
          <a:p>
            <a:pPr marL="0" indent="0">
              <a:buNone/>
            </a:pPr>
            <a:r>
              <a:rPr lang="zh-CN" altLang="en-US" sz="4000"/>
              <a:t>并知道祂向我们这信的人所显的能力是何等浩大，就是照祂在基督身上所运行的大能大力，使他从死里活，叫他在天上坐在自己的右边。</a:t>
            </a:r>
            <a:endParaRPr lang="zh-CN" altLang="en-US" sz="4000"/>
          </a:p>
          <a:p>
            <a:pPr marL="0" indent="0">
              <a:buNone/>
            </a:pPr>
            <a:endParaRPr lang="zh-CN" altLang="en-US" sz="4000"/>
          </a:p>
          <a:p>
            <a:pPr marL="0" indent="0">
              <a:buNone/>
            </a:pPr>
            <a:r>
              <a:rPr lang="zh-CN" altLang="en-US" sz="4000"/>
              <a:t>现今运行在悖逆之子心中的不是圣灵的大能，而是撒旦的能力。</a:t>
            </a:r>
            <a:endParaRPr lang="zh-CN" altLang="en-US" sz="400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也许</a:t>
            </a:r>
            <a:r>
              <a:rPr lang="en-US" altLang="zh-CN" sz="4000"/>
              <a:t>“</a:t>
            </a:r>
            <a:r>
              <a:rPr lang="zh-CN" altLang="en-US" sz="4000"/>
              <a:t>悖逆之子</a:t>
            </a:r>
            <a:r>
              <a:rPr lang="en-US" altLang="zh-CN" sz="4000"/>
              <a:t>”</a:t>
            </a:r>
            <a:r>
              <a:rPr lang="zh-CN" altLang="en-US" sz="4000"/>
              <a:t>这个称谓就很好地体现了所谓死在过犯罪恶中的核心含义。</a:t>
            </a:r>
            <a:endParaRPr lang="zh-CN" altLang="en-US" sz="4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改革宗观点：</a:t>
            </a:r>
            <a:endParaRPr lang="zh-CN" altLang="en-US" sz="4000"/>
          </a:p>
          <a:p>
            <a:pPr marL="0" indent="0">
              <a:buNone/>
            </a:pPr>
            <a:r>
              <a:rPr lang="zh-CN" altLang="en-US" sz="4000"/>
              <a:t>在人的重生中，上帝再造重生之人的心以及相应的性情。所以重生从本质上说是新的属灵生命的赋予，可以被称为</a:t>
            </a:r>
            <a:r>
              <a:rPr lang="zh-CN" altLang="en-US" sz="4000"/>
              <a:t>新生。</a:t>
            </a:r>
            <a:endParaRPr lang="zh-CN" altLang="en-US" sz="400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但上述内容绝非意味着罪人需要某种邪灵的干预才能够作恶。</a:t>
            </a:r>
            <a:endParaRPr lang="zh-CN" altLang="en-US" sz="4000"/>
          </a:p>
          <a:p>
            <a:pPr marL="0" indent="0">
              <a:buNone/>
            </a:pPr>
            <a:r>
              <a:rPr lang="zh-CN" altLang="en-US" sz="4000"/>
              <a:t>保罗说</a:t>
            </a:r>
            <a:r>
              <a:rPr lang="en-US" altLang="zh-CN" sz="4000">
                <a:sym typeface="+mn-ea"/>
              </a:rPr>
              <a:t>我 们 从 前 也 都 在 他 们 中 间 ， 放 纵 肉 体 的 私 欲 ， 随 着 肉 体 和 心 中 所 喜 好 的 去 行</a:t>
            </a:r>
            <a:endParaRPr lang="en-US" altLang="zh-CN" sz="4000">
              <a:sym typeface="+mn-ea"/>
            </a:endParaRPr>
          </a:p>
          <a:p>
            <a:pPr marL="0" indent="0">
              <a:buNone/>
            </a:pPr>
            <a:r>
              <a:rPr lang="zh-CN" altLang="en-US" sz="4000"/>
              <a:t>所以在属肉体的状态之中，罪人本就是可怒之子。</a:t>
            </a:r>
            <a:endParaRPr lang="zh-CN" altLang="en-US" sz="400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那么如果说罪人从外在来说有撒旦和邪灵的影响，从内在来说死在过犯之中，从整体来看活在堕落的秩序中全然无望，那么救恩如何成为可能的呢？</a:t>
            </a:r>
            <a:endParaRPr lang="zh-CN" altLang="en-US" sz="400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重生的本质：与基督同复活</a:t>
            </a:r>
            <a:endParaRPr lang="zh-CN" altLang="en-US" sz="4000"/>
          </a:p>
          <a:p>
            <a:pPr marL="0" indent="0">
              <a:buNone/>
            </a:pPr>
            <a:r>
              <a:rPr lang="zh-CN" altLang="en-US" sz="4000"/>
              <a:t>在阐述了罪人的苦境之后，保罗转换了话题：</a:t>
            </a:r>
            <a:endParaRPr lang="zh-CN" altLang="en-US" sz="4000"/>
          </a:p>
          <a:p>
            <a:pPr marL="0" indent="0">
              <a:buNone/>
            </a:pPr>
            <a:r>
              <a:rPr lang="zh-CN" altLang="en-US" sz="4000"/>
              <a:t>然而，神</a:t>
            </a:r>
            <a:r>
              <a:rPr lang="en-US" altLang="zh-CN" sz="4000"/>
              <a:t>……</a:t>
            </a:r>
            <a:endParaRPr lang="en-US" altLang="zh-CN" sz="400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给定之前我们所看到的罪人的景况，唯一的救法就是</a:t>
            </a:r>
            <a:r>
              <a:rPr lang="en-US" altLang="zh-CN" sz="4000"/>
              <a:t>hetero-soteric</a:t>
            </a:r>
            <a:r>
              <a:rPr lang="zh-CN" altLang="en-US" sz="4000"/>
              <a:t>，他救而非自救。</a:t>
            </a:r>
            <a:endParaRPr lang="zh-CN" altLang="en-US" sz="4000"/>
          </a:p>
          <a:p>
            <a:pPr marL="0" indent="0">
              <a:buNone/>
            </a:pPr>
            <a:endParaRPr lang="zh-CN" altLang="en-US" sz="4000"/>
          </a:p>
          <a:p>
            <a:pPr marL="0" indent="0">
              <a:buNone/>
            </a:pPr>
            <a:r>
              <a:rPr lang="zh-CN" altLang="en-US" sz="4000"/>
              <a:t>所以，保罗从罪人的困境转向神圣的救法。</a:t>
            </a:r>
            <a:endParaRPr lang="zh-CN" altLang="en-US" sz="400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V5 </a:t>
            </a:r>
            <a:r>
              <a:rPr lang="zh-CN" altLang="en-US" sz="4000">
                <a:sym typeface="+mn-ea"/>
              </a:rPr>
              <a:t>当 我 们 死 在 过 犯 中 的 时 候 ， 便 叫 我 们 与 基 督 一 同 活 过 来 。 你 们 得 救 是 本 乎 恩 。</a:t>
            </a:r>
            <a:endParaRPr lang="zh-CN" altLang="en-US" sz="4000">
              <a:sym typeface="+mn-ea"/>
            </a:endParaRPr>
          </a:p>
          <a:p>
            <a:pPr marL="0" indent="0">
              <a:buNone/>
            </a:pPr>
            <a:r>
              <a:rPr lang="en-US" altLang="zh-CN" sz="4000">
                <a:sym typeface="+mn-ea"/>
              </a:rPr>
              <a:t>While we were dead in sins and transgressions, God made us aline with Christ</a:t>
            </a:r>
            <a:endParaRPr lang="en-US" altLang="zh-CN" sz="4000">
              <a:sym typeface="+mn-ea"/>
            </a:endParaRPr>
          </a:p>
          <a:p>
            <a:pPr marL="0" indent="0">
              <a:buNone/>
            </a:pPr>
            <a:endParaRPr lang="en-US" altLang="zh-CN" sz="4000"/>
          </a:p>
          <a:p>
            <a:pPr marL="0" indent="0">
              <a:buNone/>
            </a:pPr>
            <a:endParaRPr lang="en-US" altLang="zh-CN" sz="400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While, </a:t>
            </a:r>
            <a:r>
              <a:rPr lang="zh-CN" altLang="en-US" sz="4000"/>
              <a:t>当</a:t>
            </a:r>
            <a:r>
              <a:rPr lang="en-US" altLang="zh-CN" sz="4000"/>
              <a:t>……</a:t>
            </a:r>
            <a:endParaRPr lang="en-US" altLang="zh-CN" sz="4000"/>
          </a:p>
          <a:p>
            <a:pPr marL="0" indent="0">
              <a:buNone/>
            </a:pPr>
            <a:r>
              <a:rPr lang="el-GR" altLang="en-US" sz="4000"/>
              <a:t>οντας</a:t>
            </a:r>
            <a:r>
              <a:rPr lang="zh-CN" altLang="en-US" sz="4000"/>
              <a:t>作为副词性的分词，分词的时间与主动词的时间是一致的。</a:t>
            </a:r>
            <a:endParaRPr lang="zh-CN" altLang="en-US" sz="4000"/>
          </a:p>
          <a:p>
            <a:pPr marL="0" indent="0">
              <a:buNone/>
            </a:pPr>
            <a:r>
              <a:rPr lang="zh-CN" altLang="en-US" sz="4000"/>
              <a:t>也就是说，当我们还在死的状态中的时候，上帝使得我们与基督一同活过来。</a:t>
            </a:r>
            <a:endParaRPr lang="zh-CN" altLang="en-US" sz="400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注意，保罗没有说我们与基督同死同复活。从救赎史的角度来看，我们绝无可能与基督同死。</a:t>
            </a:r>
            <a:endParaRPr lang="zh-CN" altLang="en-US" sz="4000"/>
          </a:p>
          <a:p>
            <a:pPr marL="0" indent="0">
              <a:buNone/>
            </a:pPr>
            <a:r>
              <a:rPr lang="zh-CN" altLang="en-US" sz="4000"/>
              <a:t>保罗在这里关注的是在过犯中的死，而与基督同活改变了这死的状态。</a:t>
            </a:r>
            <a:endParaRPr lang="zh-CN" altLang="en-US" sz="4000"/>
          </a:p>
          <a:p>
            <a:pPr marL="0" indent="0">
              <a:buNone/>
            </a:pPr>
            <a:r>
              <a:rPr lang="zh-CN" altLang="en-US" sz="4000"/>
              <a:t>这里的焦点是存在性的</a:t>
            </a:r>
            <a:r>
              <a:rPr lang="en-US" altLang="zh-CN" sz="4000"/>
              <a:t>(existential)</a:t>
            </a:r>
            <a:r>
              <a:rPr lang="zh-CN" altLang="en-US" sz="4000"/>
              <a:t>，被重生的生命处理的是死在过犯中的问题。</a:t>
            </a:r>
            <a:endParaRPr lang="zh-CN" altLang="en-US" sz="400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因此，重生包含着救赎的再造的作为。而这个作为反转了之前在基督徒生命经历中的属灵状况。</a:t>
            </a:r>
            <a:endParaRPr lang="zh-CN" altLang="en-US" sz="4000"/>
          </a:p>
          <a:p>
            <a:pPr marL="0" indent="0">
              <a:buNone/>
            </a:pPr>
            <a:r>
              <a:rPr lang="zh-CN" altLang="en-US" sz="4000"/>
              <a:t>回到之前</a:t>
            </a:r>
            <a:r>
              <a:rPr lang="en-US" altLang="zh-CN" sz="4000"/>
              <a:t>Calvin</a:t>
            </a:r>
            <a:r>
              <a:rPr lang="zh-CN" altLang="en-US" sz="4000"/>
              <a:t>和</a:t>
            </a:r>
            <a:r>
              <a:rPr lang="en-US" altLang="zh-CN" sz="4000"/>
              <a:t>Warfield</a:t>
            </a:r>
            <a:r>
              <a:rPr lang="zh-CN" altLang="en-US" sz="4000"/>
              <a:t>对重生的宽泛的理解，我们看到弗</a:t>
            </a:r>
            <a:r>
              <a:rPr lang="en-US" altLang="zh-CN" sz="4000"/>
              <a:t>2</a:t>
            </a:r>
            <a:r>
              <a:rPr lang="zh-CN" altLang="en-US" sz="4000"/>
              <a:t>：</a:t>
            </a:r>
            <a:r>
              <a:rPr lang="en-US" altLang="zh-CN" sz="4000"/>
              <a:t>1-10</a:t>
            </a:r>
            <a:r>
              <a:rPr lang="zh-CN" altLang="en-US" sz="4000"/>
              <a:t>确实一方面体现出重生是始点，另一方面也体现出重生在基督徒身上具备持久的影响。</a:t>
            </a:r>
            <a:endParaRPr lang="zh-CN" altLang="en-US" sz="4000"/>
          </a:p>
          <a:p>
            <a:pPr marL="0" indent="0">
              <a:buNone/>
            </a:pPr>
            <a:endParaRPr lang="zh-CN" altLang="en-US" sz="400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solidFill>
                  <a:schemeClr val="tx1"/>
                </a:solidFill>
              </a:rPr>
              <a:t>在旧约以西结书</a:t>
            </a:r>
            <a:r>
              <a:rPr lang="en-US" altLang="zh-CN" sz="4000">
                <a:solidFill>
                  <a:schemeClr val="tx1"/>
                </a:solidFill>
              </a:rPr>
              <a:t>37</a:t>
            </a:r>
            <a:r>
              <a:rPr lang="zh-CN" altLang="en-US" sz="4000">
                <a:solidFill>
                  <a:schemeClr val="tx1"/>
                </a:solidFill>
              </a:rPr>
              <a:t>我们看到对重生的预表性的描述。</a:t>
            </a:r>
            <a:endParaRPr lang="zh-CN" altLang="en-US" sz="4000">
              <a:solidFill>
                <a:schemeClr val="tx1"/>
              </a:solidFill>
            </a:endParaRPr>
          </a:p>
          <a:p>
            <a:pPr marL="0" indent="0">
              <a:buNone/>
            </a:pPr>
            <a:endParaRPr lang="zh-CN" altLang="en-US" sz="400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被动性的体现：</a:t>
            </a:r>
            <a:endParaRPr lang="zh-CN" altLang="en-US" sz="4000"/>
          </a:p>
          <a:p>
            <a:pPr marL="0" indent="0">
              <a:buNone/>
            </a:pPr>
            <a:r>
              <a:rPr lang="zh-CN" altLang="en-US" sz="4000"/>
              <a:t>枯骨；</a:t>
            </a:r>
            <a:endParaRPr lang="zh-CN" altLang="en-US" sz="4000"/>
          </a:p>
          <a:p>
            <a:pPr marL="0" indent="0">
              <a:buNone/>
            </a:pPr>
            <a:r>
              <a:rPr lang="zh-CN" altLang="en-US" sz="4000"/>
              <a:t>圣灵赐下生命；</a:t>
            </a:r>
            <a:endParaRPr lang="zh-CN" altLang="en-US" sz="4000"/>
          </a:p>
          <a:p>
            <a:pPr marL="0" indent="0">
              <a:buNone/>
            </a:pPr>
            <a:r>
              <a:rPr lang="zh-CN" altLang="en-US" sz="4000"/>
              <a:t>与保罗在弗</a:t>
            </a:r>
            <a:r>
              <a:rPr lang="en-US" altLang="zh-CN" sz="4000"/>
              <a:t>2</a:t>
            </a:r>
            <a:r>
              <a:rPr lang="zh-CN" altLang="en-US" sz="4000"/>
              <a:t>：</a:t>
            </a:r>
            <a:r>
              <a:rPr lang="en-US" altLang="zh-CN" sz="4000"/>
              <a:t>5-6</a:t>
            </a:r>
            <a:r>
              <a:rPr lang="zh-CN" altLang="en-US" sz="4000"/>
              <a:t>的描述完全 一致。</a:t>
            </a:r>
            <a:endParaRPr lang="zh-CN" altLang="en-US" sz="4000"/>
          </a:p>
          <a:p>
            <a:pPr marL="0" indent="0">
              <a:buNone/>
            </a:pPr>
            <a:endParaRPr lang="zh-CN" altLang="en-US" sz="4000"/>
          </a:p>
          <a:p>
            <a:pPr marL="0" indent="0">
              <a:buNone/>
            </a:pPr>
            <a:r>
              <a:rPr lang="zh-CN" altLang="en-US" sz="4000"/>
              <a:t>但在重生中人全然被动的角色中，我们看到保罗也提到了人的回应。</a:t>
            </a:r>
            <a:endParaRPr lang="zh-CN" altLang="en-US" sz="4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Hodge</a:t>
            </a:r>
            <a:r>
              <a:rPr lang="zh-CN" altLang="en-US" sz="4000"/>
              <a:t>说以上各宗派因着对人的灵的本质、其与上帝的关系、罪的本质、以及恩典的本质理解不同，而带来对重生的本质有着极为不同的理解。</a:t>
            </a:r>
            <a:endParaRPr lang="zh-CN" altLang="en-US" sz="400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弗</a:t>
            </a:r>
            <a:r>
              <a:rPr lang="en-US" altLang="zh-CN" sz="4000"/>
              <a:t>2</a:t>
            </a:r>
            <a:r>
              <a:rPr lang="zh-CN" altLang="en-US" sz="4000"/>
              <a:t>：</a:t>
            </a:r>
            <a:r>
              <a:rPr lang="en-US" altLang="zh-CN" sz="4000"/>
              <a:t>8-9</a:t>
            </a:r>
            <a:endParaRPr lang="en-US" altLang="zh-CN" sz="4000"/>
          </a:p>
          <a:p>
            <a:pPr marL="0" indent="0">
              <a:buNone/>
            </a:pPr>
            <a:r>
              <a:rPr lang="zh-CN" altLang="en-US" sz="4000">
                <a:sym typeface="+mn-ea"/>
              </a:rPr>
              <a:t>你 们 得 救 是 本 乎 恩 ， 也 因 着 信 ； 这 并 不 是 出 於 自 己 ， 乃 是 神 所 赐 的 ；</a:t>
            </a:r>
            <a:endParaRPr lang="zh-CN" altLang="en-US" sz="4000">
              <a:sym typeface="+mn-ea"/>
            </a:endParaRPr>
          </a:p>
          <a:p>
            <a:pPr marL="0" indent="0">
              <a:buNone/>
            </a:pPr>
            <a:r>
              <a:rPr lang="zh-CN" altLang="en-US" sz="4000">
                <a:sym typeface="+mn-ea"/>
              </a:rPr>
              <a:t>也 不 是 出 於 行 为 ， 免 得 有 人 自 夸 。</a:t>
            </a:r>
            <a:endParaRPr lang="zh-CN" altLang="en-US" sz="4000"/>
          </a:p>
          <a:p>
            <a:pPr marL="0" indent="0">
              <a:buNone/>
            </a:pPr>
            <a:endParaRPr lang="zh-CN" altLang="en-US" sz="4000"/>
          </a:p>
          <a:p>
            <a:pPr marL="0" indent="0">
              <a:buNone/>
            </a:pPr>
            <a:endParaRPr lang="en-US" altLang="zh-CN" sz="4000"/>
          </a:p>
          <a:p>
            <a:pPr marL="0" indent="0">
              <a:buNone/>
            </a:pPr>
            <a:endParaRPr lang="en-US" altLang="zh-CN" sz="400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第</a:t>
            </a:r>
            <a:r>
              <a:rPr lang="en-US" altLang="zh-CN" sz="4000"/>
              <a:t>8</a:t>
            </a:r>
            <a:r>
              <a:rPr lang="zh-CN" altLang="en-US" sz="4000"/>
              <a:t>节开头与第</a:t>
            </a:r>
            <a:r>
              <a:rPr lang="en-US" altLang="zh-CN" sz="4000"/>
              <a:t>5</a:t>
            </a:r>
            <a:r>
              <a:rPr lang="zh-CN" altLang="en-US" sz="4000"/>
              <a:t>节呼应</a:t>
            </a:r>
            <a:endParaRPr lang="zh-CN" altLang="en-US" sz="4000"/>
          </a:p>
          <a:p>
            <a:pPr marL="0" indent="0">
              <a:buNone/>
            </a:pPr>
            <a:r>
              <a:rPr lang="zh-CN" altLang="en-US" sz="4000">
                <a:sym typeface="+mn-ea"/>
              </a:rPr>
              <a:t>当 我 们 死 在 过 犯 中 的 时 候 ， 便 叫 我 们 与 基 督 一 同 活 过 来 。 你 们 得 救 是 本 乎 恩 。</a:t>
            </a:r>
            <a:endParaRPr lang="zh-CN" altLang="en-US" sz="4000"/>
          </a:p>
          <a:p>
            <a:pPr marL="0" indent="0">
              <a:buNone/>
            </a:pPr>
            <a:endParaRPr lang="zh-CN" altLang="en-US" sz="400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圣经的观点很明确：我们救恩的原因完全不在我们自己，不是人任何形式的行为，而全然是上帝的恩典。</a:t>
            </a:r>
            <a:endParaRPr lang="zh-CN" altLang="en-US" sz="4000"/>
          </a:p>
          <a:p>
            <a:pPr marL="0" indent="0">
              <a:buNone/>
            </a:pPr>
            <a:r>
              <a:rPr lang="zh-CN" altLang="en-US" sz="4000"/>
              <a:t>第</a:t>
            </a:r>
            <a:r>
              <a:rPr lang="en-US" altLang="zh-CN" sz="4000"/>
              <a:t>5</a:t>
            </a:r>
            <a:r>
              <a:rPr lang="zh-CN" altLang="en-US" sz="4000"/>
              <a:t>节完全强调上帝的主权；</a:t>
            </a:r>
            <a:endParaRPr lang="zh-CN" altLang="en-US" sz="4000"/>
          </a:p>
          <a:p>
            <a:pPr marL="0" indent="0">
              <a:buNone/>
            </a:pPr>
            <a:r>
              <a:rPr lang="zh-CN" altLang="en-US" sz="4000"/>
              <a:t>第</a:t>
            </a:r>
            <a:r>
              <a:rPr lang="en-US" altLang="zh-CN" sz="4000"/>
              <a:t>8</a:t>
            </a:r>
            <a:r>
              <a:rPr lang="zh-CN" altLang="en-US" sz="4000"/>
              <a:t>节再次强调上帝的主权，同时指出被上帝重生之人的回应。</a:t>
            </a:r>
            <a:endParaRPr lang="zh-CN" altLang="en-US" sz="400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20000"/>
          </a:bodyPr>
          <a:p>
            <a:pPr marL="0" indent="0">
              <a:buNone/>
            </a:pPr>
            <a:r>
              <a:rPr lang="zh-CN" altLang="en-US" sz="4000"/>
              <a:t>如果说在基督里活过来全然是上帝的作为，那么得救是本乎恩也因着信则是被重生之人承认上帝的主权之工的有意识的回应。</a:t>
            </a:r>
            <a:endParaRPr lang="zh-CN" altLang="en-US" sz="4000"/>
          </a:p>
          <a:p>
            <a:pPr marL="0" indent="0">
              <a:buNone/>
            </a:pPr>
            <a:r>
              <a:rPr lang="zh-CN" altLang="en-US" sz="4000"/>
              <a:t>因恩典得救是单一性的事实。然而因恩典得救却既包含与基督同活（人全然被动）也包含信心（人在被动中的主动）。</a:t>
            </a:r>
            <a:endParaRPr lang="zh-CN" altLang="en-US" sz="400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为了不被误解，保罗接下来做了绝对的对比：</a:t>
            </a:r>
            <a:endParaRPr lang="zh-CN" altLang="en-US" sz="4000"/>
          </a:p>
          <a:p>
            <a:pPr marL="0" indent="0">
              <a:buNone/>
            </a:pPr>
            <a:r>
              <a:rPr lang="zh-CN" altLang="en-US" sz="4000">
                <a:sym typeface="+mn-ea"/>
              </a:rPr>
              <a:t>这 并 不 是 出 於 自 己 ， 乃 是 神 所 赐 的 ；也 不 是 出 於 行 为 ， 免 得 有 人 自 夸 。</a:t>
            </a:r>
            <a:endParaRPr lang="zh-CN" altLang="en-US" sz="4000"/>
          </a:p>
          <a:p>
            <a:pPr marL="0" indent="0">
              <a:buNone/>
            </a:pPr>
            <a:endParaRPr lang="zh-CN" altLang="en-US" sz="4000"/>
          </a:p>
          <a:p>
            <a:pPr marL="0" indent="0">
              <a:buNone/>
            </a:pPr>
            <a:endParaRPr lang="zh-CN" altLang="en-US" sz="4000"/>
          </a:p>
          <a:p>
            <a:pPr marL="0" indent="0">
              <a:buNone/>
            </a:pPr>
            <a:endParaRPr lang="zh-CN" altLang="en-US" sz="400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一个关键点：如何理解</a:t>
            </a:r>
            <a:r>
              <a:rPr lang="en-US" altLang="zh-CN" sz="4000"/>
              <a:t>“</a:t>
            </a:r>
            <a:r>
              <a:rPr lang="zh-CN" altLang="en-US" sz="4000"/>
              <a:t>这</a:t>
            </a:r>
            <a:r>
              <a:rPr lang="en-US" altLang="zh-CN" sz="4000"/>
              <a:t>”</a:t>
            </a:r>
            <a:r>
              <a:rPr lang="zh-CN" altLang="en-US" sz="4000"/>
              <a:t>的指代？</a:t>
            </a:r>
            <a:endParaRPr lang="zh-CN" altLang="en-US" sz="4000"/>
          </a:p>
          <a:p>
            <a:pPr marL="0" indent="0">
              <a:buNone/>
            </a:pPr>
            <a:r>
              <a:rPr lang="zh-CN" altLang="en-US" sz="4000"/>
              <a:t>我们再回到上下文：</a:t>
            </a:r>
            <a:endParaRPr lang="zh-CN" altLang="en-US" sz="4000"/>
          </a:p>
          <a:p>
            <a:pPr marL="0" indent="0">
              <a:buNone/>
            </a:pPr>
            <a:r>
              <a:rPr lang="zh-CN" altLang="en-US" sz="4000">
                <a:sym typeface="+mn-ea"/>
              </a:rPr>
              <a:t>8 你 们 得 救 是 本 乎 恩 ， 也 因 着 信 ； </a:t>
            </a:r>
            <a:r>
              <a:rPr lang="zh-CN" altLang="en-US" sz="4000" b="1">
                <a:solidFill>
                  <a:srgbClr val="FF0000"/>
                </a:solidFill>
                <a:sym typeface="+mn-ea"/>
              </a:rPr>
              <a:t>这</a:t>
            </a:r>
            <a:r>
              <a:rPr lang="zh-CN" altLang="en-US" sz="4000">
                <a:sym typeface="+mn-ea"/>
              </a:rPr>
              <a:t> 并 不 是 出 於 自 己 ， 乃 是 神 所 赐 的 ；</a:t>
            </a:r>
            <a:endParaRPr lang="zh-CN" altLang="en-US" sz="4000"/>
          </a:p>
          <a:p>
            <a:pPr marL="0" indent="0">
              <a:buNone/>
            </a:pPr>
            <a:endParaRPr lang="zh-CN" altLang="en-US" sz="4000"/>
          </a:p>
          <a:p>
            <a:pPr marL="0" indent="0">
              <a:buNone/>
            </a:pPr>
            <a:endParaRPr lang="zh-CN" altLang="en-US" sz="4000"/>
          </a:p>
          <a:p>
            <a:pPr marL="0" indent="0">
              <a:buNone/>
            </a:pPr>
            <a:endParaRPr lang="zh-CN" altLang="en-US" sz="400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几种可能性的考量：</a:t>
            </a:r>
            <a:endParaRPr lang="zh-CN" altLang="en-US" sz="4000"/>
          </a:p>
          <a:p>
            <a:pPr marL="0" indent="0">
              <a:buNone/>
            </a:pPr>
            <a:r>
              <a:rPr lang="en-US" altLang="zh-CN" sz="4000"/>
              <a:t>1. </a:t>
            </a:r>
            <a:r>
              <a:rPr lang="zh-CN" altLang="en-US" sz="4000"/>
              <a:t>中性的代词可能指代恩典</a:t>
            </a:r>
            <a:endParaRPr lang="zh-CN" altLang="en-US" sz="4000"/>
          </a:p>
          <a:p>
            <a:pPr marL="0" indent="0">
              <a:buNone/>
            </a:pPr>
            <a:r>
              <a:rPr lang="en-US" altLang="zh-CN" sz="4000"/>
              <a:t>2. </a:t>
            </a:r>
            <a:r>
              <a:rPr lang="zh-CN" altLang="en-US" sz="4000"/>
              <a:t>指代动词得救</a:t>
            </a:r>
            <a:endParaRPr lang="zh-CN" altLang="en-US" sz="4000"/>
          </a:p>
          <a:p>
            <a:pPr marL="0" indent="0">
              <a:buNone/>
            </a:pPr>
            <a:r>
              <a:rPr lang="en-US" altLang="zh-CN" sz="4000"/>
              <a:t>3. </a:t>
            </a:r>
            <a:r>
              <a:rPr lang="zh-CN" altLang="en-US" sz="4000"/>
              <a:t>指代信心</a:t>
            </a:r>
            <a:endParaRPr lang="zh-CN" altLang="en-US" sz="400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这些指代存在的问题：</a:t>
            </a:r>
            <a:endParaRPr lang="zh-CN" altLang="en-US" sz="4000"/>
          </a:p>
          <a:p>
            <a:pPr marL="0" indent="0">
              <a:buNone/>
            </a:pPr>
            <a:r>
              <a:rPr lang="el-GR" altLang="en-US" sz="4000"/>
              <a:t>πίστεως</a:t>
            </a:r>
            <a:r>
              <a:rPr lang="zh-CN" altLang="en-US" sz="4000"/>
              <a:t> 和 </a:t>
            </a:r>
            <a:r>
              <a:rPr lang="el-GR" altLang="zh-CN" sz="4000"/>
              <a:t>χάριτι</a:t>
            </a:r>
            <a:r>
              <a:rPr lang="zh-CN" altLang="zh-CN" sz="4000"/>
              <a:t> 都是阴性词；</a:t>
            </a:r>
            <a:endParaRPr lang="zh-CN" altLang="zh-CN" sz="4000"/>
          </a:p>
          <a:p>
            <a:pPr marL="0" indent="0">
              <a:buNone/>
            </a:pPr>
            <a:r>
              <a:rPr lang="zh-CN" altLang="zh-CN" sz="4000"/>
              <a:t>而</a:t>
            </a:r>
            <a:r>
              <a:rPr lang="el-GR" altLang="zh-CN" sz="4000"/>
              <a:t> σεσωσμένοι</a:t>
            </a:r>
            <a:r>
              <a:rPr lang="zh-CN" altLang="zh-CN" sz="4000"/>
              <a:t>是阳性分词。</a:t>
            </a:r>
            <a:endParaRPr lang="zh-CN" altLang="zh-CN" sz="4000"/>
          </a:p>
          <a:p>
            <a:pPr marL="0" indent="0">
              <a:buNone/>
            </a:pPr>
            <a:endParaRPr lang="zh-CN" altLang="zh-CN" sz="4000"/>
          </a:p>
          <a:p>
            <a:pPr marL="0" indent="0">
              <a:buNone/>
            </a:pPr>
            <a:r>
              <a:rPr lang="zh-CN" altLang="zh-CN" sz="4000"/>
              <a:t>所以，很多解经家认为中性代词更为合理的指代是之前的几节经文，</a:t>
            </a:r>
            <a:r>
              <a:rPr lang="en-US" altLang="zh-CN" sz="4000"/>
              <a:t>4-8</a:t>
            </a:r>
            <a:r>
              <a:rPr lang="zh-CN" altLang="en-US" sz="4000"/>
              <a:t>，当然，这几节经文的内容可以用</a:t>
            </a:r>
            <a:r>
              <a:rPr lang="en-US" altLang="zh-CN" sz="4000"/>
              <a:t>8a</a:t>
            </a:r>
            <a:r>
              <a:rPr lang="zh-CN" altLang="en-US" sz="4000"/>
              <a:t>来总结。</a:t>
            </a:r>
            <a:endParaRPr lang="zh-CN" altLang="en-US" sz="400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sym typeface="+mn-ea"/>
              </a:rPr>
              <a:t>4 然 而 ， 神 既 有 丰 富 的 怜 悯 ， 因 他 爱 我 们 的 大 爱 ，</a:t>
            </a:r>
            <a:endParaRPr lang="zh-CN" altLang="en-US" sz="4000"/>
          </a:p>
          <a:p>
            <a:pPr marL="0" indent="0">
              <a:buNone/>
            </a:pPr>
            <a:r>
              <a:rPr lang="zh-CN" altLang="en-US" sz="4000">
                <a:sym typeface="+mn-ea"/>
              </a:rPr>
              <a:t>5 当 我 们 死 在 过 犯 中 的 时 候 ， 便 叫 我 们 与 基 督 一 同 活 过 来 。 你 们 得 救 是 本 乎 恩 。</a:t>
            </a:r>
            <a:endParaRPr lang="zh-CN" altLang="en-US" sz="400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sym typeface="+mn-ea"/>
              </a:rPr>
              <a:t>6 他 又 叫 我 们 与 基 督 耶 稣 一 同 复 活 ， 一 同 坐 在 天 上 ，</a:t>
            </a:r>
            <a:endParaRPr lang="zh-CN" altLang="en-US" sz="4000"/>
          </a:p>
          <a:p>
            <a:pPr marL="0" indent="0">
              <a:buNone/>
            </a:pPr>
            <a:r>
              <a:rPr lang="zh-CN" altLang="en-US" sz="4000">
                <a:sym typeface="+mn-ea"/>
              </a:rPr>
              <a:t>7 要 将 他 极 丰 富 的 恩 典 ， 就 是 他 在 基 督 耶 稣 里 向 我 们 所 施 的 恩 慈 ， 显 明 给 後 来 的 世 代 看 。</a:t>
            </a:r>
            <a:endParaRPr lang="zh-CN" altLang="en-US" sz="4000"/>
          </a:p>
          <a:p>
            <a:pPr marL="0" indent="0">
              <a:buNone/>
            </a:pPr>
            <a:r>
              <a:rPr lang="zh-CN" altLang="en-US" sz="4000">
                <a:sym typeface="+mn-ea"/>
              </a:rPr>
              <a:t>8 你 们 得 救 是 本 乎 恩 ， 也 因 着 信 ； 这 并 不 是 出 於 自 己 ， 乃 是 神 所 赐 的 ；</a:t>
            </a:r>
            <a:endParaRPr lang="zh-CN" altLang="en-US" sz="4000"/>
          </a:p>
          <a:p>
            <a:pPr marL="0" indent="0">
              <a:buNone/>
            </a:pPr>
            <a:endParaRPr lang="zh-CN" altLang="en-US" sz="4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重生与呼召是上帝更新的作为的两个方面。这两个方面都是与基督联合的起始点。在西敏信仰告白，我们看到并没有单独的一章论重生。</a:t>
            </a:r>
            <a:endParaRPr lang="zh-CN" altLang="en-US" sz="4000"/>
          </a:p>
          <a:p>
            <a:pPr marL="0" indent="0">
              <a:buNone/>
            </a:pPr>
            <a:endParaRPr lang="zh-CN" altLang="en-US" sz="4000"/>
          </a:p>
          <a:p>
            <a:pPr marL="0" indent="0">
              <a:buNone/>
            </a:pPr>
            <a:r>
              <a:rPr lang="en-US" altLang="zh-CN" sz="4000"/>
              <a:t>WCF10.1</a:t>
            </a:r>
            <a:endParaRPr lang="en-US" altLang="zh-CN" sz="400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a:t>
            </a:r>
            <a:r>
              <a:rPr lang="zh-CN" altLang="en-US" sz="4000"/>
              <a:t>不是出于自己</a:t>
            </a:r>
            <a:r>
              <a:rPr lang="en-US" altLang="zh-CN" sz="4000"/>
              <a:t>”</a:t>
            </a:r>
            <a:endParaRPr lang="en-US" altLang="zh-CN" sz="4000"/>
          </a:p>
          <a:p>
            <a:pPr marL="0" indent="0">
              <a:buNone/>
            </a:pPr>
            <a:r>
              <a:rPr lang="zh-CN" altLang="en-US" sz="4000"/>
              <a:t>这个宣称清晰地表明救恩的源头绝非人自己。</a:t>
            </a:r>
            <a:endParaRPr lang="zh-CN" altLang="en-US" sz="4000"/>
          </a:p>
          <a:p>
            <a:pPr marL="0" indent="0">
              <a:buNone/>
            </a:pPr>
            <a:r>
              <a:rPr lang="zh-CN" altLang="en-US" sz="4000"/>
              <a:t>结合刚才的分析，得救是本乎恩，也因着信，这整个复杂的救恩事实的源头不可能是人。</a:t>
            </a:r>
            <a:endParaRPr lang="zh-CN" altLang="en-US" sz="400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不是出于人，而是 </a:t>
            </a:r>
            <a:r>
              <a:rPr lang="en-US" altLang="zh-CN" sz="4000"/>
              <a:t>the gift of God</a:t>
            </a:r>
            <a:endParaRPr lang="en-US" altLang="zh-CN" sz="4000"/>
          </a:p>
          <a:p>
            <a:pPr marL="0" indent="0">
              <a:buNone/>
            </a:pPr>
            <a:endParaRPr lang="en-US" altLang="zh-CN" sz="4000"/>
          </a:p>
          <a:p>
            <a:pPr marL="0" indent="0">
              <a:buNone/>
            </a:pPr>
            <a:r>
              <a:rPr lang="en-US" altLang="zh-CN" sz="4000"/>
              <a:t>Harold Hoehner:</a:t>
            </a:r>
            <a:endParaRPr lang="en-US" altLang="zh-CN" sz="4000"/>
          </a:p>
          <a:p>
            <a:pPr marL="0" indent="0">
              <a:buNone/>
            </a:pPr>
            <a:r>
              <a:rPr lang="zh-CN" altLang="en-US" sz="4000"/>
              <a:t>这在我们自身之外的礼物是需要我们接受的。因此，救恩的礼物的源头是上帝，其根基是恩典，是凭着信心的途径来接受。</a:t>
            </a:r>
            <a:endParaRPr lang="zh-CN" altLang="en-US" sz="400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在</a:t>
            </a:r>
            <a:r>
              <a:rPr lang="en-US" altLang="zh-CN" sz="4000"/>
              <a:t>2</a:t>
            </a:r>
            <a:r>
              <a:rPr lang="zh-CN" altLang="en-US" sz="4000"/>
              <a:t>：</a:t>
            </a:r>
            <a:r>
              <a:rPr lang="en-US" altLang="zh-CN" sz="4000"/>
              <a:t>9</a:t>
            </a:r>
            <a:r>
              <a:rPr lang="zh-CN" altLang="en-US" sz="4000"/>
              <a:t>，保罗进一步阐述，也不是出于行为，免得有人自夸。</a:t>
            </a:r>
            <a:endParaRPr lang="zh-CN" altLang="en-US" sz="4000"/>
          </a:p>
          <a:p>
            <a:pPr marL="0" indent="0">
              <a:buNone/>
            </a:pPr>
            <a:r>
              <a:rPr lang="zh-CN" altLang="en-US" sz="4000"/>
              <a:t> </a:t>
            </a:r>
            <a:r>
              <a:rPr lang="en-US" altLang="zh-CN" sz="4000"/>
              <a:t>“</a:t>
            </a:r>
            <a:r>
              <a:rPr lang="zh-CN" altLang="en-US" sz="4000"/>
              <a:t>不是出于行为</a:t>
            </a:r>
            <a:r>
              <a:rPr lang="en-US" altLang="zh-CN" sz="4000"/>
              <a:t>” </a:t>
            </a:r>
            <a:r>
              <a:rPr lang="zh-CN" altLang="en-US" sz="4000"/>
              <a:t>和 </a:t>
            </a:r>
            <a:r>
              <a:rPr lang="en-US" altLang="zh-CN" sz="4000"/>
              <a:t>“</a:t>
            </a:r>
            <a:r>
              <a:rPr lang="zh-CN" altLang="en-US" sz="4000"/>
              <a:t>不是出于自己</a:t>
            </a:r>
            <a:r>
              <a:rPr lang="en-US" altLang="zh-CN" sz="4000"/>
              <a:t>” </a:t>
            </a:r>
            <a:r>
              <a:rPr lang="zh-CN" altLang="en-US" sz="4000"/>
              <a:t>是同义的。</a:t>
            </a:r>
            <a:endParaRPr lang="zh-CN" altLang="en-US" sz="4000"/>
          </a:p>
          <a:p>
            <a:pPr marL="0" indent="0">
              <a:buNone/>
            </a:pPr>
            <a:r>
              <a:rPr lang="zh-CN" altLang="en-US" sz="4000"/>
              <a:t>靠行为赢得救恩与靠恩典得到救恩是针锋相对的。</a:t>
            </a:r>
            <a:endParaRPr lang="zh-CN" altLang="en-US" sz="4000"/>
          </a:p>
          <a:p>
            <a:pPr marL="0" indent="0">
              <a:buNone/>
            </a:pPr>
            <a:r>
              <a:rPr lang="zh-CN" altLang="en-US" sz="4000"/>
              <a:t>保罗在这里强调的是救恩论最深层的对比：行为</a:t>
            </a:r>
            <a:r>
              <a:rPr lang="zh-CN" altLang="en-US" sz="4000"/>
              <a:t>还是恩典。</a:t>
            </a:r>
            <a:endParaRPr lang="zh-CN" altLang="en-US" sz="400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再补充一点：</a:t>
            </a:r>
            <a:endParaRPr lang="zh-CN" altLang="en-US" sz="4000"/>
          </a:p>
          <a:p>
            <a:pPr marL="0" indent="0">
              <a:buNone/>
            </a:pPr>
            <a:r>
              <a:rPr lang="zh-CN" altLang="en-US" sz="4000"/>
              <a:t>重生不能脱离与基督联合而抽象性地理解。我们是在基督里复活，在基督里被新造。基督徒并不是重生只后与基督联合，而是借着与基督联合而重生。</a:t>
            </a:r>
            <a:endParaRPr lang="zh-CN" altLang="en-US" sz="400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从</a:t>
            </a:r>
            <a:r>
              <a:rPr lang="en-US" altLang="zh-CN" sz="4000"/>
              <a:t>Warfield</a:t>
            </a:r>
            <a:r>
              <a:rPr lang="zh-CN" altLang="en-US" sz="4000"/>
              <a:t>对基督徒生命的更新的解释看改革宗神学的均衡解经。</a:t>
            </a:r>
            <a:endParaRPr lang="zh-CN" altLang="en-US" sz="4000"/>
          </a:p>
          <a:p>
            <a:pPr marL="0" indent="0">
              <a:buNone/>
            </a:pPr>
            <a:endParaRPr lang="zh-CN" altLang="en-US" sz="4000"/>
          </a:p>
          <a:p>
            <a:pPr marL="0" indent="0">
              <a:buNone/>
            </a:pPr>
            <a:r>
              <a:rPr lang="zh-CN" altLang="en-US" sz="4000"/>
              <a:t>在 </a:t>
            </a:r>
            <a:r>
              <a:rPr lang="en-US" altLang="zh-CN" sz="4000"/>
              <a:t>“The Biblical Idea of Renewal” Warfield</a:t>
            </a:r>
            <a:r>
              <a:rPr lang="zh-CN" altLang="en-US" sz="4000"/>
              <a:t>论述两个要点</a:t>
            </a:r>
            <a:endParaRPr lang="zh-CN" altLang="en-US" sz="400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首先，就一个罪人在基督里被更新而言，这全然是上帝主权的作为。</a:t>
            </a:r>
            <a:endParaRPr lang="zh-CN" altLang="en-US" sz="4000"/>
          </a:p>
          <a:p>
            <a:pPr marL="0" indent="0">
              <a:buNone/>
            </a:pPr>
            <a:r>
              <a:rPr lang="en-US" altLang="zh-CN" sz="4000"/>
              <a:t>Warfield</a:t>
            </a:r>
            <a:r>
              <a:rPr lang="zh-CN" altLang="en-US" sz="4000"/>
              <a:t>说这使得我们在基督里更新的大能就是那使基督从死里复活的大能。</a:t>
            </a:r>
            <a:endParaRPr lang="zh-CN" altLang="en-US" sz="4000"/>
          </a:p>
          <a:p>
            <a:pPr marL="0" indent="0">
              <a:buNone/>
            </a:pPr>
            <a:r>
              <a:rPr lang="zh-CN" altLang="en-US" sz="4000"/>
              <a:t>而这也是在创世之初运作在其中的大能。这能力是单边的、主权性的、且注定有效的。</a:t>
            </a:r>
            <a:endParaRPr lang="zh-CN" altLang="en-US" sz="400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其次，</a:t>
            </a:r>
            <a:r>
              <a:rPr lang="en-US" altLang="zh-CN" sz="4000"/>
              <a:t>Warfield</a:t>
            </a:r>
            <a:r>
              <a:rPr lang="zh-CN" altLang="en-US" sz="4000"/>
              <a:t>也强调说这个更新的力量使得我们有能力在各方面进行回应，如信心、悔改等。</a:t>
            </a:r>
            <a:endParaRPr lang="zh-CN" altLang="en-US" sz="4000"/>
          </a:p>
          <a:p>
            <a:pPr marL="0" indent="0">
              <a:buNone/>
            </a:pPr>
            <a:r>
              <a:rPr lang="zh-CN" altLang="en-US" sz="4000"/>
              <a:t>也就是说，更新虽然是上帝主权性的再造，从人的角度来看，却也是真实的改变、悔改、转向。</a:t>
            </a:r>
            <a:endParaRPr lang="zh-CN" altLang="en-US" sz="400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在</a:t>
            </a:r>
            <a:r>
              <a:rPr lang="en-US" altLang="zh-CN" sz="4000"/>
              <a:t>Warfield</a:t>
            </a:r>
            <a:r>
              <a:rPr lang="zh-CN" altLang="en-US" sz="4000"/>
              <a:t>的思想中，谈论神恩独作的重生与更新必然引发人的回应这个互补范畴。</a:t>
            </a:r>
            <a:endParaRPr lang="zh-CN" altLang="en-US" sz="4000"/>
          </a:p>
          <a:p>
            <a:pPr marL="0" indent="0">
              <a:buNone/>
            </a:pPr>
            <a:endParaRPr lang="zh-CN" altLang="en-US" sz="4000"/>
          </a:p>
          <a:p>
            <a:pPr marL="0" indent="0">
              <a:buNone/>
            </a:pPr>
            <a:r>
              <a:rPr lang="zh-CN" altLang="en-US" sz="4000"/>
              <a:t>所以，对神恩独作的强调完全不消除人的回应和作为。正相反，神恩独作的必然结果是伴随着人不可抗拒的必然回应。</a:t>
            </a:r>
            <a:endParaRPr lang="zh-CN" altLang="en-US" sz="400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所以，我们说上帝的更新和罪人的悔改都是正确的说法。但次序一定是从神的作为到人的回应。</a:t>
            </a:r>
            <a:endParaRPr lang="zh-CN" altLang="en-US" sz="4000"/>
          </a:p>
          <a:p>
            <a:pPr marL="0" indent="0">
              <a:buNone/>
            </a:pPr>
            <a:endParaRPr lang="zh-CN" altLang="en-US" sz="4000"/>
          </a:p>
          <a:p>
            <a:pPr marL="0" indent="0">
              <a:buNone/>
            </a:pPr>
            <a:r>
              <a:rPr lang="zh-CN" altLang="en-US" sz="4000"/>
              <a:t>上帝更新，罪人改变；上帝使罪人复活，罪人回应；上帝使罪人成为新造的人，罪人穿上新人。</a:t>
            </a:r>
            <a:endParaRPr lang="zh-CN" altLang="en-US" sz="400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关于重生的另一个话题：上帝的话语所扮演的角色及均衡解经</a:t>
            </a:r>
            <a:endParaRPr lang="zh-CN" altLang="en-US" sz="4000"/>
          </a:p>
          <a:p>
            <a:pPr marL="0" indent="0">
              <a:buNone/>
            </a:pPr>
            <a:r>
              <a:rPr lang="en-US" altLang="zh-CN" sz="4000"/>
              <a:t>Warfield</a:t>
            </a:r>
            <a:r>
              <a:rPr lang="zh-CN" altLang="en-US" sz="4000"/>
              <a:t>认为从神重生的作为来看，应当将其理解为不需要任何媒介的直接作为。</a:t>
            </a:r>
            <a:endParaRPr lang="zh-CN" altLang="en-US" sz="4000"/>
          </a:p>
          <a:p>
            <a:pPr marL="0" indent="0">
              <a:buNone/>
            </a:pPr>
            <a:endParaRPr lang="zh-CN" altLang="en-US" sz="40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13874</Words>
  <Application>WPS Presentation</Application>
  <PresentationFormat>Widescreen</PresentationFormat>
  <Paragraphs>637</Paragraphs>
  <Slides>161</Slides>
  <Notes>0</Notes>
  <HiddenSlides>0</HiddenSlides>
  <MMClips>0</MMClips>
  <ScaleCrop>false</ScaleCrop>
  <HeadingPairs>
    <vt:vector size="6" baseType="variant">
      <vt:variant>
        <vt:lpstr>已用的字体</vt:lpstr>
      </vt:variant>
      <vt:variant>
        <vt:i4>1735</vt:i4>
      </vt:variant>
      <vt:variant>
        <vt:lpstr>主题</vt:lpstr>
      </vt:variant>
      <vt:variant>
        <vt:i4>1</vt:i4>
      </vt:variant>
      <vt:variant>
        <vt:lpstr>幻灯片标题</vt:lpstr>
      </vt:variant>
      <vt:variant>
        <vt:i4>161</vt:i4>
      </vt:variant>
    </vt:vector>
  </HeadingPairs>
  <TitlesOfParts>
    <vt:vector size="1897" baseType="lpstr">
      <vt:lpstr>Arial</vt:lpstr>
      <vt:lpstr>SimSun</vt:lpstr>
      <vt:lpstr>Wingdings</vt:lpstr>
      <vt:lpstr>Calibri Light</vt:lpstr>
      <vt:lpstr>Calibri</vt:lpstr>
      <vt:lpstr>Microsoft YaHei</vt:lpstr>
      <vt:lpstr>PMingLiU</vt:lpstr>
      <vt:lpstr>MingLiU-ExtB</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PMingLiU</vt:lpstr>
      <vt:lpstr>Office Theme</vt:lpstr>
      <vt:lpstr>六  与基督联合的果效： 重生</vt:lpstr>
      <vt:lpstr>理解有效呼召与重生的背景</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WCF 9</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重生的经文基础</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六  与基督联合的果效： 重生</dc:title>
  <dc:creator/>
  <cp:lastModifiedBy>helloesther</cp:lastModifiedBy>
  <cp:revision>65</cp:revision>
  <dcterms:created xsi:type="dcterms:W3CDTF">2017-06-30T20:14:00Z</dcterms:created>
  <dcterms:modified xsi:type="dcterms:W3CDTF">2017-07-13T05:44:53Z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1033-10.2.0.5871</vt:lpwstr>
  </property>
</Properties>
</file>