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89" r:id="rId37"/>
    <p:sldId id="292" r:id="rId38"/>
    <p:sldId id="293" r:id="rId39"/>
    <p:sldId id="294" r:id="rId40"/>
    <p:sldId id="295" r:id="rId41"/>
    <p:sldId id="296"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21" r:id="rId63"/>
    <p:sldId id="318" r:id="rId64"/>
    <p:sldId id="319" r:id="rId65"/>
    <p:sldId id="320" r:id="rId66"/>
    <p:sldId id="322" r:id="rId67"/>
    <p:sldId id="323" r:id="rId68"/>
    <p:sldId id="324" r:id="rId69"/>
    <p:sldId id="325" r:id="rId70"/>
    <p:sldId id="326" r:id="rId71"/>
    <p:sldId id="327" r:id="rId72"/>
    <p:sldId id="328" r:id="rId73"/>
    <p:sldId id="329" r:id="rId74"/>
    <p:sldId id="330" r:id="rId75"/>
    <p:sldId id="331" r:id="rId76"/>
    <p:sldId id="335"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0" Type="http://schemas.openxmlformats.org/officeDocument/2006/relationships/tableStyles" Target="tableStyles.xml"/><Relationship Id="rId8" Type="http://schemas.openxmlformats.org/officeDocument/2006/relationships/slide" Target="slides/slide6.xml"/><Relationship Id="rId79" Type="http://schemas.openxmlformats.org/officeDocument/2006/relationships/viewProps" Target="viewProps.xml"/><Relationship Id="rId78" Type="http://schemas.openxmlformats.org/officeDocument/2006/relationships/presProps" Target="presProps.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715" y="694690"/>
            <a:ext cx="9144000" cy="3876040"/>
          </a:xfrm>
        </p:spPr>
        <p:txBody>
          <a:bodyPr>
            <a:normAutofit/>
          </a:bodyPr>
          <a:lstStyle/>
          <a:p>
            <a:r>
              <a:rPr lang="zh-CN" altLang="en-US" dirty="0"/>
              <a:t>五</a:t>
            </a:r>
            <a:br>
              <a:rPr lang="zh-CN" altLang="en-US" dirty="0"/>
            </a:br>
            <a:r>
              <a:rPr lang="zh-CN" altLang="en-US" dirty="0"/>
              <a:t>救赎的历史与应用：</a:t>
            </a:r>
            <a:br>
              <a:rPr lang="zh-CN" altLang="en-US" dirty="0"/>
            </a:br>
            <a:r>
              <a:rPr lang="zh-CN" altLang="en-US" dirty="0"/>
              <a:t>基督作为圣灵中末世生命的拥有者与传递者</a:t>
            </a:r>
            <a:endParaRPr lang="zh-CN" altLang="en-US" dirty="0"/>
          </a:p>
        </p:txBody>
      </p:sp>
      <p:sp>
        <p:nvSpPr>
          <p:cNvPr id="3" name="Subtitle 2"/>
          <p:cNvSpPr>
            <a:spLocks noGrp="1"/>
          </p:cNvSpPr>
          <p:nvPr>
            <p:ph type="subTitle" idx="1"/>
          </p:nvPr>
        </p:nvSpPr>
        <p:spPr>
          <a:xfrm>
            <a:off x="1672590" y="2234248"/>
            <a:ext cx="9144000" cy="1655762"/>
          </a:xfrm>
        </p:spPr>
        <p:txBody>
          <a:bodyPr/>
          <a:lstStyle/>
          <a:p>
            <a:endParaRPr lang="en-US"/>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第四，保罗在这里一个最基本的议题是关乎救赎的历史的，而不是救赎的应用。</a:t>
            </a:r>
            <a:endParaRPr lang="zh-CN" altLang="en-US" sz="4000"/>
          </a:p>
          <a:p>
            <a:pPr marL="0" indent="0">
              <a:buNone/>
            </a:pPr>
            <a:endParaRPr lang="zh-CN" altLang="en-US" sz="4000"/>
          </a:p>
          <a:p>
            <a:pPr marL="0" indent="0">
              <a:buNone/>
            </a:pPr>
            <a:r>
              <a:rPr lang="zh-CN" altLang="en-US" sz="4000"/>
              <a:t>进一步的回应</a:t>
            </a: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当比较起初的亚当和末后的亚当的时候，保罗的语言所强调的是末后的亚当所具备的起初的亚当所没有的新的特质</a:t>
            </a:r>
            <a:r>
              <a:rPr lang="en-US" altLang="zh-CN" sz="4000"/>
              <a:t>——</a:t>
            </a:r>
            <a:r>
              <a:rPr lang="zh-CN" altLang="en-US" sz="4000"/>
              <a:t>末后的亚当成为了叫人活的灵。</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Andrew Lincoln</a:t>
            </a:r>
            <a:endParaRPr lang="en-US" altLang="zh-CN" sz="4000"/>
          </a:p>
          <a:p>
            <a:pPr marL="0" indent="0">
              <a:buNone/>
            </a:pPr>
            <a:r>
              <a:rPr lang="zh-CN" altLang="en-US" sz="4000"/>
              <a:t>末后的亚当具有生命的新的特质。作为叫人活的灵，他不但活着而且不受死亡的影响，并且成为了有创造力的赐生命者。</a:t>
            </a: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进一步理解</a:t>
            </a:r>
            <a:r>
              <a:rPr lang="en-US" altLang="zh-CN" sz="4000"/>
              <a:t>“</a:t>
            </a:r>
            <a:r>
              <a:rPr lang="zh-CN" altLang="en-US" sz="4000"/>
              <a:t>叫人活的灵</a:t>
            </a:r>
            <a:r>
              <a:rPr lang="en-US" altLang="zh-CN" sz="4000"/>
              <a:t>”</a:t>
            </a:r>
            <a:endParaRPr lang="en-US" altLang="zh-CN" sz="4000"/>
          </a:p>
          <a:p>
            <a:pPr marL="0" indent="0">
              <a:buNone/>
            </a:pPr>
            <a:endParaRPr lang="en-US" altLang="zh-CN" sz="4000"/>
          </a:p>
          <a:p>
            <a:pPr marL="0" indent="0">
              <a:buNone/>
            </a:pPr>
            <a:r>
              <a:rPr lang="zh-CN" altLang="en-US" sz="4000"/>
              <a:t>要理解这一点，我们必须认识到圣灵里面的复活的生命的末世性的实现是在基督的死而复活中完成的。</a:t>
            </a:r>
            <a:endParaRPr lang="zh-CN"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首先，对于基督是叫人活的灵的论述并不是属于基督的一个永恒的标签，不是基督永恒的位格身份，也不是关于基督与圣灵的非时态性的关系。</a:t>
            </a:r>
            <a:endParaRPr lang="zh-CN" altLang="en-US" sz="4000"/>
          </a:p>
          <a:p>
            <a:pPr marL="0" indent="0">
              <a:buNone/>
            </a:pPr>
            <a:endParaRPr lang="zh-CN" altLang="en-US"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亚当与基督的对比可以帮助我们理解这一点。</a:t>
            </a:r>
            <a:endParaRPr lang="zh-CN" altLang="en-US" sz="4000"/>
          </a:p>
          <a:p>
            <a:pPr marL="0" indent="0">
              <a:buNone/>
            </a:pPr>
            <a:r>
              <a:rPr lang="zh-CN" altLang="en-US" sz="4000"/>
              <a:t>正如亚当成为了他之前所不是的，所以道成肉身的基督也是如此。</a:t>
            </a:r>
            <a:endParaRPr lang="zh-CN" altLang="en-US" sz="4000"/>
          </a:p>
          <a:p>
            <a:pPr marL="0" indent="0">
              <a:buNone/>
            </a:pPr>
            <a:r>
              <a:rPr lang="zh-CN" altLang="el-GR" sz="4000"/>
              <a:t>隐含的</a:t>
            </a:r>
            <a:r>
              <a:rPr lang="el-GR" altLang="en-US" sz="4000"/>
              <a:t>’εγένετο</a:t>
            </a:r>
            <a:r>
              <a:rPr lang="zh-CN" altLang="en-US" sz="4000"/>
              <a:t>这个词描述基督作为叫人活的灵表明了基督自身的转变。</a:t>
            </a:r>
            <a:endParaRPr lang="zh-CN" altLang="en-US"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其次，基督是在他复活的节点上成为了叫人活的灵。</a:t>
            </a:r>
            <a:endParaRPr lang="zh-CN" altLang="en-US" sz="4000"/>
          </a:p>
          <a:p>
            <a:pPr marL="0" indent="0">
              <a:buNone/>
            </a:pPr>
            <a:r>
              <a:rPr lang="zh-CN" altLang="en-US" sz="4000"/>
              <a:t>更具体一点，基督进入了那不朽的、荣耀的、强壮的存在状态。而他是借着其在死里复活这个事件中与赐生命的灵等同而实现这个新的、末世的状态的。</a:t>
            </a:r>
            <a:endParaRPr lang="zh-CN" altLang="en-US"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换言之，基督从死里复活使得他实现了一个转变，在这个转变中，他成为了有形有体的复活的生命的具象化，而这生命是由上帝的灵所成就的。</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第三，在他的复活中，基督功能性地与圣灵等同了。</a:t>
            </a:r>
            <a:endParaRPr lang="zh-CN" altLang="en-US" sz="4000"/>
          </a:p>
          <a:p>
            <a:pPr marL="0" indent="0">
              <a:buNone/>
            </a:pPr>
            <a:r>
              <a:rPr lang="zh-CN" altLang="en-US" sz="4000"/>
              <a:t>保罗没有逐字引用创世记</a:t>
            </a:r>
            <a:r>
              <a:rPr lang="en-US" altLang="zh-CN" sz="4000"/>
              <a:t>2</a:t>
            </a:r>
            <a:r>
              <a:rPr lang="zh-CN" altLang="en-US" sz="4000"/>
              <a:t>：</a:t>
            </a:r>
            <a:r>
              <a:rPr lang="en-US" altLang="zh-CN" sz="4000"/>
              <a:t>7</a:t>
            </a:r>
            <a:r>
              <a:rPr lang="zh-CN" altLang="en-US" sz="4000"/>
              <a:t>，而是将引文和解释共同呈现。</a:t>
            </a:r>
            <a:endParaRPr lang="zh-CN" altLang="en-US" sz="4000"/>
          </a:p>
          <a:p>
            <a:pPr marL="0" indent="0">
              <a:buNone/>
            </a:pPr>
            <a:r>
              <a:rPr lang="zh-CN" altLang="en-US" sz="4000"/>
              <a:t>所以保罗谈论基督作为叫人活的灵的直接上下文就是基督作为复活的亚当。</a:t>
            </a:r>
            <a:endParaRPr lang="zh-CN" altLang="en-US"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因此，基督成为叫人活的灵是与亚当堕落前的受造状态直接对比的。</a:t>
            </a:r>
            <a:endParaRPr lang="zh-CN" altLang="en-US" sz="4000"/>
          </a:p>
          <a:p>
            <a:pPr marL="0" indent="0">
              <a:buNone/>
            </a:pPr>
            <a:r>
              <a:rPr lang="zh-CN" altLang="en-US" sz="4000"/>
              <a:t>就其本质来说，基督所具备的末世的生命无限地超越了亚当作为有灵的活人，或者说活的灵所具备的生命。</a:t>
            </a:r>
            <a:endParaRPr lang="zh-CN"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复活，救赎的历史与救赎的应用</a:t>
            </a:r>
            <a:endParaRPr lang="zh-CN" altLang="en-US" sz="4000"/>
          </a:p>
          <a:p>
            <a:pPr marL="0" indent="0">
              <a:buNone/>
            </a:pPr>
            <a:endParaRPr lang="zh-CN" altLang="en-US" sz="4000"/>
          </a:p>
          <a:p>
            <a:pPr marL="0" indent="0">
              <a:buNone/>
            </a:pPr>
            <a:r>
              <a:rPr lang="zh-CN" altLang="en-US" sz="4000"/>
              <a:t>保罗所描述的复活是基督借以成为</a:t>
            </a:r>
            <a:r>
              <a:rPr lang="en-US" altLang="zh-CN" sz="4000"/>
              <a:t>“</a:t>
            </a:r>
            <a:r>
              <a:rPr lang="zh-CN" altLang="en-US" sz="4000"/>
              <a:t>叫人活的灵</a:t>
            </a:r>
            <a:r>
              <a:rPr lang="en-US" altLang="zh-CN" sz="4000"/>
              <a:t>”</a:t>
            </a:r>
            <a:r>
              <a:rPr lang="zh-CN" altLang="en-US" sz="4000"/>
              <a:t>的事件。</a:t>
            </a:r>
            <a:endParaRPr lang="zh-CN" altLang="en-US" sz="4000"/>
          </a:p>
          <a:p>
            <a:pPr marL="0" indent="0">
              <a:buNone/>
            </a:pPr>
            <a:r>
              <a:rPr lang="zh-CN" altLang="en-US" sz="4000"/>
              <a:t>林前</a:t>
            </a:r>
            <a:r>
              <a:rPr lang="en-US" altLang="zh-CN" sz="4000"/>
              <a:t>15</a:t>
            </a:r>
            <a:r>
              <a:rPr lang="zh-CN" altLang="en-US" sz="4000"/>
              <a:t>：</a:t>
            </a:r>
            <a:r>
              <a:rPr lang="en-US" altLang="zh-CN" sz="4000"/>
              <a:t>45c</a:t>
            </a:r>
            <a:endParaRPr lang="en-US" altLang="zh-CN" sz="4000"/>
          </a:p>
          <a:p>
            <a:pPr marL="0" indent="0">
              <a:buNone/>
            </a:pPr>
            <a:r>
              <a:rPr lang="en-US" altLang="zh-CN" sz="4000"/>
              <a:t>末 後 的 亚 当 成 了 叫 人 活 的 灵 。</a:t>
            </a:r>
            <a:endParaRPr lang="en-US" altLang="zh-CN" sz="4000"/>
          </a:p>
          <a:p>
            <a:pPr marL="0" indent="0">
              <a:buNone/>
            </a:pPr>
            <a:endParaRPr lang="en-US" altLang="zh-CN"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所以，保罗的要点在于，当论及基督作为末后的亚当时，我们要思想的是基督是在对末世生命的全然所有中复活的。而这末世的生命是亚当所预期却没有实现的。</a:t>
            </a:r>
            <a:endParaRPr lang="zh-CN" altLang="en-US" sz="4000"/>
          </a:p>
          <a:p>
            <a:pPr marL="0" indent="0">
              <a:buNone/>
            </a:pPr>
            <a:r>
              <a:rPr lang="zh-CN" altLang="en-US" sz="4000"/>
              <a:t>叫人活的灵是复活的基督的永恒的状态。</a:t>
            </a: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因此，基督的复活使得他超越了受试验的状态而得以实现得荣耀的状态。</a:t>
            </a:r>
            <a:endParaRPr lang="zh-CN" altLang="en-US" sz="4000"/>
          </a:p>
          <a:p>
            <a:pPr marL="0" indent="0">
              <a:buNone/>
            </a:pPr>
            <a:r>
              <a:rPr lang="zh-CN" altLang="en-US" sz="4000"/>
              <a:t>起初的亚当受造是在无罪的、临时的状态中。</a:t>
            </a:r>
            <a:endParaRPr lang="zh-CN" altLang="en-US" sz="4000"/>
          </a:p>
          <a:p>
            <a:pPr marL="0" indent="0">
              <a:buNone/>
            </a:pPr>
            <a:r>
              <a:rPr lang="zh-CN" altLang="en-US" sz="4000"/>
              <a:t>末后的亚当复活进入到荣耀的末世状态中。</a:t>
            </a:r>
            <a:endParaRPr lang="zh-CN" alt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总结这一部分：</a:t>
            </a:r>
            <a:endParaRPr lang="zh-CN" altLang="en-US" sz="4000"/>
          </a:p>
          <a:p>
            <a:pPr marL="0" indent="0">
              <a:buNone/>
            </a:pPr>
            <a:r>
              <a:rPr lang="zh-CN" altLang="en-US" sz="4000"/>
              <a:t>亚当从上帝那里领受生命的气息，成为有灵的活人。亚当的生命，作为受造，是与林前</a:t>
            </a:r>
            <a:r>
              <a:rPr lang="en-US" altLang="zh-CN" sz="4000"/>
              <a:t>15</a:t>
            </a:r>
            <a:r>
              <a:rPr lang="zh-CN" altLang="en-US" sz="4000"/>
              <a:t>：</a:t>
            </a:r>
            <a:r>
              <a:rPr lang="en-US" altLang="zh-CN" sz="4000"/>
              <a:t>44</a:t>
            </a:r>
            <a:r>
              <a:rPr lang="zh-CN" altLang="en-US" sz="4000"/>
              <a:t>，</a:t>
            </a:r>
            <a:r>
              <a:rPr lang="en-US" altLang="zh-CN" sz="4000"/>
              <a:t>46</a:t>
            </a:r>
            <a:r>
              <a:rPr lang="zh-CN" altLang="en-US" sz="4000"/>
              <a:t>属血气的生命对应的。他所领受的生命是与他的状态相对应的。</a:t>
            </a:r>
            <a:endParaRPr lang="zh-CN" altLang="en-US" sz="4000"/>
          </a:p>
          <a:p>
            <a:pPr marL="0" indent="0">
              <a:buNone/>
            </a:pPr>
            <a:endParaRPr lang="zh-CN" altLang="en-US"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相反，基督成为创造性的、叫人活的灵。基督复活的生命是与林前</a:t>
            </a:r>
            <a:r>
              <a:rPr lang="en-US" altLang="zh-CN" sz="4000"/>
              <a:t>15</a:t>
            </a:r>
            <a:r>
              <a:rPr lang="zh-CN" altLang="en-US" sz="4000"/>
              <a:t>：</a:t>
            </a:r>
            <a:r>
              <a:rPr lang="en-US" altLang="zh-CN" sz="4000"/>
              <a:t>44</a:t>
            </a:r>
            <a:r>
              <a:rPr lang="zh-CN" altLang="en-US" sz="4000"/>
              <a:t>中</a:t>
            </a:r>
            <a:r>
              <a:rPr lang="en-US" altLang="zh-CN" sz="4000"/>
              <a:t>“</a:t>
            </a:r>
            <a:r>
              <a:rPr lang="zh-CN" altLang="en-US" sz="4000"/>
              <a:t>灵性的</a:t>
            </a:r>
            <a:r>
              <a:rPr lang="en-US" altLang="zh-CN" sz="4000"/>
              <a:t>”</a:t>
            </a:r>
            <a:r>
              <a:rPr lang="zh-CN" altLang="en-US" sz="4000"/>
              <a:t>相对应的。</a:t>
            </a:r>
            <a:endParaRPr lang="zh-CN" altLang="en-US" sz="4000"/>
          </a:p>
          <a:p>
            <a:pPr marL="0" indent="0">
              <a:buNone/>
            </a:pPr>
            <a:r>
              <a:rPr lang="zh-CN" altLang="en-US" sz="4000"/>
              <a:t>他的生命也是作为灵性的身体的第一个具体实例。</a:t>
            </a:r>
            <a:endParaRPr lang="zh-CN"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很明显，在基督复活这个事件中，基督的身体确定地发生了变化，而这个变化是一个新的宏观秩序开启的缩影。</a:t>
            </a:r>
            <a:endParaRPr lang="zh-CN" altLang="en-US" sz="4000"/>
          </a:p>
          <a:p>
            <a:pPr marL="0" indent="0">
              <a:buNone/>
            </a:pPr>
            <a:r>
              <a:rPr lang="zh-CN" altLang="en-US" sz="4000"/>
              <a:t>保罗对新旧约的比较也可以说是就基督在圣灵里的生命这一方面而言的。</a:t>
            </a:r>
            <a:endParaRPr lang="zh-CN" altLang="en-US" sz="4000"/>
          </a:p>
          <a:p>
            <a:pPr marL="0" indent="0">
              <a:buNone/>
            </a:pPr>
            <a:r>
              <a:rPr lang="zh-CN" altLang="en-US" sz="4000"/>
              <a:t>我们从哥林多后书</a:t>
            </a:r>
            <a:r>
              <a:rPr lang="en-US" altLang="zh-CN" sz="4000"/>
              <a:t>3</a:t>
            </a:r>
            <a:r>
              <a:rPr lang="zh-CN" altLang="en-US" sz="4000"/>
              <a:t>来看</a:t>
            </a:r>
            <a:endParaRPr lang="zh-CN" altLang="en-US"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我们以林后</a:t>
            </a:r>
            <a:r>
              <a:rPr lang="en-US" altLang="zh-CN" sz="4000"/>
              <a:t>3</a:t>
            </a:r>
            <a:r>
              <a:rPr lang="zh-CN" altLang="en-US" sz="4000"/>
              <a:t>：</a:t>
            </a:r>
            <a:r>
              <a:rPr lang="en-US" altLang="zh-CN" sz="4000"/>
              <a:t>17</a:t>
            </a:r>
            <a:r>
              <a:rPr lang="zh-CN" altLang="en-US" sz="4000"/>
              <a:t>的经文来拓展我们对基督功能性地与圣灵等同的理解。</a:t>
            </a:r>
            <a:endParaRPr lang="zh-CN" altLang="en-US" sz="4000"/>
          </a:p>
          <a:p>
            <a:pPr marL="0" indent="0">
              <a:buNone/>
            </a:pPr>
            <a:r>
              <a:rPr lang="zh-CN" altLang="en-US" sz="4000"/>
              <a:t>17 主 就 是 那 灵 ； 主 的 灵 在 哪 里 ， 那 里 就 得 以 自 由 。</a:t>
            </a:r>
            <a:endParaRPr lang="zh-CN" altLang="en-US" sz="4000"/>
          </a:p>
          <a:p>
            <a:pPr marL="0" indent="0">
              <a:buNone/>
            </a:pPr>
            <a:r>
              <a:rPr lang="zh-CN" altLang="en-US" sz="4000"/>
              <a:t>17 Now the Lord is the Spirit, and where the Spirit of the Lord is, there is freedom.</a:t>
            </a:r>
            <a:endParaRPr lang="zh-CN" altLang="en-US"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上下文的观察：</a:t>
            </a:r>
            <a:endParaRPr lang="zh-CN" altLang="en-US" sz="4000"/>
          </a:p>
          <a:p>
            <a:pPr marL="0" indent="0">
              <a:buNone/>
            </a:pPr>
            <a:r>
              <a:rPr lang="zh-CN" altLang="en-US" sz="4000"/>
              <a:t>林后</a:t>
            </a:r>
            <a:r>
              <a:rPr lang="en-US" altLang="zh-CN" sz="4000"/>
              <a:t>3</a:t>
            </a:r>
            <a:r>
              <a:rPr lang="zh-CN" altLang="en-US" sz="4000"/>
              <a:t>章继续着保罗对他使徒身份所做的事工的捍卫。他要表明一个主题，即我们在林后</a:t>
            </a:r>
            <a:r>
              <a:rPr lang="en-US" altLang="zh-CN" sz="4000"/>
              <a:t>3</a:t>
            </a:r>
            <a:r>
              <a:rPr lang="zh-CN" altLang="en-US" sz="4000"/>
              <a:t>：</a:t>
            </a:r>
            <a:r>
              <a:rPr lang="en-US" altLang="zh-CN" sz="4000"/>
              <a:t>5-6</a:t>
            </a:r>
            <a:r>
              <a:rPr lang="zh-CN" altLang="en-US" sz="4000"/>
              <a:t>所看到的</a:t>
            </a:r>
            <a:endParaRPr lang="zh-CN" altLang="en-US"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5 并 不 是 我 们 凭 自 己 能 承 担 什 么 事 ； 我 们 所 能 承 担 的 ， 乃 是 出 于 神 。</a:t>
            </a:r>
            <a:endParaRPr lang="zh-CN" altLang="en-US" sz="4000"/>
          </a:p>
          <a:p>
            <a:pPr marL="0" indent="0">
              <a:buNone/>
            </a:pPr>
            <a:r>
              <a:rPr lang="zh-CN" altLang="en-US" sz="4000"/>
              <a:t>6 他 叫 我 们 能 承 当 这 新 约 的 执 事 ， 不 是 凭 着 字 句 ， 乃 是 凭 着 精 意 ； 因 为 那 字 句 是 叫 人 死 ， 精 意 （ 或 作 ： 圣 灵 ） 是 叫 人 活 。</a:t>
            </a:r>
            <a:endParaRPr lang="zh-CN"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5 Not that we are sufficient in ourselves to claim anything as coming from us, but our sufficiency is from God, 6 who has made us sufficient to be ministers of a new covenant, not of the letter but of </a:t>
            </a:r>
            <a:r>
              <a:rPr lang="zh-CN" altLang="en-US" sz="4000" b="1" u="sng"/>
              <a:t>the Spirit</a:t>
            </a:r>
            <a:r>
              <a:rPr lang="zh-CN" altLang="en-US" sz="4000"/>
              <a:t>. For the letter kills, but </a:t>
            </a:r>
            <a:r>
              <a:rPr lang="zh-CN" altLang="en-US" sz="4000" b="1" u="sng"/>
              <a:t>the Spirit gives life</a:t>
            </a:r>
            <a:r>
              <a:rPr lang="zh-CN" altLang="en-US" sz="4000"/>
              <a:t>.</a:t>
            </a:r>
            <a:endParaRPr lang="zh-CN" altLang="en-US"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首先，保罗的焦点是关于救赎历史的。这里的字句指代的是在旧约的救恩历史中所施行的律法的总和。</a:t>
            </a:r>
            <a:endParaRPr lang="zh-CN" altLang="en-US" sz="4000"/>
          </a:p>
          <a:p>
            <a:pPr marL="0" indent="0">
              <a:buNone/>
            </a:pPr>
            <a:r>
              <a:rPr lang="zh-CN" altLang="en-US" sz="4000"/>
              <a:t>保罗并不是字句的仆人，他是新约的仆人，而新约是与圣灵息息相关的。</a:t>
            </a: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那么基督成为赐生命的灵和我们之前说的救赎的历史和救赎的应用怎么共同理解呢？</a:t>
            </a:r>
            <a:endParaRPr lang="zh-CN" altLang="zh-CN" sz="4000"/>
          </a:p>
          <a:p>
            <a:pPr marL="0" indent="0">
              <a:buNone/>
            </a:pPr>
            <a:endParaRPr lang="zh-CN" altLang="zh-CN" sz="4000"/>
          </a:p>
          <a:p>
            <a:pPr marL="0" indent="0">
              <a:buNone/>
            </a:pPr>
            <a:r>
              <a:rPr lang="zh-CN" altLang="zh-CN" sz="4000"/>
              <a:t>可以说，基督借着从死里复活同时性地在圣灵里成为末世生命的拥有者和传递者。</a:t>
            </a:r>
            <a:endParaRPr lang="zh-CN" altLang="zh-CN"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保罗要强调他作为新约的执事的充分性；这新约是在救赎历史中与之前的字句形成强烈对比的。</a:t>
            </a:r>
            <a:endParaRPr lang="zh-CN" altLang="en-US" sz="4000"/>
          </a:p>
          <a:p>
            <a:pPr marL="0" indent="0">
              <a:buNone/>
            </a:pPr>
            <a:r>
              <a:rPr lang="en-US" altLang="zh-CN" sz="4000"/>
              <a:t>7-10</a:t>
            </a:r>
            <a:r>
              <a:rPr lang="zh-CN" altLang="en-US" sz="4000"/>
              <a:t>节进一步阐述了字句叫人死，而圣灵给予生命的含义</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zh-CN" altLang="en-US" sz="4000"/>
              <a:t>7 那 用 字 刻 在 石 头 上 属 死 的 职 事 尚 且 有 荣 光 ， 甚 至 以 色 列 人 因 摩 西 面 上 的 荣 光 ， 不 能 定 睛 看 他 的 脸 ； 这 荣 光 原 是 渐 渐 退 去 的 ，</a:t>
            </a:r>
            <a:endParaRPr lang="zh-CN" altLang="en-US" sz="4000"/>
          </a:p>
          <a:p>
            <a:pPr marL="0" indent="0">
              <a:buNone/>
            </a:pPr>
            <a:r>
              <a:rPr lang="zh-CN" altLang="en-US" sz="4000"/>
              <a:t>8 何 况 那 属 灵 的 职 事 岂 不 更 有 荣 光 么 ？</a:t>
            </a:r>
            <a:endParaRPr lang="zh-CN" altLang="en-US" sz="4000"/>
          </a:p>
          <a:p>
            <a:pPr marL="0" indent="0">
              <a:buNone/>
            </a:pPr>
            <a:endParaRPr lang="zh-CN" altLang="en-US"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9 若 是 定 罪 的 职 事 有 荣 光 ， 那 称 义 的 职 事 荣 光 就 越 发 大 了 。</a:t>
            </a:r>
            <a:endParaRPr lang="zh-CN" altLang="en-US" sz="4000"/>
          </a:p>
          <a:p>
            <a:pPr marL="0" indent="0">
              <a:buNone/>
            </a:pPr>
            <a:r>
              <a:rPr lang="zh-CN" altLang="en-US" sz="4000">
                <a:sym typeface="+mn-ea"/>
              </a:rPr>
              <a:t>10 那 从 前 有 荣 光 的 ， 因 这 极 大 的 荣 光 就 算 不 得 有 荣 光 了 ；</a:t>
            </a:r>
            <a:endParaRPr lang="zh-CN" altLang="en-US" sz="4000"/>
          </a:p>
          <a:p>
            <a:pPr marL="0" indent="0">
              <a:buNone/>
            </a:pPr>
            <a:endParaRPr lang="zh-CN" altLang="en-US"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zh-CN" altLang="en-US" sz="4000"/>
              <a:t>7 Now if the ministry of death, carved in letters on stone, came with such glory that the Israelites could not gaze at Moses' face because of its glory, which was being brought to an end, 8 will not the ministry of the Spirit have even more glory? </a:t>
            </a:r>
            <a:endParaRPr lang="zh-CN"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9 For if there was glory in the ministry of condemnation, the ministry of righteousness must far exceed it in glory. 10 Indeed, in this case, what once had glory has come to have no glory at all, because of the glory that surpasses it. </a:t>
            </a:r>
            <a:endParaRPr lang="zh-CN" altLang="en-US" sz="4000"/>
          </a:p>
          <a:p>
            <a:pPr marL="0" indent="0">
              <a:buNone/>
            </a:pPr>
            <a:endParaRPr lang="zh-CN" altLang="en-US"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a:t>
            </a:r>
            <a:r>
              <a:rPr lang="en-US" altLang="zh-CN" sz="4000"/>
              <a:t>7</a:t>
            </a:r>
            <a:r>
              <a:rPr lang="zh-CN" altLang="en-US" sz="4000"/>
              <a:t>、</a:t>
            </a:r>
            <a:r>
              <a:rPr lang="en-US" altLang="zh-CN" sz="4000"/>
              <a:t>8</a:t>
            </a:r>
            <a:r>
              <a:rPr lang="zh-CN" altLang="en-US" sz="4000"/>
              <a:t>节，保罗以属死的执事和属灵的执事来对比旧约与新约。</a:t>
            </a:r>
            <a:endParaRPr lang="zh-CN" altLang="en-US" sz="4000"/>
          </a:p>
          <a:p>
            <a:pPr marL="0" indent="0">
              <a:buNone/>
            </a:pPr>
            <a:r>
              <a:rPr lang="zh-CN" altLang="en-US" sz="4000"/>
              <a:t>在第</a:t>
            </a:r>
            <a:r>
              <a:rPr lang="en-US" altLang="zh-CN" sz="4000"/>
              <a:t>9</a:t>
            </a:r>
            <a:r>
              <a:rPr lang="zh-CN" altLang="en-US" sz="4000"/>
              <a:t>节，保罗的对比是从定罪的执事和称义的执事的角度。</a:t>
            </a:r>
            <a:endParaRPr lang="zh-CN" altLang="en-US"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看上去，以上的对比是绝对的对比。</a:t>
            </a:r>
            <a:endParaRPr lang="zh-CN" altLang="en-US" sz="4000"/>
          </a:p>
          <a:p>
            <a:pPr marL="0" indent="0">
              <a:buNone/>
            </a:pPr>
            <a:r>
              <a:rPr lang="zh-CN" altLang="en-US" sz="4000"/>
              <a:t>死 对 生命</a:t>
            </a:r>
            <a:endParaRPr lang="zh-CN" altLang="en-US" sz="4000"/>
          </a:p>
          <a:p>
            <a:pPr marL="0" indent="0">
              <a:buNone/>
            </a:pPr>
            <a:r>
              <a:rPr lang="zh-CN" altLang="en-US" sz="4000"/>
              <a:t>定罪 对 称义</a:t>
            </a:r>
            <a:endParaRPr lang="zh-CN" altLang="en-US" sz="4000"/>
          </a:p>
          <a:p>
            <a:pPr marL="0" indent="0">
              <a:buNone/>
            </a:pP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但注意，这看上去</a:t>
            </a:r>
            <a:r>
              <a:rPr lang="zh-CN" altLang="en-US" sz="4000" u="sng"/>
              <a:t>绝对的</a:t>
            </a:r>
            <a:r>
              <a:rPr lang="zh-CN" altLang="en-US" sz="4000"/>
              <a:t>宣告和对比是被不同时期恩约的施行而带来的</a:t>
            </a:r>
            <a:r>
              <a:rPr lang="zh-CN" altLang="en-US" sz="4000" u="sng"/>
              <a:t>比较性</a:t>
            </a:r>
            <a:r>
              <a:rPr lang="zh-CN" altLang="en-US" sz="4000"/>
              <a:t>的荣耀所限定的。</a:t>
            </a:r>
            <a:endParaRPr lang="zh-CN" altLang="en-US" sz="4000"/>
          </a:p>
          <a:p>
            <a:pPr marL="0" indent="0">
              <a:buNone/>
            </a:pPr>
            <a:r>
              <a:rPr lang="zh-CN" altLang="en-US" sz="4000"/>
              <a:t>字句的、属死的执事的荣光是渐渐褪去的。而属灵的执事则是极大的荣光。</a:t>
            </a: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事实是并非之前的执事没有荣光，荣光也伴随着定罪的执事；但伴随着称义的执事而来的荣光就更显为多了。</a:t>
            </a:r>
            <a:endParaRPr lang="zh-CN" altLang="en-US" sz="4000"/>
          </a:p>
          <a:p>
            <a:pPr marL="0" indent="0">
              <a:buNone/>
            </a:pPr>
            <a:r>
              <a:rPr lang="zh-CN" altLang="en-US" sz="4000"/>
              <a:t>第</a:t>
            </a:r>
            <a:r>
              <a:rPr lang="en-US" altLang="zh-CN" sz="4000"/>
              <a:t>10</a:t>
            </a:r>
            <a:r>
              <a:rPr lang="zh-CN" altLang="en-US" sz="4000"/>
              <a:t>节很好地总结了这一点：</a:t>
            </a:r>
            <a:endParaRPr lang="zh-CN" altLang="en-US" sz="4000"/>
          </a:p>
          <a:p>
            <a:pPr marL="0" indent="0">
              <a:buNone/>
            </a:pPr>
            <a:r>
              <a:rPr lang="zh-CN" altLang="en-US" sz="4000">
                <a:sym typeface="+mn-ea"/>
              </a:rPr>
              <a:t>10 那 从 前 有 荣 光 的 ， 因 这 极 大 的 荣 光 </a:t>
            </a:r>
            <a:r>
              <a:rPr lang="zh-CN" altLang="en-US" sz="4000" b="1" u="sng">
                <a:sym typeface="+mn-ea"/>
              </a:rPr>
              <a:t>就 算 不 得 有 荣 光 了</a:t>
            </a:r>
            <a:r>
              <a:rPr lang="zh-CN" altLang="en-US" sz="4000">
                <a:sym typeface="+mn-ea"/>
              </a:rPr>
              <a:t> ；</a:t>
            </a:r>
            <a:endParaRPr lang="zh-CN" altLang="en-US"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所以，我们在这里所看到的对比和在林前</a:t>
            </a:r>
            <a:r>
              <a:rPr lang="en-US" altLang="zh-CN" sz="4000"/>
              <a:t>15</a:t>
            </a:r>
            <a:r>
              <a:rPr lang="zh-CN" altLang="en-US" sz="4000"/>
              <a:t>：</a:t>
            </a:r>
            <a:r>
              <a:rPr lang="en-US" altLang="zh-CN" sz="4000"/>
              <a:t>42-43</a:t>
            </a:r>
            <a:r>
              <a:rPr lang="zh-CN" altLang="en-US" sz="4000"/>
              <a:t>的对比一样，都是末世性的宣称。</a:t>
            </a:r>
            <a:endParaRPr lang="zh-CN" altLang="en-US" sz="4000"/>
          </a:p>
          <a:p>
            <a:pPr marL="0" indent="0">
              <a:buNone/>
            </a:pPr>
            <a:r>
              <a:rPr lang="zh-CN" altLang="en-US" sz="4000"/>
              <a:t>关于荣耀的话题，都是在具体的救赎历史的语境中来处理。</a:t>
            </a:r>
            <a:endParaRPr lang="zh-CN"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作为复活的生命的拥有者，我们强调的是救赎的历史。</a:t>
            </a:r>
            <a:endParaRPr lang="zh-CN" altLang="en-US" sz="4000"/>
          </a:p>
          <a:p>
            <a:pPr marL="0" indent="0">
              <a:buNone/>
            </a:pPr>
            <a:r>
              <a:rPr lang="zh-CN" altLang="en-US" sz="4000"/>
              <a:t>作为复活的生命的传递者，我们强调的是救赎的应用。</a:t>
            </a:r>
            <a:endParaRPr lang="zh-CN" altLang="en-US" sz="4000"/>
          </a:p>
          <a:p>
            <a:pPr marL="0" indent="0">
              <a:buNone/>
            </a:pPr>
            <a:r>
              <a:rPr lang="zh-CN" altLang="en-US" sz="4000"/>
              <a:t>在这里，我们看到在圣灵里的复活的生命的完成和应用的连接点是在荣耀的基督身上。</a:t>
            </a:r>
            <a:endParaRPr lang="zh-CN" alt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正如相对于有极大的荣光的属灵的执事而言，旧约没有荣光；相对于属灵的执事中所包含的丰盛的生命和称义而言，旧约也不带来生命与称义。</a:t>
            </a:r>
            <a:endParaRPr lang="zh-CN" altLang="en-US" sz="4000"/>
          </a:p>
          <a:p>
            <a:pPr marL="0" indent="0">
              <a:buNone/>
            </a:pPr>
            <a:r>
              <a:rPr lang="zh-CN" altLang="en-US" sz="4000"/>
              <a:t>如果我们不抽象地、孤立地思考旧约，而是将其与在圣灵中的新约的生命相对比的话，那么因着这个对比，旧约中的律法性的字句叫人死。</a:t>
            </a:r>
            <a:endParaRPr lang="zh-CN" altLang="en-US"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l-GR" sz="4000"/>
              <a:t>希腊文中的</a:t>
            </a:r>
            <a:r>
              <a:rPr lang="en-US" altLang="zh-CN" sz="4000"/>
              <a:t>kills</a:t>
            </a:r>
            <a:r>
              <a:rPr lang="zh-CN" altLang="en-US" sz="4000"/>
              <a:t>和</a:t>
            </a:r>
            <a:r>
              <a:rPr lang="en-US" altLang="zh-CN" sz="4000"/>
              <a:t>gives life</a:t>
            </a:r>
            <a:r>
              <a:rPr lang="zh-CN" altLang="en-US" sz="4000"/>
              <a:t>这两个词的文法所体现的是普遍真理的宣告，描述了在新旧约两种施行体系下的普遍状态。</a:t>
            </a:r>
            <a:endParaRPr lang="zh-CN" altLang="en-US" sz="4000"/>
          </a:p>
          <a:p>
            <a:pPr marL="0" indent="0">
              <a:buNone/>
            </a:pPr>
            <a:r>
              <a:rPr lang="zh-CN" altLang="en-US" sz="4000"/>
              <a:t>正如荣光在两个约中都存在，所以救赎的生命同样如此。</a:t>
            </a:r>
            <a:endParaRPr lang="zh-CN" altLang="en-US" sz="4000"/>
          </a:p>
          <a:p>
            <a:pPr marL="0" indent="0">
              <a:buNone/>
            </a:pPr>
            <a:r>
              <a:rPr lang="zh-CN" altLang="en-US" sz="4000"/>
              <a:t>但也仅仅是在这样的比较下，保罗才解释旧约为属死的和定罪的执事（</a:t>
            </a:r>
            <a:r>
              <a:rPr lang="en-US" altLang="zh-CN" sz="4000"/>
              <a:t>ministry of death and condemnation</a:t>
            </a:r>
            <a:r>
              <a:rPr lang="zh-CN" altLang="en-US" sz="4000"/>
              <a:t>）</a:t>
            </a:r>
            <a:endParaRPr lang="zh-CN"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林后</a:t>
            </a:r>
            <a:r>
              <a:rPr lang="en-US" altLang="zh-CN" sz="4000"/>
              <a:t>3</a:t>
            </a:r>
            <a:r>
              <a:rPr lang="zh-CN" altLang="en-US" sz="4000"/>
              <a:t>：</a:t>
            </a:r>
            <a:r>
              <a:rPr lang="en-US" altLang="zh-CN" sz="4000"/>
              <a:t>17</a:t>
            </a:r>
            <a:r>
              <a:rPr lang="zh-CN" altLang="en-US" sz="4000"/>
              <a:t>， 主 就 是 那 灵 ；</a:t>
            </a:r>
            <a:endParaRPr lang="zh-CN" altLang="en-US" sz="4000"/>
          </a:p>
          <a:p>
            <a:pPr marL="0" indent="0">
              <a:buNone/>
            </a:pPr>
            <a:r>
              <a:rPr lang="zh-CN" altLang="en-US" sz="4000"/>
              <a:t>这里我们看到的仍然是功能上的等同。</a:t>
            </a:r>
            <a:endParaRPr lang="zh-CN" altLang="en-US" sz="4000"/>
          </a:p>
          <a:p>
            <a:pPr marL="0" indent="0">
              <a:buNone/>
            </a:pPr>
            <a:r>
              <a:rPr lang="zh-CN" altLang="en-US" sz="4000"/>
              <a:t>基督是借着他的复活而功能性地等同于赐末世生命的圣灵。基督的复活同样是从字句到圣灵的救赎史的关键转变事件。</a:t>
            </a:r>
            <a:endParaRPr lang="zh-CN" altLang="en-US"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而这一等同</a:t>
            </a:r>
            <a:r>
              <a:rPr lang="en-US" altLang="zh-CN" sz="4000"/>
              <a:t>——</a:t>
            </a:r>
            <a:r>
              <a:rPr lang="zh-CN" altLang="en-US" sz="4000"/>
              <a:t>基督与圣灵在救赎的功用上的等同，即基督作为圣灵中复活的生命的传递者</a:t>
            </a:r>
            <a:r>
              <a:rPr lang="en-US" altLang="zh-CN" sz="4000"/>
              <a:t>——</a:t>
            </a:r>
            <a:r>
              <a:rPr lang="zh-CN" altLang="en-US" sz="4000"/>
              <a:t>自然地带领我们进入下一个话题：救赎的应用。</a:t>
            </a: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基督作为叫人活的灵就是将他所拥有的复活的生命传递给借着信心与他联合的人。</a:t>
            </a:r>
            <a:endParaRPr lang="zh-CN" altLang="en-US" sz="4000"/>
          </a:p>
          <a:p>
            <a:pPr marL="0" indent="0">
              <a:buNone/>
            </a:pPr>
            <a:r>
              <a:rPr lang="zh-CN" altLang="en-US" sz="4000"/>
              <a:t>另一个方式的阐述：基督作为叫人活的灵在属他的人中复制他现在所拥有的复活的生命。</a:t>
            </a:r>
            <a:endParaRPr lang="zh-CN"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从林前</a:t>
            </a:r>
            <a:r>
              <a:rPr lang="en-US" altLang="zh-CN" sz="4000"/>
              <a:t>15</a:t>
            </a:r>
            <a:r>
              <a:rPr lang="zh-CN" altLang="en-US" sz="4000"/>
              <a:t>：</a:t>
            </a:r>
            <a:r>
              <a:rPr lang="en-US" altLang="zh-CN" sz="4000"/>
              <a:t>20-49</a:t>
            </a:r>
            <a:r>
              <a:rPr lang="zh-CN" altLang="en-US" sz="4000"/>
              <a:t>，我们可以很明显地看到基督在圣灵里面是末世的生命的传递者。</a:t>
            </a:r>
            <a:endParaRPr lang="zh-CN" altLang="en-US" sz="4000"/>
          </a:p>
          <a:p>
            <a:pPr marL="0" indent="0">
              <a:buNone/>
            </a:pPr>
            <a:r>
              <a:rPr lang="zh-CN" altLang="en-US" sz="4000"/>
              <a:t>首先，我们看林前</a:t>
            </a:r>
            <a:r>
              <a:rPr lang="en-US" altLang="zh-CN" sz="4000"/>
              <a:t>15</a:t>
            </a:r>
            <a:r>
              <a:rPr lang="zh-CN" altLang="en-US" sz="4000"/>
              <a:t>的上下文。</a:t>
            </a:r>
            <a:endParaRPr lang="zh-CN" altLang="en-US" sz="4000"/>
          </a:p>
          <a:p>
            <a:pPr marL="0" indent="0">
              <a:buNone/>
            </a:pPr>
            <a:r>
              <a:rPr lang="zh-CN" altLang="en-US" sz="4000"/>
              <a:t>林前</a:t>
            </a:r>
            <a:r>
              <a:rPr lang="en-US" altLang="zh-CN" sz="4000"/>
              <a:t>15</a:t>
            </a:r>
            <a:r>
              <a:rPr lang="zh-CN" altLang="en-US" sz="4000"/>
              <a:t>：</a:t>
            </a:r>
            <a:r>
              <a:rPr lang="en-US" altLang="zh-CN" sz="4000"/>
              <a:t>20</a:t>
            </a:r>
            <a:endParaRPr lang="en-US" altLang="zh-CN" sz="4000"/>
          </a:p>
          <a:p>
            <a:pPr marL="0" indent="0">
              <a:buNone/>
            </a:pPr>
            <a:endParaRPr lang="en-US" altLang="zh-CN"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Now Christ has been raised as firstfruits of those who have fallen asleep. </a:t>
            </a:r>
            <a:endParaRPr lang="en-US" altLang="zh-CN"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可以看到，保罗将基督比作那些睡了之人从死里复活的初熟的果子。</a:t>
            </a:r>
            <a:endParaRPr lang="zh-CN" altLang="en-US" sz="4000"/>
          </a:p>
          <a:p>
            <a:pPr marL="0" indent="0">
              <a:buNone/>
            </a:pPr>
            <a:r>
              <a:rPr lang="zh-CN" altLang="en-US" sz="4000"/>
              <a:t>这里面的逻辑很直白：在救赎历史中所发生的基督复活这个关键事件必然包含接下来信徒复活这个后续事件。</a:t>
            </a:r>
            <a:endParaRPr lang="zh-CN" altLang="en-US"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要点：</a:t>
            </a:r>
            <a:endParaRPr lang="zh-CN" altLang="en-US" sz="4000"/>
          </a:p>
          <a:p>
            <a:pPr marL="0" indent="0">
              <a:buNone/>
            </a:pPr>
            <a:r>
              <a:rPr lang="zh-CN" altLang="en-US" sz="4000"/>
              <a:t>基督复活这个包含性的概念作为独一的、末世的复活的丰收的序幕使得救赎的应用（信徒在基督里与基督一同复活）完全以救赎历史（以基督的复活为高潮）为前提和根基。</a:t>
            </a: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其次，在林前</a:t>
            </a:r>
            <a:r>
              <a:rPr lang="en-US" altLang="zh-CN" sz="4000"/>
              <a:t>15</a:t>
            </a:r>
            <a:r>
              <a:rPr lang="zh-CN" altLang="en-US" sz="4000"/>
              <a:t>：</a:t>
            </a:r>
            <a:r>
              <a:rPr lang="en-US" altLang="zh-CN" sz="4000"/>
              <a:t>44-45</a:t>
            </a:r>
            <a:r>
              <a:rPr lang="zh-CN" altLang="en-US" sz="4000"/>
              <a:t>，我们看到的一个要点是信徒的盼望。这个盼望就是必朽坏的、羞辱的、软弱的身体将会被不朽的、荣耀的、强壮的身体所取代。</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基督的复活必定带来在基督里的信徒的复活。</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第三，林前</a:t>
            </a:r>
            <a:r>
              <a:rPr lang="en-US" altLang="zh-CN" sz="4000"/>
              <a:t>15</a:t>
            </a:r>
            <a:r>
              <a:rPr lang="zh-CN" altLang="en-US" sz="4000"/>
              <a:t>：</a:t>
            </a:r>
            <a:r>
              <a:rPr lang="en-US" altLang="zh-CN" sz="4000"/>
              <a:t>47-49</a:t>
            </a:r>
            <a:r>
              <a:rPr lang="zh-CN" altLang="en-US" sz="4000"/>
              <a:t>，保罗论证亚当和基督是代表性的角色。他们具象化了各自所代表的。所以，那些在基督里的就成为了基督所代表的末世的秩序的具象化。</a:t>
            </a:r>
            <a:endParaRPr lang="zh-CN" altLang="en-US" sz="4000"/>
          </a:p>
          <a:p>
            <a:pPr marL="0" indent="0">
              <a:buNone/>
            </a:pPr>
            <a:r>
              <a:rPr lang="zh-CN" altLang="en-US" sz="4000"/>
              <a:t>进一步理解：</a:t>
            </a:r>
            <a:endParaRPr lang="zh-CN" altLang="en-US"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基督在他的复活中所获得的属天的、属灵的存在形式是他传递给属他的人的救赎的现实的核心。</a:t>
            </a:r>
            <a:endParaRPr lang="zh-CN" altLang="en-US" sz="4000"/>
          </a:p>
          <a:p>
            <a:pPr marL="0" indent="0">
              <a:buNone/>
            </a:pPr>
            <a:r>
              <a:rPr lang="zh-CN" altLang="en-US" sz="4000"/>
              <a:t>在第</a:t>
            </a:r>
            <a:r>
              <a:rPr lang="en-US" altLang="zh-CN" sz="4000"/>
              <a:t>48</a:t>
            </a:r>
            <a:r>
              <a:rPr lang="zh-CN" altLang="en-US" sz="4000"/>
              <a:t>节，保罗做了这样的论述：</a:t>
            </a:r>
            <a:endParaRPr lang="zh-CN" altLang="en-US" sz="4000"/>
          </a:p>
          <a:p>
            <a:pPr marL="0" indent="0">
              <a:buNone/>
            </a:pPr>
            <a:r>
              <a:rPr lang="zh-CN" altLang="en-US" sz="4000" dirty="0" smtClean="0">
                <a:sym typeface="+mn-ea"/>
              </a:rPr>
              <a:t>那 属 土 的 怎 样 ， 凡 属 土 的 也 就 怎 样 ； 属 天 的 怎 样 ， 凡 属 天 的 也 就 怎 样 。</a:t>
            </a:r>
            <a:endParaRPr lang="zh-CN" altLang="en-US" sz="4000" dirty="0" smtClean="0"/>
          </a:p>
          <a:p>
            <a:pPr marL="0" indent="0">
              <a:buNone/>
            </a:pPr>
            <a:endParaRPr lang="zh-CN" altLang="en-US"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亚当不但是一个秩序的代表，我们可以更为强调地说他是所有分享他的存在的基本模式的人的代表，也就是所谓的属土的人。</a:t>
            </a:r>
            <a:endParaRPr lang="zh-CN" altLang="en-US" sz="4000"/>
          </a:p>
          <a:p>
            <a:pPr marL="0" indent="0">
              <a:buNone/>
            </a:pPr>
            <a:r>
              <a:rPr lang="zh-CN" altLang="en-US" sz="4000"/>
              <a:t>同样，基督也不当被抽象性地理解为一个秩序的代表，而更是那些分享他的存在的基本模式的人的代表，即属天的人。</a:t>
            </a:r>
            <a:endParaRPr lang="zh-CN" altLang="en-US"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所以，救恩必须被置于基督的复活的包含性中来考量。</a:t>
            </a:r>
            <a:endParaRPr lang="zh-CN" altLang="en-US" sz="4000"/>
          </a:p>
          <a:p>
            <a:pPr marL="0" indent="0">
              <a:buNone/>
            </a:pPr>
            <a:r>
              <a:rPr lang="zh-CN" altLang="en-US" sz="4000"/>
              <a:t>而第</a:t>
            </a:r>
            <a:r>
              <a:rPr lang="en-US" altLang="zh-CN" sz="4000"/>
              <a:t>49</a:t>
            </a:r>
            <a:r>
              <a:rPr lang="zh-CN" altLang="en-US" sz="4000"/>
              <a:t>节扩展了这一观点：</a:t>
            </a:r>
            <a:endParaRPr lang="zh-CN" altLang="en-US" sz="4000"/>
          </a:p>
          <a:p>
            <a:pPr marL="0" indent="0">
              <a:buNone/>
            </a:pPr>
            <a:r>
              <a:rPr lang="zh-CN" altLang="en-US" sz="4000" dirty="0" smtClean="0">
                <a:sym typeface="+mn-ea"/>
              </a:rPr>
              <a:t>我 们 既 有 属 土 的 形 状 ， 将 来 也 必 有 属 天 的 形 状 。</a:t>
            </a:r>
            <a:endParaRPr lang="zh-CN" altLang="en-US" sz="4000" dirty="0" smtClean="0"/>
          </a:p>
          <a:p>
            <a:pPr>
              <a:buNone/>
            </a:pPr>
            <a:endParaRPr lang="en-US" sz="4000" dirty="0"/>
          </a:p>
          <a:p>
            <a:pPr marL="0" indent="0">
              <a:buNone/>
            </a:pPr>
            <a:endParaRPr lang="zh-CN"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这个论证是一个比较性的论证。是从低级到高级。正如我们生为属土的样式，我们也会有属天的样式。</a:t>
            </a:r>
            <a:endParaRPr lang="zh-CN" altLang="en-US" sz="4000"/>
          </a:p>
          <a:p>
            <a:pPr marL="0" indent="0">
              <a:buNone/>
            </a:pPr>
            <a:r>
              <a:rPr lang="zh-CN" altLang="en-US" sz="4000"/>
              <a:t>整个论证的关注点在于肉身的复活。</a:t>
            </a:r>
            <a:endParaRPr lang="zh-CN" altLang="en-US" sz="4000"/>
          </a:p>
          <a:p>
            <a:pPr marL="0" indent="0">
              <a:buNone/>
            </a:pPr>
            <a:r>
              <a:rPr lang="zh-CN" altLang="en-US" sz="4000"/>
              <a:t>我们将承受的属天样式与我们将领受的属天的身体是一致的。</a:t>
            </a:r>
            <a:endParaRPr lang="zh-CN" altLang="en-US"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属天的人的样式就是复活的、荣耀的基督的样式。</a:t>
            </a:r>
            <a:endParaRPr lang="zh-CN" altLang="en-US" sz="4000"/>
          </a:p>
          <a:p>
            <a:pPr marL="0" indent="0">
              <a:buNone/>
            </a:pPr>
            <a:r>
              <a:rPr lang="zh-CN" altLang="en-US" sz="4000"/>
              <a:t>在第</a:t>
            </a:r>
            <a:r>
              <a:rPr lang="en-US" altLang="zh-CN" sz="4000"/>
              <a:t>49</a:t>
            </a:r>
            <a:r>
              <a:rPr lang="zh-CN" altLang="en-US" sz="4000"/>
              <a:t>节，保罗谈到我们未来的、在基督里的身体复活。届时我们将基督荣耀的样式。他在</a:t>
            </a:r>
            <a:r>
              <a:rPr lang="en-US" altLang="zh-CN" sz="4000"/>
              <a:t>51-54</a:t>
            </a:r>
            <a:r>
              <a:rPr lang="zh-CN" altLang="en-US" sz="4000"/>
              <a:t>节阐述的奥秘就是关乎这个未来的身体。</a:t>
            </a: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保罗的要点是信徒会在不朽的荣耀中复活。现在存于基督中的荣耀会以从受造的层面在信徒中复制。</a:t>
            </a:r>
            <a:endParaRPr lang="en-US" altLang="en-US" sz="4000"/>
          </a:p>
          <a:p>
            <a:pPr marL="0" indent="0">
              <a:buNone/>
            </a:pPr>
            <a:r>
              <a:rPr lang="en-US" altLang="en-US" sz="4000"/>
              <a:t>we will all be changed</a:t>
            </a:r>
            <a:endParaRPr lang="en-US" altLang="en-US" sz="4000"/>
          </a:p>
          <a:p>
            <a:pPr marL="0" indent="0">
              <a:buNone/>
            </a:pPr>
            <a:r>
              <a:rPr lang="zh-CN" altLang="en-US" sz="4000"/>
              <a:t>所以死人会以不朽的样式复活。</a:t>
            </a:r>
            <a:endParaRPr lang="zh-CN" altLang="en-US"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保罗在这里说的奥秘是关乎信徒们未来有形有体地参与到圣灵中复活生命的荣耀秩序中。</a:t>
            </a:r>
            <a:endParaRPr lang="zh-CN" altLang="en-US" sz="4000"/>
          </a:p>
          <a:p>
            <a:pPr marL="0" indent="0">
              <a:buNone/>
            </a:pPr>
            <a:endParaRPr lang="zh-CN" altLang="en-US" sz="4000"/>
          </a:p>
          <a:p>
            <a:pPr marL="0" indent="0">
              <a:buNone/>
            </a:pPr>
            <a:r>
              <a:rPr lang="zh-CN" altLang="en-US" sz="4000"/>
              <a:t>这是未来的末世的维度，现在的教会并不具备。</a:t>
            </a: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但回顾林后</a:t>
            </a:r>
            <a:r>
              <a:rPr lang="en-US" altLang="zh-CN" sz="4000"/>
              <a:t>3</a:t>
            </a:r>
            <a:r>
              <a:rPr lang="zh-CN" altLang="en-US" sz="4000"/>
              <a:t>以及保罗其他对于基督功能性地与圣灵等同的论述，我们必须注意到保罗的复活救恩论中已然的维度。</a:t>
            </a: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首先，林后</a:t>
            </a:r>
            <a:r>
              <a:rPr lang="en-US" altLang="zh-CN" sz="4000"/>
              <a:t>3</a:t>
            </a:r>
            <a:r>
              <a:rPr lang="zh-CN" altLang="en-US" sz="4000"/>
              <a:t>：</a:t>
            </a:r>
            <a:r>
              <a:rPr lang="en-US" altLang="zh-CN" sz="4000"/>
              <a:t>6</a:t>
            </a:r>
            <a:r>
              <a:rPr lang="zh-CN" altLang="en-US" sz="4000"/>
              <a:t>很明显是关于救恩论中已然的维度的。</a:t>
            </a:r>
            <a:endParaRPr lang="zh-CN" altLang="en-US" sz="4000"/>
          </a:p>
          <a:p>
            <a:pPr marL="0" indent="0">
              <a:buNone/>
            </a:pPr>
            <a:r>
              <a:rPr lang="en-US" altLang="zh-CN" sz="4000"/>
              <a:t>But the Spirit gives life. </a:t>
            </a:r>
            <a:endParaRPr lang="en-US" altLang="zh-CN" sz="4000"/>
          </a:p>
          <a:p>
            <a:pPr marL="0" indent="0">
              <a:buNone/>
            </a:pPr>
            <a:r>
              <a:rPr lang="zh-CN" altLang="en-US" sz="4000"/>
              <a:t>我们提到过，这里的希腊文表述的是普遍的真理。所以，生命是当下的、实现的、持久的救恩事实，与基督的复活有着不可分割的关联。</a:t>
            </a: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我们先来看救赎历史的完成部分：</a:t>
            </a:r>
            <a:endParaRPr lang="zh-CN" altLang="en-US" sz="4000"/>
          </a:p>
          <a:p>
            <a:pPr marL="0" indent="0">
              <a:buNone/>
            </a:pPr>
            <a:r>
              <a:rPr lang="zh-CN" altLang="en-US" sz="4000"/>
              <a:t>基督作为在圣灵中复活的生命的拥有者，也就是末后的亚当成为了叫人活的灵。</a:t>
            </a:r>
            <a:endParaRPr lang="zh-CN" altLang="en-US" sz="4000"/>
          </a:p>
          <a:p>
            <a:pPr marL="0" indent="0">
              <a:buNone/>
            </a:pPr>
            <a:endParaRPr lang="zh-CN" altLang="en-US" sz="4000"/>
          </a:p>
          <a:p>
            <a:pPr marL="0" indent="0">
              <a:buNone/>
            </a:pPr>
            <a:r>
              <a:rPr lang="zh-CN" altLang="en-US" sz="4000"/>
              <a:t>如何理解这句话？</a:t>
            </a:r>
            <a:endParaRPr lang="zh-CN" altLang="en-US" sz="4000"/>
          </a:p>
          <a:p>
            <a:pPr marL="0" indent="0">
              <a:buNone/>
            </a:pPr>
            <a:endParaRPr lang="zh-CN" alt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其次，林后</a:t>
            </a:r>
            <a:r>
              <a:rPr lang="en-US" altLang="zh-CN" sz="4000"/>
              <a:t>3</a:t>
            </a:r>
            <a:r>
              <a:rPr lang="zh-CN" altLang="en-US" sz="4000"/>
              <a:t>：</a:t>
            </a:r>
            <a:r>
              <a:rPr lang="en-US" altLang="zh-CN" sz="4000"/>
              <a:t>18</a:t>
            </a:r>
            <a:r>
              <a:rPr lang="zh-CN" altLang="zh-CN" sz="4000"/>
              <a:t>论及我们现在荣上加荣的状态是由主的灵而来的改变</a:t>
            </a:r>
            <a:r>
              <a:rPr lang="el-GR" altLang="zh-CN" sz="4000"/>
              <a:t>.</a:t>
            </a:r>
            <a:endParaRPr lang="el-GR" altLang="zh-CN" sz="4000"/>
          </a:p>
          <a:p>
            <a:pPr marL="0" indent="0">
              <a:buNone/>
            </a:pPr>
            <a:r>
              <a:rPr lang="zh-CN" altLang="el-GR" sz="4000"/>
              <a:t>原文的改变</a:t>
            </a:r>
            <a:r>
              <a:rPr lang="el-GR" altLang="el-GR" sz="4000"/>
              <a:t> μεταμορφούεθα </a:t>
            </a:r>
            <a:r>
              <a:rPr lang="zh-CN" altLang="el-GR" sz="4000"/>
              <a:t>体现的是现在存有的状态。</a:t>
            </a:r>
            <a:endParaRPr lang="zh-CN" altLang="el-GR" sz="4000"/>
          </a:p>
          <a:p>
            <a:pPr marL="0" indent="0">
              <a:buNone/>
            </a:pPr>
            <a:r>
              <a:rPr lang="zh-CN" altLang="el-GR" sz="4000"/>
              <a:t>而这状态是由主的灵而来的。</a:t>
            </a:r>
            <a:endParaRPr lang="zh-CN" altLang="el-GR" sz="4000"/>
          </a:p>
          <a:p>
            <a:pPr marL="0" indent="0">
              <a:buNone/>
            </a:pPr>
            <a:endParaRPr lang="zh-CN" altLang="en-US" sz="4000">
              <a:solidFill>
                <a:schemeClr val="tx1"/>
              </a:solidFill>
              <a:sym typeface="+mn-ea"/>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sym typeface="+mn-ea"/>
              </a:rPr>
              <a:t>在这里，主的灵，希腊文</a:t>
            </a:r>
            <a:r>
              <a:rPr lang="el-GR" altLang="zh-CN" sz="4000">
                <a:sym typeface="+mn-ea"/>
              </a:rPr>
              <a:t>κυρίου πνεύματος</a:t>
            </a:r>
            <a:endParaRPr lang="el-GR" altLang="zh-CN" sz="4000">
              <a:solidFill>
                <a:srgbClr val="FF0000"/>
              </a:solidFill>
            </a:endParaRPr>
          </a:p>
          <a:p>
            <a:pPr marL="0" indent="0">
              <a:buNone/>
            </a:pPr>
            <a:r>
              <a:rPr lang="zh-CN" altLang="el-GR" sz="4000">
                <a:sym typeface="+mn-ea"/>
              </a:rPr>
              <a:t>最为合理的翻译是将</a:t>
            </a:r>
            <a:r>
              <a:rPr lang="el-GR" altLang="zh-CN" sz="4000">
                <a:sym typeface="+mn-ea"/>
              </a:rPr>
              <a:t>πνεύματος</a:t>
            </a:r>
            <a:r>
              <a:rPr lang="zh-CN" altLang="el-GR" sz="4000">
                <a:sym typeface="+mn-ea"/>
              </a:rPr>
              <a:t>以</a:t>
            </a:r>
            <a:r>
              <a:rPr lang="en-US" altLang="zh-CN" sz="4000">
                <a:sym typeface="+mn-ea"/>
              </a:rPr>
              <a:t>epexegetical</a:t>
            </a:r>
            <a:r>
              <a:rPr lang="zh-CN" altLang="en-US" sz="4000">
                <a:sym typeface="+mn-ea"/>
              </a:rPr>
              <a:t>来理解。作为对</a:t>
            </a:r>
            <a:r>
              <a:rPr lang="en-US" altLang="zh-CN" sz="4000">
                <a:sym typeface="+mn-ea"/>
              </a:rPr>
              <a:t>“</a:t>
            </a:r>
            <a:r>
              <a:rPr lang="zh-CN" altLang="en-US" sz="4000">
                <a:sym typeface="+mn-ea"/>
              </a:rPr>
              <a:t>主</a:t>
            </a:r>
            <a:r>
              <a:rPr lang="en-US" altLang="zh-CN" sz="4000">
                <a:sym typeface="+mn-ea"/>
              </a:rPr>
              <a:t>”</a:t>
            </a:r>
            <a:r>
              <a:rPr lang="zh-CN" altLang="en-US" sz="4000">
                <a:sym typeface="+mn-ea"/>
              </a:rPr>
              <a:t>的额外的解释，以使得所要表述的内容更加清晰。</a:t>
            </a:r>
            <a:endParaRPr lang="zh-CN" altLang="en-US" sz="4000">
              <a:solidFill>
                <a:schemeClr val="tx1"/>
              </a:solidFill>
              <a:sym typeface="+mn-ea"/>
            </a:endParaRPr>
          </a:p>
          <a:p>
            <a:pPr marL="0" indent="0">
              <a:buNone/>
            </a:pP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换言之，在这里的表述应该是 </a:t>
            </a:r>
            <a:r>
              <a:rPr lang="en-US" altLang="zh-CN" sz="4000"/>
              <a:t>the Lord, who is the Spirit</a:t>
            </a:r>
            <a:r>
              <a:rPr lang="zh-CN" altLang="en-US" sz="4000"/>
              <a:t>。</a:t>
            </a:r>
            <a:r>
              <a:rPr lang="en-US" altLang="zh-CN" sz="4000"/>
              <a:t>“</a:t>
            </a:r>
            <a:r>
              <a:rPr lang="zh-CN" altLang="en-US" sz="4000"/>
              <a:t>主，也就是圣灵</a:t>
            </a:r>
            <a:r>
              <a:rPr lang="en-US" altLang="zh-CN" sz="4000"/>
              <a:t>”</a:t>
            </a:r>
            <a:r>
              <a:rPr lang="zh-CN" altLang="en-US" sz="4000"/>
              <a:t>。</a:t>
            </a:r>
            <a:endParaRPr lang="zh-CN" altLang="en-US" sz="4000"/>
          </a:p>
          <a:p>
            <a:pPr marL="0" indent="0">
              <a:buNone/>
            </a:pPr>
            <a:endParaRPr lang="zh-CN" altLang="en-US" sz="4000"/>
          </a:p>
          <a:p>
            <a:pPr marL="0" indent="0">
              <a:buNone/>
            </a:pPr>
            <a:r>
              <a:rPr lang="en-US" altLang="zh-CN" sz="4000"/>
              <a:t>Harris</a:t>
            </a:r>
            <a:r>
              <a:rPr lang="zh-CN" altLang="en-US" sz="4000"/>
              <a:t>：如果一个介词</a:t>
            </a:r>
            <a:r>
              <a:rPr lang="en-US" altLang="zh-CN" sz="4000"/>
              <a:t>(</a:t>
            </a:r>
            <a:r>
              <a:rPr lang="el-GR" altLang="zh-CN" sz="4000"/>
              <a:t>απο</a:t>
            </a:r>
            <a:r>
              <a:rPr lang="en-US" altLang="zh-CN" sz="4000"/>
              <a:t>)</a:t>
            </a:r>
            <a:r>
              <a:rPr lang="zh-CN" altLang="zh-CN" sz="4000"/>
              <a:t>后跟了两个无冠词的名词性单词，并且都是属格，那么后一个词总是描述前一个词。</a:t>
            </a:r>
            <a:endParaRPr lang="zh-CN" altLang="zh-CN"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所以，我们看到</a:t>
            </a:r>
            <a:r>
              <a:rPr lang="en-US" altLang="zh-CN" sz="4000"/>
              <a:t>NASB, NRSV</a:t>
            </a:r>
            <a:r>
              <a:rPr lang="zh-CN" altLang="en-US" sz="4000"/>
              <a:t>都将</a:t>
            </a:r>
            <a:r>
              <a:rPr lang="el-GR" altLang="zh-CN" sz="4000">
                <a:sym typeface="+mn-ea"/>
              </a:rPr>
              <a:t>κυρίου πνεύματος</a:t>
            </a:r>
            <a:r>
              <a:rPr lang="zh-CN" altLang="en-US" sz="4000"/>
              <a:t>译作 </a:t>
            </a:r>
            <a:r>
              <a:rPr lang="en-US" altLang="zh-CN" sz="4000"/>
              <a:t>the Lord, the Spirit.</a:t>
            </a:r>
            <a:endParaRPr lang="en-US" altLang="zh-CN" sz="4000"/>
          </a:p>
          <a:p>
            <a:pPr marL="0" indent="0">
              <a:buNone/>
            </a:pPr>
            <a:endParaRPr lang="en-US" altLang="zh-CN" sz="4000"/>
          </a:p>
          <a:p>
            <a:pPr marL="0" indent="0">
              <a:buNone/>
            </a:pPr>
            <a:r>
              <a:rPr lang="zh-CN" altLang="en-US" sz="4000"/>
              <a:t>而</a:t>
            </a:r>
            <a:r>
              <a:rPr lang="en-US" altLang="zh-CN" sz="4000"/>
              <a:t>RSV,ESV</a:t>
            </a:r>
            <a:r>
              <a:rPr lang="zh-CN" altLang="en-US" sz="4000"/>
              <a:t>和</a:t>
            </a:r>
            <a:r>
              <a:rPr lang="en-US" altLang="zh-CN" sz="4000"/>
              <a:t>NIV</a:t>
            </a:r>
            <a:r>
              <a:rPr lang="zh-CN" altLang="en-US" sz="4000"/>
              <a:t>译作</a:t>
            </a:r>
            <a:r>
              <a:rPr lang="en-US" altLang="zh-CN" sz="4000"/>
              <a:t>the Lord who is the Spirit</a:t>
            </a:r>
            <a:endParaRPr lang="en-US" altLang="zh-CN"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我们在探讨救赎中</a:t>
            </a:r>
            <a:r>
              <a:rPr lang="en-US" altLang="zh-CN" sz="4000"/>
              <a:t>“</a:t>
            </a:r>
            <a:r>
              <a:rPr lang="zh-CN" altLang="en-US" sz="4000"/>
              <a:t>已然</a:t>
            </a:r>
            <a:r>
              <a:rPr lang="en-US" altLang="zh-CN" sz="4000"/>
              <a:t>”</a:t>
            </a:r>
            <a:r>
              <a:rPr lang="zh-CN" altLang="en-US" sz="4000"/>
              <a:t>的维度。</a:t>
            </a:r>
            <a:endParaRPr lang="zh-CN" altLang="en-US" sz="4000"/>
          </a:p>
          <a:p>
            <a:pPr marL="0" indent="0">
              <a:buNone/>
            </a:pPr>
            <a:r>
              <a:rPr lang="zh-CN" altLang="en-US" sz="4000"/>
              <a:t>而复活的主从救赎的功能性的角度来看，就是圣灵，这使得救赎的现实在信徒中是已然的、持续的现实。</a:t>
            </a:r>
            <a:endParaRPr lang="zh-CN" altLang="en-US" sz="4000"/>
          </a:p>
          <a:p>
            <a:pPr marL="0" indent="0">
              <a:buNone/>
            </a:pPr>
            <a:r>
              <a:rPr lang="zh-CN" altLang="en-US" sz="4000"/>
              <a:t>基督作为赐生命的灵复活了，作为主，也就是圣灵，且是赐生命的灵，这使得教会已然性地存在于救恩的现实中。</a:t>
            </a: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可以帮助我们理解基督的救赎中已然未然的状态的经文是林后</a:t>
            </a:r>
            <a:r>
              <a:rPr lang="en-US" altLang="zh-CN" sz="4000"/>
              <a:t>4</a:t>
            </a:r>
            <a:r>
              <a:rPr lang="zh-CN" altLang="en-US" sz="4000"/>
              <a:t>：</a:t>
            </a:r>
            <a:r>
              <a:rPr lang="en-US" altLang="zh-CN" sz="4000"/>
              <a:t>16</a:t>
            </a:r>
            <a:endParaRPr lang="en-US" altLang="zh-CN" sz="4000"/>
          </a:p>
          <a:p>
            <a:pPr marL="0" indent="0">
              <a:buNone/>
            </a:pPr>
            <a:r>
              <a:rPr lang="en-US" altLang="zh-CN" sz="4000"/>
              <a:t>Therefore, we do not lose heart, even though our outward man/self is deacying, yet our inner man/self is being renewed day by day. </a:t>
            </a:r>
            <a:endParaRPr lang="en-US" altLang="zh-CN"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保罗所描述的是可区分却不可分割的方面，对信徒而言，这两方面在基督的复活与再来之间是一种必然的存在状态。</a:t>
            </a:r>
            <a:endParaRPr lang="zh-CN" altLang="en-US" sz="4000"/>
          </a:p>
          <a:p>
            <a:pPr marL="0" indent="0">
              <a:buNone/>
            </a:pPr>
            <a:r>
              <a:rPr lang="zh-CN" altLang="en-US" sz="4000"/>
              <a:t>外体渐渐毁坏</a:t>
            </a:r>
            <a:endParaRPr lang="zh-CN" altLang="en-US" sz="4000"/>
          </a:p>
          <a:p>
            <a:pPr marL="0" indent="0">
              <a:buNone/>
            </a:pPr>
            <a:r>
              <a:rPr lang="zh-CN" altLang="en-US" sz="4000"/>
              <a:t>内心每天更新</a:t>
            </a: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基督徒作为整全的人具备两个方面：</a:t>
            </a:r>
            <a:endParaRPr lang="zh-CN" altLang="en-US" sz="4000"/>
          </a:p>
          <a:p>
            <a:pPr marL="0" indent="0">
              <a:buNone/>
            </a:pPr>
            <a:r>
              <a:rPr lang="zh-CN" altLang="en-US" sz="4000"/>
              <a:t>外体和内心</a:t>
            </a:r>
            <a:endParaRPr lang="zh-CN" altLang="en-US" sz="4000"/>
          </a:p>
          <a:p>
            <a:pPr marL="0" indent="0">
              <a:buNone/>
            </a:pPr>
            <a:r>
              <a:rPr lang="zh-CN" altLang="en-US" sz="4000"/>
              <a:t>但是注意，中文的翻译容易导致希腊哲学式的二元论</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思考：</a:t>
            </a:r>
            <a:endParaRPr lang="zh-CN" altLang="en-US" sz="4000"/>
          </a:p>
          <a:p>
            <a:pPr marL="0" indent="0">
              <a:buNone/>
            </a:pPr>
            <a:r>
              <a:rPr lang="zh-CN" altLang="en-US" sz="4000"/>
              <a:t>经文中的外体和内心的区分与希腊哲学的二元论的区分有何不同？</a:t>
            </a: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我们看更为精准的翻译：</a:t>
            </a:r>
            <a:endParaRPr lang="zh-CN" altLang="en-US" sz="4000"/>
          </a:p>
          <a:p>
            <a:pPr marL="0" indent="0">
              <a:buNone/>
            </a:pPr>
            <a:r>
              <a:rPr lang="en-US" altLang="zh-CN" sz="4000"/>
              <a:t>the outer man/self of us; </a:t>
            </a:r>
            <a:endParaRPr lang="en-US" altLang="zh-CN" sz="4000"/>
          </a:p>
          <a:p>
            <a:pPr marL="0" indent="0">
              <a:buNone/>
            </a:pPr>
            <a:r>
              <a:rPr lang="en-US" altLang="zh-CN" sz="4000"/>
              <a:t>the inner [man/self] of us; </a:t>
            </a:r>
            <a:endParaRPr lang="en-US" altLang="zh-CN" sz="4000"/>
          </a:p>
          <a:p>
            <a:pPr marL="0" indent="0">
              <a:buNone/>
            </a:pPr>
            <a:r>
              <a:rPr lang="zh-CN" altLang="en-US" sz="4000"/>
              <a:t>我们</a:t>
            </a:r>
            <a:r>
              <a:rPr lang="en-US" altLang="zh-CN" sz="4000"/>
              <a:t>[</a:t>
            </a:r>
            <a:r>
              <a:rPr lang="zh-CN" altLang="en-US" sz="4000"/>
              <a:t>作为</a:t>
            </a:r>
            <a:r>
              <a:rPr lang="en-US" altLang="zh-CN" sz="4000"/>
              <a:t>]</a:t>
            </a:r>
            <a:r>
              <a:rPr lang="zh-CN" altLang="en-US" sz="4000"/>
              <a:t>人的外在；我们</a:t>
            </a:r>
            <a:r>
              <a:rPr lang="en-US" altLang="zh-CN" sz="4000"/>
              <a:t>[</a:t>
            </a:r>
            <a:r>
              <a:rPr lang="zh-CN" altLang="en-US" sz="4000"/>
              <a:t>作为</a:t>
            </a:r>
            <a:r>
              <a:rPr lang="en-US" altLang="zh-CN" sz="4000"/>
              <a:t>]</a:t>
            </a:r>
            <a:r>
              <a:rPr lang="zh-CN" altLang="en-US" sz="4000"/>
              <a:t>人的内在。</a:t>
            </a:r>
            <a:endParaRPr lang="zh-CN" altLang="en-US" sz="4000"/>
          </a:p>
          <a:p>
            <a:pPr marL="0" indent="0">
              <a:buNone/>
            </a:pPr>
            <a:r>
              <a:rPr lang="zh-CN" altLang="en-US" sz="4000"/>
              <a:t>外在与内在都是我们作为人的整体性的一个方面，而绝非可以分割的两种存在。</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a:t>
            </a:r>
            <a:r>
              <a:rPr lang="en-US" altLang="zh-CN" sz="4000"/>
              <a:t>Gordon Fee</a:t>
            </a:r>
            <a:r>
              <a:rPr lang="zh-CN" altLang="en-US" sz="4000"/>
              <a:t>的一个看法切入（错误观点）：</a:t>
            </a:r>
            <a:endParaRPr lang="zh-CN" altLang="en-US" sz="4000"/>
          </a:p>
          <a:p>
            <a:pPr marL="0" indent="0">
              <a:buNone/>
            </a:pPr>
            <a:r>
              <a:rPr lang="zh-CN" altLang="en-US" sz="4000"/>
              <a:t>谈到基督作为</a:t>
            </a:r>
            <a:r>
              <a:rPr lang="en-US" altLang="zh-CN" sz="4000"/>
              <a:t>a life-giving Spirit</a:t>
            </a:r>
            <a:r>
              <a:rPr lang="zh-CN" altLang="en-US" sz="4000"/>
              <a:t>，</a:t>
            </a:r>
            <a:r>
              <a:rPr lang="en-US" altLang="zh-CN" sz="4000"/>
              <a:t>Fee</a:t>
            </a:r>
            <a:r>
              <a:rPr lang="zh-CN" altLang="en-US" sz="4000"/>
              <a:t>说 </a:t>
            </a:r>
            <a:r>
              <a:rPr lang="en-US" altLang="zh-CN" sz="4000"/>
              <a:t>“</a:t>
            </a:r>
            <a:r>
              <a:rPr lang="zh-CN" altLang="en-US" sz="4000"/>
              <a:t>保罗在这个宣称里的所关心的并非是基督论的议题，至少不是从本体论的角度来探讨基督论；本质上来说，这是一个纯救恩论的议题，这是关乎基督的复活带给我们的果效的</a:t>
            </a:r>
            <a:r>
              <a:rPr lang="en-US" altLang="zh-CN" sz="4000"/>
              <a:t>”</a:t>
            </a:r>
            <a:r>
              <a:rPr lang="zh-CN" altLang="en-US" sz="4000"/>
              <a:t>。</a:t>
            </a:r>
            <a:r>
              <a:rPr lang="en-US" altLang="zh-CN" sz="4000"/>
              <a:t>(</a:t>
            </a:r>
            <a:r>
              <a:rPr lang="en-US" altLang="zh-CN" sz="4000" i="1"/>
              <a:t>God's Empowering Presence</a:t>
            </a:r>
            <a:r>
              <a:rPr lang="en-US" altLang="zh-CN" sz="4000"/>
              <a:t>, 264)</a:t>
            </a:r>
            <a:endParaRPr lang="en-US" altLang="zh-CN" sz="4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所以，我们更倾向于翻译为</a:t>
            </a:r>
            <a:r>
              <a:rPr lang="en-US" altLang="zh-CN" sz="4000"/>
              <a:t>“</a:t>
            </a:r>
            <a:r>
              <a:rPr lang="zh-CN" altLang="en-US" sz="4000"/>
              <a:t>自我的外在</a:t>
            </a:r>
            <a:r>
              <a:rPr lang="en-US" altLang="zh-CN" sz="4000"/>
              <a:t>”</a:t>
            </a:r>
            <a:r>
              <a:rPr lang="zh-CN" altLang="en-US" sz="4000"/>
              <a:t>与</a:t>
            </a:r>
            <a:r>
              <a:rPr lang="en-US" altLang="zh-CN" sz="4000"/>
              <a:t>“</a:t>
            </a:r>
            <a:r>
              <a:rPr lang="zh-CN" altLang="en-US" sz="4000"/>
              <a:t>自我的内在</a:t>
            </a:r>
            <a:r>
              <a:rPr lang="en-US" altLang="zh-CN" sz="4000"/>
              <a:t>”</a:t>
            </a:r>
            <a:r>
              <a:rPr lang="zh-CN" altLang="en-US" sz="4000"/>
              <a:t>。</a:t>
            </a:r>
            <a:endParaRPr lang="zh-CN" altLang="en-US" sz="4000"/>
          </a:p>
          <a:p>
            <a:pPr marL="0" indent="0">
              <a:buNone/>
            </a:pPr>
            <a:r>
              <a:rPr lang="zh-CN" altLang="en-US" sz="4000"/>
              <a:t>并且，这种区分完全是从末世论已然未然框架中的救恩论和人伦的角度切入的，与希腊哲学形而上的二分完全无关。</a:t>
            </a:r>
            <a:endParaRPr lang="zh-CN" altLang="en-US" sz="4000"/>
          </a:p>
          <a:p>
            <a:pPr marL="0" indent="0">
              <a:buNone/>
            </a:pPr>
            <a:endParaRPr lang="zh-CN" altLang="en-US" sz="4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基督徒作为整全的人具备两个方面：</a:t>
            </a:r>
            <a:endParaRPr lang="zh-CN" altLang="en-US" sz="4000"/>
          </a:p>
          <a:p>
            <a:pPr marL="0" indent="0">
              <a:buNone/>
            </a:pPr>
            <a:r>
              <a:rPr lang="zh-CN" altLang="en-US" sz="4000"/>
              <a:t>内在的方面被更新且荣上加荣；外在的方面却暂时没有被更新。</a:t>
            </a:r>
            <a:endParaRPr lang="zh-CN" altLang="en-US" sz="4000"/>
          </a:p>
          <a:p>
            <a:pPr marL="0" indent="0">
              <a:buNone/>
            </a:pPr>
            <a:r>
              <a:rPr lang="zh-CN" altLang="en-US" sz="4000"/>
              <a:t>所以我们需要理解已经实现的并且已经应用到教会的救赎的恩惠和在基督里实现却尚未应用到教会的救赎的恩惠。</a:t>
            </a:r>
            <a:endParaRPr lang="zh-CN" altLang="en-US" sz="4000"/>
          </a:p>
          <a:p>
            <a:pPr marL="0" indent="0">
              <a:buNone/>
            </a:pPr>
            <a:endParaRPr lang="zh-CN" altLang="en-US" sz="4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如果以林前</a:t>
            </a:r>
            <a:r>
              <a:rPr lang="en-US" altLang="zh-CN" sz="4000"/>
              <a:t>15</a:t>
            </a:r>
            <a:r>
              <a:rPr lang="zh-CN" altLang="en-US" sz="4000"/>
              <a:t>的相关经文来理解外在与内在的方面的话，内在的自我已经参与到圣灵中复活生命的末世秩序；而外在的自我仍然在软弱的、羞辱的、必朽坏的范畴。</a:t>
            </a:r>
            <a:endParaRPr lang="zh-CN" altLang="en-US" sz="4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以更强烈的对比呈现的话，可以说再创造的救赎的原则与去创造化的毁灭的原则同时运作在作为整全的个体的基督徒。</a:t>
            </a:r>
            <a:endParaRPr lang="zh-CN" altLang="en-US" sz="4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按照林后</a:t>
            </a:r>
            <a:r>
              <a:rPr lang="en-US" altLang="zh-CN" sz="4000"/>
              <a:t>4</a:t>
            </a:r>
            <a:r>
              <a:rPr lang="zh-CN" altLang="en-US" sz="4000"/>
              <a:t>：</a:t>
            </a:r>
            <a:r>
              <a:rPr lang="en-US" altLang="zh-CN" sz="4000"/>
              <a:t>7</a:t>
            </a:r>
            <a:r>
              <a:rPr lang="zh-CN" altLang="en-US" sz="4000"/>
              <a:t>来理解</a:t>
            </a:r>
            <a:endParaRPr lang="zh-CN" altLang="en-US" sz="4000"/>
          </a:p>
          <a:p>
            <a:pPr marL="0" indent="0">
              <a:buNone/>
            </a:pPr>
            <a:r>
              <a:rPr lang="zh-CN" altLang="en-US" sz="4000"/>
              <a:t>7 我 们 有 这 宝 贝 放 在 瓦 器 里 ， 要 显 明 这 莫 大 的 能 力 是 出 於 神 ， 不 是 出 於 我 们 。</a:t>
            </a:r>
            <a:endParaRPr lang="zh-CN" altLang="en-US" sz="4000"/>
          </a:p>
          <a:p>
            <a:pPr marL="0" indent="0">
              <a:buNone/>
            </a:pPr>
            <a:endParaRPr lang="zh-CN" altLang="en-US" sz="4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另有一处经文以更为宽泛的视野表述了同样的论点。</a:t>
            </a:r>
            <a:endParaRPr lang="zh-CN" altLang="en-US" sz="4000"/>
          </a:p>
          <a:p>
            <a:pPr marL="0" indent="0">
              <a:buNone/>
            </a:pPr>
            <a:r>
              <a:rPr lang="zh-CN" altLang="en-US" sz="4000"/>
              <a:t>哥林多后书</a:t>
            </a:r>
            <a:r>
              <a:rPr lang="en-US" altLang="zh-CN" sz="4000"/>
              <a:t>4</a:t>
            </a:r>
            <a:r>
              <a:rPr lang="zh-CN" altLang="en-US" sz="4000"/>
              <a:t>：</a:t>
            </a:r>
            <a:r>
              <a:rPr lang="en-US" altLang="zh-CN" sz="4000"/>
              <a:t>17-18</a:t>
            </a:r>
            <a:endParaRPr lang="en-US" altLang="zh-CN" sz="4000"/>
          </a:p>
          <a:p>
            <a:pPr marL="0" indent="0">
              <a:buNone/>
            </a:pPr>
            <a:r>
              <a:rPr lang="en-US" altLang="zh-CN" sz="4000"/>
              <a:t>17 我 们 这 至 暂 至 轻 的 苦 楚 ， 要 为 我 们 成 就 极 重 无 比 、 永 远 的 荣 耀 。</a:t>
            </a:r>
            <a:endParaRPr lang="en-US" altLang="zh-CN" sz="4000"/>
          </a:p>
          <a:p>
            <a:pPr marL="0" indent="0">
              <a:buNone/>
            </a:pPr>
            <a:r>
              <a:rPr lang="en-US" altLang="zh-CN" sz="4000"/>
              <a:t>18 原 来 我 们 不 是 顾 念 所 见 的 ， 乃 是 顾 念 所 不 见 的 ； 因 为 所 见 的 是 暂 时 的 ， 所 不 见 的 是 永 远 的 。</a:t>
            </a:r>
            <a:endParaRPr lang="en-US" altLang="zh-CN"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Fee</a:t>
            </a:r>
            <a:r>
              <a:rPr lang="zh-CN" altLang="en-US" sz="4000"/>
              <a:t>论证到这里的焦点完全在于基督复活之于我们的复活的果效。</a:t>
            </a:r>
            <a:endParaRPr lang="zh-CN" altLang="en-US" sz="4000"/>
          </a:p>
          <a:p>
            <a:pPr marL="0" indent="0">
              <a:buNone/>
            </a:pPr>
            <a:r>
              <a:rPr lang="zh-CN" altLang="en-US" sz="4000"/>
              <a:t>我们做如下回应：</a:t>
            </a:r>
            <a:endParaRPr lang="zh-CN" altLang="en-US" sz="4000"/>
          </a:p>
          <a:p>
            <a:pPr marL="0" indent="0">
              <a:buNone/>
            </a:pPr>
            <a:r>
              <a:rPr lang="zh-CN" altLang="en-US" sz="4000"/>
              <a:t>首先，对比的本质在于亚当和基督，如此，基督论的议题难以避免。</a:t>
            </a: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其次，在保罗的神学体系中（即圣经所启示的救赎史中），是否存在所谓的与基督论和末世论全然无关的、纯粹的救恩性的议题？</a:t>
            </a:r>
            <a:endParaRPr lang="zh-CN" altLang="en-US" sz="4000"/>
          </a:p>
          <a:p>
            <a:pPr marL="0" indent="0">
              <a:buNone/>
            </a:pPr>
            <a:endParaRPr lang="zh-CN" altLang="en-US" sz="4000"/>
          </a:p>
          <a:p>
            <a:pPr marL="0" indent="0">
              <a:buNone/>
            </a:pPr>
            <a:r>
              <a:rPr lang="zh-CN" altLang="en-US" sz="4000"/>
              <a:t>第三，为什么论及基督论的时候，</a:t>
            </a:r>
            <a:r>
              <a:rPr lang="en-US" altLang="zh-CN" sz="4000"/>
              <a:t>Fee</a:t>
            </a:r>
            <a:r>
              <a:rPr lang="zh-CN" altLang="en-US" sz="4000"/>
              <a:t>的反应是将其直接联系到本体论的范畴？</a:t>
            </a:r>
            <a:endParaRPr lang="zh-CN" altLang="en-US"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6805</Words>
  <Application>WPS Presentation</Application>
  <PresentationFormat>Widescreen</PresentationFormat>
  <Paragraphs>271</Paragraphs>
  <Slides>75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75</vt:i4>
      </vt:variant>
    </vt:vector>
  </HeadingPairs>
  <TitlesOfParts>
    <vt:vector size="82" baseType="lpstr">
      <vt:lpstr>Arial</vt:lpstr>
      <vt:lpstr>SimSun</vt:lpstr>
      <vt:lpstr>Wingdings</vt:lpstr>
      <vt:lpstr>Calibri Light</vt:lpstr>
      <vt:lpstr>Calibri</vt:lpstr>
      <vt:lpstr>Microsoft YaHei</vt:lpstr>
      <vt:lpstr>Office Theme</vt:lpstr>
      <vt:lpstr>五 救赎的历史与应用： 基督作为圣灵中末世生命的拥有者与传递者</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五 救赎的历史与应用： 基督作为圣灵中末世生命的拥有者与传递者</dc:title>
  <dc:creator/>
  <cp:lastModifiedBy>helloesther</cp:lastModifiedBy>
  <cp:revision>41</cp:revision>
  <dcterms:created xsi:type="dcterms:W3CDTF">2017-06-24T21:54:00Z</dcterms:created>
  <dcterms:modified xsi:type="dcterms:W3CDTF">2017-07-13T05:07:55Z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