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4" r:id="rId5"/>
    <p:sldId id="261" r:id="rId6"/>
    <p:sldId id="262" r:id="rId7"/>
    <p:sldId id="267" r:id="rId8"/>
    <p:sldId id="263" r:id="rId9"/>
    <p:sldId id="265" r:id="rId10"/>
    <p:sldId id="266" r:id="rId11"/>
    <p:sldId id="268" r:id="rId12"/>
    <p:sldId id="269" r:id="rId13"/>
    <p:sldId id="256"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55"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2F7E3AE7-A2CD-484B-88EF-32FE9ACF306C}">
          <p14:sldIdLst>
            <p14:sldId id="258"/>
            <p14:sldId id="259"/>
            <p14:sldId id="260"/>
            <p14:sldId id="264"/>
            <p14:sldId id="261"/>
            <p14:sldId id="262"/>
            <p14:sldId id="267"/>
            <p14:sldId id="263"/>
            <p14:sldId id="265"/>
            <p14:sldId id="266"/>
            <p14:sldId id="268"/>
            <p14:sldId id="269"/>
            <p14:sldId id="256"/>
            <p14:sldId id="270"/>
            <p14:sldId id="271"/>
            <p14:sldId id="272"/>
            <p14:sldId id="273"/>
            <p14:sldId id="274"/>
            <p14:sldId id="275"/>
            <p14:sldId id="276"/>
            <p14:sldId id="277"/>
            <p14:sldId id="278"/>
            <p14:sldId id="279"/>
            <p14:sldId id="280"/>
            <p14:sldId id="281"/>
            <p14:sldId id="282"/>
            <p14:sldId id="283"/>
            <p14:sldId id="284"/>
            <p14:sldId id="285"/>
            <p14:sldId id="286"/>
            <p14:sldId id="287"/>
            <p14:sldId id="288"/>
            <p14:sldId id="289"/>
            <p14:sldId id="290"/>
            <p14:sldId id="291"/>
            <p14:sldId id="292"/>
            <p14:sldId id="293"/>
            <p14:sldId id="294"/>
            <p14:sldId id="295"/>
            <p14:sldId id="296"/>
            <p14:sldId id="297"/>
            <p14:sldId id="298"/>
            <p14:sldId id="299"/>
            <p14:sldId id="300"/>
            <p14:sldId id="301"/>
            <p14:sldId id="302"/>
            <p14:sldId id="303"/>
            <p14:sldId id="304"/>
            <p14:sldId id="305"/>
            <p14:sldId id="306"/>
            <p14:sldId id="307"/>
            <p14:sldId id="308"/>
            <p14:sldId id="309"/>
            <p14:sldId id="310"/>
            <p14:sldId id="311"/>
            <p14:sldId id="312"/>
            <p14:sldId id="313"/>
            <p14:sldId id="314"/>
            <p14:sldId id="315"/>
            <p14:sldId id="316"/>
            <p14:sldId id="317"/>
            <p14:sldId id="318"/>
            <p14:sldId id="319"/>
            <p14:sldId id="320"/>
            <p14:sldId id="355"/>
            <p14:sldId id="321"/>
            <p14:sldId id="322"/>
            <p14:sldId id="323"/>
            <p14:sldId id="324"/>
            <p14:sldId id="325"/>
            <p14:sldId id="326"/>
            <p14:sldId id="327"/>
            <p14:sldId id="328"/>
            <p14:sldId id="329"/>
            <p14:sldId id="330"/>
            <p14:sldId id="331"/>
            <p14:sldId id="332"/>
            <p14:sldId id="333"/>
            <p14:sldId id="334"/>
            <p14:sldId id="335"/>
            <p14:sldId id="336"/>
            <p14:sldId id="337"/>
            <p14:sldId id="338"/>
            <p14:sldId id="339"/>
            <p14:sldId id="340"/>
            <p14:sldId id="341"/>
            <p14:sldId id="342"/>
            <p14:sldId id="343"/>
            <p14:sldId id="344"/>
            <p14:sldId id="345"/>
            <p14:sldId id="346"/>
            <p14:sldId id="347"/>
            <p14:sldId id="348"/>
            <p14:sldId id="349"/>
            <p14:sldId id="350"/>
            <p14:sldId id="351"/>
            <p14:sldId id="352"/>
            <p14:sldId id="353"/>
            <p14:sldId id="35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15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2019/8/29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2019/8/29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2019/8/29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2019/8/29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2019/8/29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2019/8/29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2019/8/29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30820CF-B880-4189-942D-D702A7CBA730}" type="datetimeFigureOut">
              <a:rPr lang="zh-CN" altLang="en-US" smtClean="0"/>
              <a:t>2019/8/29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2019/8/29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2019/8/29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2019/8/29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2019/8/29</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CD47983-BBB4-41B0-9FA4-2ACCB34A2B37}"/>
              </a:ext>
            </a:extLst>
          </p:cNvPr>
          <p:cNvSpPr>
            <a:spLocks noGrp="1"/>
          </p:cNvSpPr>
          <p:nvPr>
            <p:ph type="title"/>
          </p:nvPr>
        </p:nvSpPr>
        <p:spPr/>
        <p:txBody>
          <a:bodyPr/>
          <a:lstStyle/>
          <a:p>
            <a:r>
              <a:rPr lang="zh-CN" altLang="en-US" dirty="0"/>
              <a:t>良心的自由</a:t>
            </a:r>
          </a:p>
        </p:txBody>
      </p:sp>
      <p:sp>
        <p:nvSpPr>
          <p:cNvPr id="3" name="内容占位符 2">
            <a:extLst>
              <a:ext uri="{FF2B5EF4-FFF2-40B4-BE49-F238E27FC236}">
                <a16:creationId xmlns:a16="http://schemas.microsoft.com/office/drawing/2014/main" id="{BC83FE9B-EEC7-461E-A10B-0C2480FEA028}"/>
              </a:ext>
            </a:extLst>
          </p:cNvPr>
          <p:cNvSpPr>
            <a:spLocks noGrp="1"/>
          </p:cNvSpPr>
          <p:nvPr>
            <p:ph idx="1"/>
          </p:nvPr>
        </p:nvSpPr>
        <p:spPr/>
        <p:txBody>
          <a:bodyPr/>
          <a:lstStyle/>
          <a:p>
            <a:pPr marL="0" indent="0">
              <a:buNone/>
            </a:pPr>
            <a:r>
              <a:rPr lang="zh-CN" altLang="en-US" dirty="0"/>
              <a:t>良心的自由不等于良心不受任何约束。</a:t>
            </a:r>
            <a:endParaRPr lang="en-US" altLang="zh-CN" dirty="0"/>
          </a:p>
          <a:p>
            <a:pPr marL="0" indent="0">
              <a:buNone/>
            </a:pPr>
            <a:r>
              <a:rPr lang="zh-CN" altLang="en-US" dirty="0"/>
              <a:t>良心的自由是在说我们的良心只有一位主人。</a:t>
            </a:r>
            <a:endParaRPr lang="en-US" altLang="zh-CN" dirty="0"/>
          </a:p>
          <a:p>
            <a:pPr marL="0" indent="0">
              <a:buNone/>
            </a:pPr>
            <a:r>
              <a:rPr lang="zh-CN" altLang="en-US" dirty="0"/>
              <a:t>雅各书</a:t>
            </a:r>
            <a:r>
              <a:rPr lang="en-US" altLang="zh-CN" dirty="0"/>
              <a:t>4:12</a:t>
            </a:r>
            <a:r>
              <a:rPr lang="zh-CN" altLang="en-US" dirty="0"/>
              <a:t>设立律法和判断人的，只有一位，就是那能救人也能灭人的。你是谁，竟敢论断别人呢？</a:t>
            </a:r>
            <a:endParaRPr lang="en-US" altLang="zh-CN" dirty="0"/>
          </a:p>
          <a:p>
            <a:pPr marL="0" indent="0">
              <a:buNone/>
            </a:pPr>
            <a:r>
              <a:rPr lang="zh-CN" altLang="en-US" dirty="0"/>
              <a:t>罗马书</a:t>
            </a:r>
            <a:r>
              <a:rPr lang="en-US" altLang="zh-CN" dirty="0"/>
              <a:t>14:4</a:t>
            </a:r>
            <a:r>
              <a:rPr lang="zh-CN" altLang="en-US" dirty="0"/>
              <a:t>你是谁，竟论断别人的仆人呢？他或站住或跌倒，自有他的主人在；而且他也必要站住，因为主能使他站住。</a:t>
            </a:r>
          </a:p>
        </p:txBody>
      </p:sp>
    </p:spTree>
    <p:extLst>
      <p:ext uri="{BB962C8B-B14F-4D97-AF65-F5344CB8AC3E}">
        <p14:creationId xmlns:p14="http://schemas.microsoft.com/office/powerpoint/2010/main" val="20117638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E713942-2709-47CC-A3C0-6E751F7B2E70}"/>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E1D2455E-FE79-46CF-AFCB-C10897BA0FDA}"/>
              </a:ext>
            </a:extLst>
          </p:cNvPr>
          <p:cNvSpPr>
            <a:spLocks noGrp="1"/>
          </p:cNvSpPr>
          <p:nvPr>
            <p:ph idx="1"/>
          </p:nvPr>
        </p:nvSpPr>
        <p:spPr/>
        <p:txBody>
          <a:bodyPr/>
          <a:lstStyle/>
          <a:p>
            <a:pPr marL="0" indent="0">
              <a:buNone/>
            </a:pPr>
            <a:r>
              <a:rPr lang="zh-CN" altLang="en-US" dirty="0"/>
              <a:t>长老制中，每一位会众的良心就相当于一个地方法院，教会是一个上诉法院，而神自己是最高法院。</a:t>
            </a:r>
          </a:p>
        </p:txBody>
      </p:sp>
    </p:spTree>
    <p:extLst>
      <p:ext uri="{BB962C8B-B14F-4D97-AF65-F5344CB8AC3E}">
        <p14:creationId xmlns:p14="http://schemas.microsoft.com/office/powerpoint/2010/main" val="692187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57D9B90-60B6-4985-B175-17AE78ED5931}"/>
              </a:ext>
            </a:extLst>
          </p:cNvPr>
          <p:cNvSpPr>
            <a:spLocks noGrp="1"/>
          </p:cNvSpPr>
          <p:nvPr>
            <p:ph type="title"/>
          </p:nvPr>
        </p:nvSpPr>
        <p:spPr/>
        <p:txBody>
          <a:bodyPr/>
          <a:lstStyle/>
          <a:p>
            <a:r>
              <a:rPr lang="en-US" altLang="zh-CN" dirty="0"/>
              <a:t>《</a:t>
            </a:r>
            <a:r>
              <a:rPr lang="zh-CN" altLang="en-US" dirty="0"/>
              <a:t>皇帝的新装</a:t>
            </a:r>
            <a:r>
              <a:rPr lang="en-US" altLang="zh-CN" dirty="0"/>
              <a:t>》</a:t>
            </a:r>
            <a:endParaRPr lang="zh-CN" altLang="en-US" dirty="0"/>
          </a:p>
        </p:txBody>
      </p:sp>
      <p:sp>
        <p:nvSpPr>
          <p:cNvPr id="3" name="内容占位符 2">
            <a:extLst>
              <a:ext uri="{FF2B5EF4-FFF2-40B4-BE49-F238E27FC236}">
                <a16:creationId xmlns:a16="http://schemas.microsoft.com/office/drawing/2014/main" id="{F71FD9F4-E284-44EA-A0AA-7ACCA24215C2}"/>
              </a:ext>
            </a:extLst>
          </p:cNvPr>
          <p:cNvSpPr>
            <a:spLocks noGrp="1"/>
          </p:cNvSpPr>
          <p:nvPr>
            <p:ph idx="1"/>
          </p:nvPr>
        </p:nvSpPr>
        <p:spPr/>
        <p:txBody>
          <a:bodyPr/>
          <a:lstStyle/>
          <a:p>
            <a:pPr marL="0" indent="0">
              <a:buNone/>
            </a:pPr>
            <a:r>
              <a:rPr lang="zh-CN" altLang="en-US" dirty="0"/>
              <a:t>如果那个小孩是中国人，他要面临的逼迫，首先不是来自国保，而是来自他的父母、老师、同学、朋友和邻舍</a:t>
            </a:r>
            <a:r>
              <a:rPr lang="en-US" altLang="zh-CN" dirty="0"/>
              <a:t>……</a:t>
            </a:r>
          </a:p>
          <a:p>
            <a:pPr marL="0" indent="0">
              <a:buNone/>
            </a:pPr>
            <a:endParaRPr lang="en-US" altLang="zh-CN" dirty="0"/>
          </a:p>
          <a:p>
            <a:pPr marL="0" indent="0">
              <a:buNone/>
            </a:pPr>
            <a:r>
              <a:rPr lang="zh-CN" altLang="en-US" dirty="0"/>
              <a:t>如果那个小孩是家庭教会的基督徒呢？</a:t>
            </a:r>
          </a:p>
        </p:txBody>
      </p:sp>
    </p:spTree>
    <p:extLst>
      <p:ext uri="{BB962C8B-B14F-4D97-AF65-F5344CB8AC3E}">
        <p14:creationId xmlns:p14="http://schemas.microsoft.com/office/powerpoint/2010/main" val="34232931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C653B8C-ACC1-4EE0-9756-00A10449443E}"/>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2FDBC0A-A10D-42EC-9AAF-5E0B8911D637}"/>
              </a:ext>
            </a:extLst>
          </p:cNvPr>
          <p:cNvSpPr>
            <a:spLocks noGrp="1"/>
          </p:cNvSpPr>
          <p:nvPr>
            <p:ph idx="1"/>
          </p:nvPr>
        </p:nvSpPr>
        <p:spPr/>
        <p:txBody>
          <a:bodyPr/>
          <a:lstStyle/>
          <a:p>
            <a:pPr marL="0" indent="0">
              <a:buNone/>
            </a:pPr>
            <a:r>
              <a:rPr lang="zh-CN" altLang="en-US" dirty="0"/>
              <a:t>那些不说皇帝没穿衣服的人，是像保罗说的那样为了神的缘故而忍耐吗？</a:t>
            </a:r>
            <a:endParaRPr lang="en-US" altLang="zh-CN" dirty="0"/>
          </a:p>
          <a:p>
            <a:pPr marL="0" indent="0">
              <a:buNone/>
            </a:pPr>
            <a:r>
              <a:rPr lang="zh-CN" altLang="en-US" dirty="0"/>
              <a:t>那个小孩不仅揭露出皇帝的丑恶，更揭露出一切沉默之人因为恐惧地上权柄而放弃良心自由的虚伪。</a:t>
            </a:r>
            <a:endParaRPr lang="en-US" altLang="zh-CN" dirty="0"/>
          </a:p>
          <a:p>
            <a:pPr marL="0" indent="0">
              <a:buNone/>
            </a:pPr>
            <a:r>
              <a:rPr lang="zh-CN" altLang="en-US" dirty="0"/>
              <a:t>他首先不是令皇帝难堪，而是令一切对罪恶沉默之人难堪。</a:t>
            </a:r>
          </a:p>
        </p:txBody>
      </p:sp>
    </p:spTree>
    <p:extLst>
      <p:ext uri="{BB962C8B-B14F-4D97-AF65-F5344CB8AC3E}">
        <p14:creationId xmlns:p14="http://schemas.microsoft.com/office/powerpoint/2010/main" val="1648592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55A22E5-A047-4D54-B3C4-5F71688A00CD}"/>
              </a:ext>
            </a:extLst>
          </p:cNvPr>
          <p:cNvSpPr>
            <a:spLocks noGrp="1"/>
          </p:cNvSpPr>
          <p:nvPr>
            <p:ph type="ctrTitle"/>
          </p:nvPr>
        </p:nvSpPr>
        <p:spPr/>
        <p:txBody>
          <a:bodyPr/>
          <a:lstStyle/>
          <a:p>
            <a:r>
              <a:rPr lang="zh-CN" altLang="en-US" dirty="0"/>
              <a:t>第六条诫命</a:t>
            </a:r>
          </a:p>
        </p:txBody>
      </p:sp>
      <p:sp>
        <p:nvSpPr>
          <p:cNvPr id="3" name="副标题 2">
            <a:extLst>
              <a:ext uri="{FF2B5EF4-FFF2-40B4-BE49-F238E27FC236}">
                <a16:creationId xmlns:a16="http://schemas.microsoft.com/office/drawing/2014/main" id="{65A8F28F-F04D-4A24-B12D-1BEBE2F218AB}"/>
              </a:ext>
            </a:extLst>
          </p:cNvPr>
          <p:cNvSpPr>
            <a:spLocks noGrp="1"/>
          </p:cNvSpPr>
          <p:nvPr>
            <p:ph type="subTitle" idx="1"/>
          </p:nvPr>
        </p:nvSpPr>
        <p:spPr/>
        <p:txBody>
          <a:bodyPr/>
          <a:lstStyle/>
          <a:p>
            <a:endParaRPr lang="zh-CN" altLang="en-US"/>
          </a:p>
        </p:txBody>
      </p:sp>
    </p:spTree>
    <p:extLst>
      <p:ext uri="{BB962C8B-B14F-4D97-AF65-F5344CB8AC3E}">
        <p14:creationId xmlns:p14="http://schemas.microsoft.com/office/powerpoint/2010/main" val="26790343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B52EE98-8FA2-442B-ABE6-679750BC8188}"/>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994F8CD-D58C-43F9-8A70-230851EC4A51}"/>
              </a:ext>
            </a:extLst>
          </p:cNvPr>
          <p:cNvSpPr>
            <a:spLocks noGrp="1"/>
          </p:cNvSpPr>
          <p:nvPr>
            <p:ph idx="1"/>
          </p:nvPr>
        </p:nvSpPr>
        <p:spPr/>
        <p:txBody>
          <a:bodyPr/>
          <a:lstStyle/>
          <a:p>
            <a:pPr marL="0" indent="0">
              <a:buNone/>
            </a:pPr>
            <a:r>
              <a:rPr lang="zh-CN" altLang="en-US" dirty="0"/>
              <a:t>威斯敏斯特大要理问答第</a:t>
            </a:r>
            <a:r>
              <a:rPr lang="en-US" altLang="zh-CN" dirty="0"/>
              <a:t>134</a:t>
            </a:r>
            <a:r>
              <a:rPr lang="zh-CN" altLang="en-US" dirty="0"/>
              <a:t>问：第六条诫命是什么？</a:t>
            </a:r>
          </a:p>
          <a:p>
            <a:pPr marL="0" indent="0">
              <a:buNone/>
            </a:pPr>
            <a:r>
              <a:rPr lang="zh-CN" altLang="en-US" dirty="0"/>
              <a:t>答：第六条诫命是，“不可杀人。”</a:t>
            </a:r>
          </a:p>
          <a:p>
            <a:pPr marL="0" indent="0">
              <a:buNone/>
            </a:pPr>
            <a:endParaRPr lang="zh-CN" altLang="en-US" dirty="0"/>
          </a:p>
        </p:txBody>
      </p:sp>
    </p:spTree>
    <p:extLst>
      <p:ext uri="{BB962C8B-B14F-4D97-AF65-F5344CB8AC3E}">
        <p14:creationId xmlns:p14="http://schemas.microsoft.com/office/powerpoint/2010/main" val="21099955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6D6DCDD-34EB-4DE9-9867-104D260241BC}"/>
              </a:ext>
            </a:extLst>
          </p:cNvPr>
          <p:cNvSpPr>
            <a:spLocks noGrp="1"/>
          </p:cNvSpPr>
          <p:nvPr>
            <p:ph type="title"/>
          </p:nvPr>
        </p:nvSpPr>
        <p:spPr/>
        <p:txBody>
          <a:bodyPr/>
          <a:lstStyle/>
          <a:p>
            <a:r>
              <a:rPr lang="zh-CN" altLang="en-US" dirty="0"/>
              <a:t>“不可杀人”还是“不可谋杀”？</a:t>
            </a:r>
          </a:p>
        </p:txBody>
      </p:sp>
      <p:sp>
        <p:nvSpPr>
          <p:cNvPr id="3" name="内容占位符 2">
            <a:extLst>
              <a:ext uri="{FF2B5EF4-FFF2-40B4-BE49-F238E27FC236}">
                <a16:creationId xmlns:a16="http://schemas.microsoft.com/office/drawing/2014/main" id="{E1B340D3-021E-4646-B9A5-6EA2C588F7D2}"/>
              </a:ext>
            </a:extLst>
          </p:cNvPr>
          <p:cNvSpPr>
            <a:spLocks noGrp="1"/>
          </p:cNvSpPr>
          <p:nvPr>
            <p:ph idx="1"/>
          </p:nvPr>
        </p:nvSpPr>
        <p:spPr/>
        <p:txBody>
          <a:bodyPr/>
          <a:lstStyle/>
          <a:p>
            <a:pPr marL="0" indent="0">
              <a:buNone/>
            </a:pPr>
            <a:r>
              <a:rPr lang="en-US" altLang="zh-CN" dirty="0"/>
              <a:t>KJV - Thou shalt not kill.</a:t>
            </a:r>
          </a:p>
          <a:p>
            <a:pPr marL="0" indent="0">
              <a:buNone/>
            </a:pPr>
            <a:r>
              <a:rPr lang="en-US" altLang="zh-CN" dirty="0"/>
              <a:t>NIV - You shall not murder.</a:t>
            </a:r>
          </a:p>
          <a:p>
            <a:pPr marL="0" indent="0">
              <a:buNone/>
            </a:pPr>
            <a:r>
              <a:rPr lang="en-US" altLang="zh-CN" dirty="0"/>
              <a:t>ESV - You shall not murder.</a:t>
            </a:r>
          </a:p>
          <a:p>
            <a:pPr marL="0" indent="0">
              <a:buNone/>
            </a:pPr>
            <a:r>
              <a:rPr lang="en-US" altLang="zh-CN" dirty="0"/>
              <a:t>NASB - You shall not murder.</a:t>
            </a:r>
          </a:p>
          <a:p>
            <a:pPr marL="0" indent="0">
              <a:buNone/>
            </a:pPr>
            <a:endParaRPr lang="zh-CN" altLang="en-US" dirty="0"/>
          </a:p>
        </p:txBody>
      </p:sp>
    </p:spTree>
    <p:extLst>
      <p:ext uri="{BB962C8B-B14F-4D97-AF65-F5344CB8AC3E}">
        <p14:creationId xmlns:p14="http://schemas.microsoft.com/office/powerpoint/2010/main" val="13453033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D246DEB-CA89-4522-8EA9-100BC20F296A}"/>
              </a:ext>
            </a:extLst>
          </p:cNvPr>
          <p:cNvSpPr>
            <a:spLocks noGrp="1"/>
          </p:cNvSpPr>
          <p:nvPr>
            <p:ph type="title"/>
          </p:nvPr>
        </p:nvSpPr>
        <p:spPr/>
        <p:txBody>
          <a:bodyPr/>
          <a:lstStyle/>
          <a:p>
            <a:r>
              <a:rPr lang="he-IL" altLang="zh-CN" dirty="0"/>
              <a:t>רָצַח</a:t>
            </a:r>
            <a:endParaRPr lang="zh-CN" altLang="en-US" dirty="0"/>
          </a:p>
        </p:txBody>
      </p:sp>
      <p:sp>
        <p:nvSpPr>
          <p:cNvPr id="3" name="内容占位符 2">
            <a:extLst>
              <a:ext uri="{FF2B5EF4-FFF2-40B4-BE49-F238E27FC236}">
                <a16:creationId xmlns:a16="http://schemas.microsoft.com/office/drawing/2014/main" id="{5E55A03E-0133-4E1E-AA47-7F2F284D64A2}"/>
              </a:ext>
            </a:extLst>
          </p:cNvPr>
          <p:cNvSpPr>
            <a:spLocks noGrp="1"/>
          </p:cNvSpPr>
          <p:nvPr>
            <p:ph idx="1"/>
          </p:nvPr>
        </p:nvSpPr>
        <p:spPr/>
        <p:txBody>
          <a:bodyPr/>
          <a:lstStyle/>
          <a:p>
            <a:pPr marL="0" indent="0">
              <a:buNone/>
            </a:pPr>
            <a:r>
              <a:rPr lang="zh-CN" altLang="en-US" dirty="0"/>
              <a:t>民数记 </a:t>
            </a:r>
            <a:r>
              <a:rPr lang="en-US" altLang="zh-CN" dirty="0"/>
              <a:t>35:6</a:t>
            </a:r>
          </a:p>
          <a:p>
            <a:pPr marL="0" indent="0">
              <a:buNone/>
            </a:pPr>
            <a:r>
              <a:rPr lang="zh-CN" altLang="en-US" dirty="0"/>
              <a:t>你们给利未人的城邑，其中当有六座逃城，使误杀人的可以逃到那里。</a:t>
            </a:r>
          </a:p>
          <a:p>
            <a:pPr marL="0" indent="0">
              <a:buNone/>
            </a:pPr>
            <a:r>
              <a:rPr lang="zh-CN" altLang="en-US" dirty="0"/>
              <a:t>申命记 </a:t>
            </a:r>
            <a:r>
              <a:rPr lang="en-US" altLang="zh-CN" dirty="0"/>
              <a:t>19:4</a:t>
            </a:r>
          </a:p>
          <a:p>
            <a:pPr marL="0" indent="0">
              <a:buNone/>
            </a:pPr>
            <a:r>
              <a:rPr lang="zh-CN" altLang="en-US" dirty="0"/>
              <a:t>误杀人的逃到那里可以存活，定例乃是这样：凡素无仇恨，无心杀了人的</a:t>
            </a:r>
          </a:p>
          <a:p>
            <a:pPr marL="0" indent="0">
              <a:buNone/>
            </a:pPr>
            <a:r>
              <a:rPr lang="zh-CN" altLang="en-US" dirty="0"/>
              <a:t>约书亚记 </a:t>
            </a:r>
            <a:r>
              <a:rPr lang="en-US" altLang="zh-CN" dirty="0"/>
              <a:t>20:3</a:t>
            </a:r>
          </a:p>
          <a:p>
            <a:pPr marL="0" indent="0">
              <a:buNone/>
            </a:pPr>
            <a:r>
              <a:rPr lang="zh-CN" altLang="en-US" dirty="0"/>
              <a:t>使那无心而误杀人的，可以逃到那里。</a:t>
            </a:r>
          </a:p>
        </p:txBody>
      </p:sp>
    </p:spTree>
    <p:extLst>
      <p:ext uri="{BB962C8B-B14F-4D97-AF65-F5344CB8AC3E}">
        <p14:creationId xmlns:p14="http://schemas.microsoft.com/office/powerpoint/2010/main" val="3512705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D450E10-0175-429E-A6F9-D77D69187524}"/>
              </a:ext>
            </a:extLst>
          </p:cNvPr>
          <p:cNvSpPr>
            <a:spLocks noGrp="1"/>
          </p:cNvSpPr>
          <p:nvPr>
            <p:ph type="title"/>
          </p:nvPr>
        </p:nvSpPr>
        <p:spPr/>
        <p:txBody>
          <a:bodyPr/>
          <a:lstStyle/>
          <a:p>
            <a:r>
              <a:rPr lang="zh-CN" altLang="en-US" dirty="0"/>
              <a:t>为什么“不可杀人”？</a:t>
            </a:r>
          </a:p>
        </p:txBody>
      </p:sp>
      <p:sp>
        <p:nvSpPr>
          <p:cNvPr id="3" name="内容占位符 2">
            <a:extLst>
              <a:ext uri="{FF2B5EF4-FFF2-40B4-BE49-F238E27FC236}">
                <a16:creationId xmlns:a16="http://schemas.microsoft.com/office/drawing/2014/main" id="{C8C99918-8DA7-4255-870A-68EDF7DE0529}"/>
              </a:ext>
            </a:extLst>
          </p:cNvPr>
          <p:cNvSpPr>
            <a:spLocks noGrp="1"/>
          </p:cNvSpPr>
          <p:nvPr>
            <p:ph idx="1"/>
          </p:nvPr>
        </p:nvSpPr>
        <p:spPr/>
        <p:txBody>
          <a:bodyPr/>
          <a:lstStyle/>
          <a:p>
            <a:pPr marL="0" indent="0">
              <a:buNone/>
            </a:pPr>
            <a:r>
              <a:rPr lang="zh-CN" altLang="en-US" dirty="0"/>
              <a:t>神创造人类时，赋予了人类神的形象。</a:t>
            </a:r>
          </a:p>
          <a:p>
            <a:pPr marL="0" indent="0">
              <a:buNone/>
            </a:pPr>
            <a:r>
              <a:rPr lang="zh-CN" altLang="en-US" dirty="0"/>
              <a:t>创世记</a:t>
            </a:r>
            <a:r>
              <a:rPr lang="en-US" altLang="zh-CN" dirty="0"/>
              <a:t>1:26-27 </a:t>
            </a:r>
            <a:r>
              <a:rPr lang="zh-CN" altLang="en-US" dirty="0"/>
              <a:t>神说：“我们要照着我们的形像、按着我们的样式造人，使他们管理海里的鱼、空中的鸟、地上的牲畜，和全地，并地上所爬的一切昆虫。”神就照着自己的形像造人，乃是照着他的形像造男造女。</a:t>
            </a:r>
          </a:p>
          <a:p>
            <a:pPr marL="0" indent="0">
              <a:buNone/>
            </a:pPr>
            <a:endParaRPr lang="zh-CN" altLang="en-US" dirty="0"/>
          </a:p>
        </p:txBody>
      </p:sp>
    </p:spTree>
    <p:extLst>
      <p:ext uri="{BB962C8B-B14F-4D97-AF65-F5344CB8AC3E}">
        <p14:creationId xmlns:p14="http://schemas.microsoft.com/office/powerpoint/2010/main" val="35174470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786F98C-715F-4009-9A00-A5BB9C18B662}"/>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1EE5623E-87DE-44D8-9280-F8E270D72F4D}"/>
              </a:ext>
            </a:extLst>
          </p:cNvPr>
          <p:cNvSpPr>
            <a:spLocks noGrp="1"/>
          </p:cNvSpPr>
          <p:nvPr>
            <p:ph idx="1"/>
          </p:nvPr>
        </p:nvSpPr>
        <p:spPr/>
        <p:txBody>
          <a:bodyPr/>
          <a:lstStyle/>
          <a:p>
            <a:pPr marL="0" indent="0">
              <a:buNone/>
            </a:pPr>
            <a:r>
              <a:rPr lang="zh-CN" altLang="en-US" dirty="0"/>
              <a:t>即使在堕落后，人类仍然有神的形象。</a:t>
            </a:r>
          </a:p>
          <a:p>
            <a:pPr marL="0" indent="0">
              <a:buNone/>
            </a:pPr>
            <a:r>
              <a:rPr lang="zh-CN" altLang="en-US" dirty="0"/>
              <a:t>雅各书</a:t>
            </a:r>
            <a:r>
              <a:rPr lang="en-US" altLang="zh-CN" dirty="0"/>
              <a:t>3:9 </a:t>
            </a:r>
            <a:r>
              <a:rPr lang="zh-CN" altLang="en-US" dirty="0"/>
              <a:t>我们用舌头颂赞那为主、为父的，又用舌头咒诅那照着　神形像被造的人。颂赞和咒诅从一个口里出来！我的弟兄们，这是不应当的！</a:t>
            </a:r>
          </a:p>
          <a:p>
            <a:pPr marL="0" indent="0">
              <a:buNone/>
            </a:pPr>
            <a:endParaRPr lang="zh-CN" altLang="en-US" dirty="0"/>
          </a:p>
        </p:txBody>
      </p:sp>
    </p:spTree>
    <p:extLst>
      <p:ext uri="{BB962C8B-B14F-4D97-AF65-F5344CB8AC3E}">
        <p14:creationId xmlns:p14="http://schemas.microsoft.com/office/powerpoint/2010/main" val="9068713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DEAC220-18A6-4743-8E6F-9673CD310A4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6FA5FF1-2659-4E4F-B8A3-4B895CB2B49E}"/>
              </a:ext>
            </a:extLst>
          </p:cNvPr>
          <p:cNvSpPr>
            <a:spLocks noGrp="1"/>
          </p:cNvSpPr>
          <p:nvPr>
            <p:ph idx="1"/>
          </p:nvPr>
        </p:nvSpPr>
        <p:spPr/>
        <p:txBody>
          <a:bodyPr/>
          <a:lstStyle/>
          <a:p>
            <a:pPr marL="0" indent="0">
              <a:buNone/>
            </a:pPr>
            <a:r>
              <a:rPr lang="zh-CN" altLang="en-US" dirty="0"/>
              <a:t>生命是神的赏赐</a:t>
            </a:r>
          </a:p>
          <a:p>
            <a:pPr marL="0" indent="0">
              <a:buNone/>
            </a:pPr>
            <a:r>
              <a:rPr lang="zh-CN" altLang="en-US" dirty="0"/>
              <a:t>使徒行传</a:t>
            </a:r>
            <a:r>
              <a:rPr lang="en-US" altLang="zh-CN" dirty="0"/>
              <a:t>17:24-25 </a:t>
            </a:r>
            <a:r>
              <a:rPr lang="zh-CN" altLang="en-US" dirty="0"/>
              <a:t>创造宇宙和其中万物的　神，既是天地的主，就不住人手所造的殿，也不用人手服侍，好像缺少什么；自己倒将生命、气息、万物，赐给万人。</a:t>
            </a:r>
          </a:p>
          <a:p>
            <a:pPr marL="0" indent="0">
              <a:buNone/>
            </a:pPr>
            <a:endParaRPr lang="zh-CN" altLang="en-US" dirty="0"/>
          </a:p>
        </p:txBody>
      </p:sp>
    </p:spTree>
    <p:extLst>
      <p:ext uri="{BB962C8B-B14F-4D97-AF65-F5344CB8AC3E}">
        <p14:creationId xmlns:p14="http://schemas.microsoft.com/office/powerpoint/2010/main" val="1764064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DCAEA0B-93AA-4330-BF9B-7FF5FD8C23D9}"/>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5C6C1C6F-E59E-47AD-9C58-476D8C6ABD67}"/>
              </a:ext>
            </a:extLst>
          </p:cNvPr>
          <p:cNvSpPr>
            <a:spLocks noGrp="1"/>
          </p:cNvSpPr>
          <p:nvPr>
            <p:ph idx="1"/>
          </p:nvPr>
        </p:nvSpPr>
        <p:spPr/>
        <p:txBody>
          <a:bodyPr/>
          <a:lstStyle/>
          <a:p>
            <a:pPr marL="0" indent="0">
              <a:buNone/>
            </a:pPr>
            <a:r>
              <a:rPr lang="zh-CN" altLang="en-US" dirty="0"/>
              <a:t>当我们的良心只被神所约束时，良心便在一切地上的权柄面前获得了自由。</a:t>
            </a:r>
            <a:endParaRPr lang="en-US" altLang="zh-CN" dirty="0"/>
          </a:p>
          <a:p>
            <a:pPr marL="0" indent="0">
              <a:buNone/>
            </a:pPr>
            <a:r>
              <a:rPr lang="zh-CN" altLang="en-US" dirty="0"/>
              <a:t>罗马书</a:t>
            </a:r>
            <a:r>
              <a:rPr lang="en-US" altLang="zh-CN" dirty="0"/>
              <a:t>13:2</a:t>
            </a:r>
            <a:r>
              <a:rPr lang="zh-CN" altLang="en-US" dirty="0"/>
              <a:t>抗拒掌权的就是抗拒　神的命。</a:t>
            </a:r>
            <a:endParaRPr lang="en-US" altLang="zh-CN" dirty="0"/>
          </a:p>
          <a:p>
            <a:pPr marL="0" indent="0">
              <a:buNone/>
            </a:pPr>
            <a:r>
              <a:rPr lang="zh-CN" altLang="en-US" dirty="0"/>
              <a:t>使徒行传</a:t>
            </a:r>
            <a:r>
              <a:rPr lang="en-US" altLang="zh-CN" dirty="0"/>
              <a:t>23:1</a:t>
            </a:r>
            <a:r>
              <a:rPr lang="zh-CN" altLang="en-US" dirty="0"/>
              <a:t>保罗定睛看着公会的人，说：“弟兄们，我在　神面前行事为人都是凭着良心，直到今日。”</a:t>
            </a:r>
            <a:endParaRPr lang="en-US" altLang="zh-CN" dirty="0"/>
          </a:p>
          <a:p>
            <a:pPr marL="0" indent="0">
              <a:buNone/>
            </a:pPr>
            <a:endParaRPr lang="zh-CN" altLang="en-US" dirty="0"/>
          </a:p>
        </p:txBody>
      </p:sp>
    </p:spTree>
    <p:extLst>
      <p:ext uri="{BB962C8B-B14F-4D97-AF65-F5344CB8AC3E}">
        <p14:creationId xmlns:p14="http://schemas.microsoft.com/office/powerpoint/2010/main" val="30352517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7226C70-4848-4C44-BB4E-203D17E5059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F24210CA-710F-4111-88C9-5F0BF127665A}"/>
              </a:ext>
            </a:extLst>
          </p:cNvPr>
          <p:cNvSpPr>
            <a:spLocks noGrp="1"/>
          </p:cNvSpPr>
          <p:nvPr>
            <p:ph idx="1"/>
          </p:nvPr>
        </p:nvSpPr>
        <p:spPr/>
        <p:txBody>
          <a:bodyPr/>
          <a:lstStyle/>
          <a:p>
            <a:pPr marL="0" indent="0">
              <a:buNone/>
            </a:pPr>
            <a:r>
              <a:rPr lang="zh-CN" altLang="en-US" dirty="0"/>
              <a:t>神是生命的主人</a:t>
            </a:r>
          </a:p>
          <a:p>
            <a:pPr marL="0" indent="0">
              <a:buNone/>
            </a:pPr>
            <a:r>
              <a:rPr lang="zh-CN" altLang="en-US" dirty="0"/>
              <a:t>约伯记</a:t>
            </a:r>
            <a:r>
              <a:rPr lang="en-US" altLang="zh-CN" dirty="0"/>
              <a:t>1:21</a:t>
            </a:r>
            <a:r>
              <a:rPr lang="zh-CN" altLang="en-US" dirty="0"/>
              <a:t>我赤身出于母胎，也必赤身归回；赏赐的是耶和华，收取的也是耶和华。耶和华的名是应当称颂的。</a:t>
            </a:r>
          </a:p>
          <a:p>
            <a:pPr marL="0" indent="0">
              <a:buNone/>
            </a:pPr>
            <a:endParaRPr lang="zh-CN" altLang="en-US" dirty="0"/>
          </a:p>
        </p:txBody>
      </p:sp>
    </p:spTree>
    <p:extLst>
      <p:ext uri="{BB962C8B-B14F-4D97-AF65-F5344CB8AC3E}">
        <p14:creationId xmlns:p14="http://schemas.microsoft.com/office/powerpoint/2010/main" val="11198164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3433A1B-10D5-4FCE-B7BD-AB1557228DF9}"/>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E3774DD2-0FF4-42DA-8C98-043B0A69C17A}"/>
              </a:ext>
            </a:extLst>
          </p:cNvPr>
          <p:cNvSpPr>
            <a:spLocks noGrp="1"/>
          </p:cNvSpPr>
          <p:nvPr>
            <p:ph idx="1"/>
          </p:nvPr>
        </p:nvSpPr>
        <p:spPr/>
        <p:txBody>
          <a:bodyPr/>
          <a:lstStyle/>
          <a:p>
            <a:pPr marL="0" indent="0">
              <a:buNone/>
            </a:pPr>
            <a:r>
              <a:rPr lang="zh-CN" altLang="en-US" dirty="0"/>
              <a:t>因此，夺取人的生命是干犯神的形像，必受到咒诅。</a:t>
            </a:r>
          </a:p>
          <a:p>
            <a:pPr marL="0" indent="0">
              <a:buNone/>
            </a:pPr>
            <a:r>
              <a:rPr lang="zh-CN" altLang="en-US" dirty="0"/>
              <a:t>创世记</a:t>
            </a:r>
            <a:r>
              <a:rPr lang="en-US" altLang="zh-CN" dirty="0"/>
              <a:t>9:5-6 </a:t>
            </a:r>
            <a:r>
              <a:rPr lang="zh-CN" altLang="en-US" dirty="0"/>
              <a:t>流你们血、害你们命的，无论是兽是人，我必讨他的罪，就是向各人的弟兄也是如此。凡流人血的，他的血也必被人所流，因为　神造人是照自己的形像造的。</a:t>
            </a:r>
          </a:p>
          <a:p>
            <a:pPr marL="0" indent="0">
              <a:buNone/>
            </a:pPr>
            <a:endParaRPr lang="zh-CN" altLang="en-US" dirty="0"/>
          </a:p>
        </p:txBody>
      </p:sp>
    </p:spTree>
    <p:extLst>
      <p:ext uri="{BB962C8B-B14F-4D97-AF65-F5344CB8AC3E}">
        <p14:creationId xmlns:p14="http://schemas.microsoft.com/office/powerpoint/2010/main" val="10710849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46F21B8-1B83-465B-93F9-397A379DBD70}"/>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5CA7995D-BA99-4978-8682-467FE32CDAB2}"/>
              </a:ext>
            </a:extLst>
          </p:cNvPr>
          <p:cNvSpPr>
            <a:spLocks noGrp="1"/>
          </p:cNvSpPr>
          <p:nvPr>
            <p:ph idx="1"/>
          </p:nvPr>
        </p:nvSpPr>
        <p:spPr/>
        <p:txBody>
          <a:bodyPr/>
          <a:lstStyle/>
          <a:p>
            <a:pPr marL="0" indent="0">
              <a:buNone/>
            </a:pPr>
            <a:r>
              <a:rPr lang="zh-CN" altLang="en-US" dirty="0"/>
              <a:t>威斯敏斯特大要理问答第</a:t>
            </a:r>
            <a:r>
              <a:rPr lang="en-US" altLang="zh-CN" dirty="0"/>
              <a:t>135</a:t>
            </a:r>
            <a:r>
              <a:rPr lang="zh-CN" altLang="en-US" dirty="0"/>
              <a:t>问：在第六条诫命中，吩咐什么责任？</a:t>
            </a:r>
          </a:p>
          <a:p>
            <a:pPr marL="0" indent="0">
              <a:buNone/>
            </a:pPr>
            <a:r>
              <a:rPr lang="zh-CN" altLang="en-US" dirty="0"/>
              <a:t>答：在第六条诫命中，吩咐我们：</a:t>
            </a:r>
          </a:p>
          <a:p>
            <a:pPr marL="0" indent="0">
              <a:buNone/>
            </a:pPr>
            <a:r>
              <a:rPr lang="zh-CN" altLang="en-US" dirty="0"/>
              <a:t>（</a:t>
            </a:r>
            <a:r>
              <a:rPr lang="en-US" altLang="zh-CN" dirty="0"/>
              <a:t>1</a:t>
            </a:r>
            <a:r>
              <a:rPr lang="zh-CN" altLang="en-US" dirty="0"/>
              <a:t>）用各种审慎的研究，和一切合乎神律法的手段，保守我们自己和他人的生命，抵挡各样的思想和意图，制伏一切的情绪，避免导致不义地夺取任何人生命的所有场景、诱惑和做法；</a:t>
            </a:r>
          </a:p>
          <a:p>
            <a:pPr marL="0" indent="0">
              <a:buNone/>
            </a:pPr>
            <a:endParaRPr lang="zh-CN" altLang="en-US" dirty="0"/>
          </a:p>
        </p:txBody>
      </p:sp>
    </p:spTree>
    <p:extLst>
      <p:ext uri="{BB962C8B-B14F-4D97-AF65-F5344CB8AC3E}">
        <p14:creationId xmlns:p14="http://schemas.microsoft.com/office/powerpoint/2010/main" val="15403121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3CECFC1-1614-451A-B0B2-CF707B4504A3}"/>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B5A29D1-0548-4048-A938-B2D1CAA986F4}"/>
              </a:ext>
            </a:extLst>
          </p:cNvPr>
          <p:cNvSpPr>
            <a:spLocks noGrp="1"/>
          </p:cNvSpPr>
          <p:nvPr>
            <p:ph idx="1"/>
          </p:nvPr>
        </p:nvSpPr>
        <p:spPr/>
        <p:txBody>
          <a:bodyPr/>
          <a:lstStyle/>
          <a:p>
            <a:pPr marL="0" indent="0">
              <a:buNone/>
            </a:pPr>
            <a:r>
              <a:rPr lang="zh-CN" altLang="en-US" dirty="0"/>
              <a:t>（</a:t>
            </a:r>
            <a:r>
              <a:rPr lang="en-US" altLang="zh-CN" dirty="0"/>
              <a:t>2</a:t>
            </a:r>
            <a:r>
              <a:rPr lang="zh-CN" altLang="en-US" dirty="0"/>
              <a:t>）正当地抵御暴力，耐心地接受神的作为，追求心灵的安静、灵魂的喜乐；</a:t>
            </a:r>
          </a:p>
          <a:p>
            <a:pPr marL="0" indent="0">
              <a:buNone/>
            </a:pPr>
            <a:r>
              <a:rPr lang="zh-CN" altLang="en-US" dirty="0"/>
              <a:t>（</a:t>
            </a:r>
            <a:r>
              <a:rPr lang="en-US" altLang="zh-CN" dirty="0"/>
              <a:t>3</a:t>
            </a:r>
            <a:r>
              <a:rPr lang="zh-CN" altLang="en-US" dirty="0"/>
              <a:t>）适度地吃肉，饮酒，服药，睡眠，劳动，娱乐；</a:t>
            </a:r>
          </a:p>
          <a:p>
            <a:pPr marL="0" indent="0">
              <a:buNone/>
            </a:pPr>
            <a:r>
              <a:rPr lang="zh-CN" altLang="en-US" dirty="0"/>
              <a:t>（</a:t>
            </a:r>
            <a:r>
              <a:rPr lang="en-US" altLang="zh-CN" dirty="0"/>
              <a:t>4</a:t>
            </a:r>
            <a:r>
              <a:rPr lang="zh-CN" altLang="en-US" dirty="0"/>
              <a:t>）有恩惠，有爱心，怜悯，谦虚，温柔，仁慈；</a:t>
            </a:r>
          </a:p>
          <a:p>
            <a:pPr marL="0" indent="0">
              <a:buNone/>
            </a:pPr>
            <a:endParaRPr lang="zh-CN" altLang="en-US" dirty="0"/>
          </a:p>
        </p:txBody>
      </p:sp>
    </p:spTree>
    <p:extLst>
      <p:ext uri="{BB962C8B-B14F-4D97-AF65-F5344CB8AC3E}">
        <p14:creationId xmlns:p14="http://schemas.microsoft.com/office/powerpoint/2010/main" val="10040312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AB6F9FB-2823-499B-98E6-40525D64139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8791AB0-5ABB-4262-827D-79B97A48293E}"/>
              </a:ext>
            </a:extLst>
          </p:cNvPr>
          <p:cNvSpPr>
            <a:spLocks noGrp="1"/>
          </p:cNvSpPr>
          <p:nvPr>
            <p:ph idx="1"/>
          </p:nvPr>
        </p:nvSpPr>
        <p:spPr/>
        <p:txBody>
          <a:bodyPr/>
          <a:lstStyle/>
          <a:p>
            <a:pPr marL="0" indent="0">
              <a:buNone/>
            </a:pPr>
            <a:r>
              <a:rPr lang="zh-CN" altLang="en-US" dirty="0"/>
              <a:t>（</a:t>
            </a:r>
            <a:r>
              <a:rPr lang="en-US" altLang="zh-CN" dirty="0"/>
              <a:t>5</a:t>
            </a:r>
            <a:r>
              <a:rPr lang="zh-CN" altLang="en-US" dirty="0"/>
              <a:t>）言语行为，温良柔顺，谦恭有节，寻求和睦；</a:t>
            </a:r>
          </a:p>
          <a:p>
            <a:pPr marL="0" indent="0">
              <a:buNone/>
            </a:pPr>
            <a:r>
              <a:rPr lang="zh-CN" altLang="en-US" dirty="0"/>
              <a:t>（</a:t>
            </a:r>
            <a:r>
              <a:rPr lang="en-US" altLang="zh-CN" dirty="0"/>
              <a:t>6</a:t>
            </a:r>
            <a:r>
              <a:rPr lang="zh-CN" altLang="en-US" dirty="0"/>
              <a:t>）凡事包容，乐意和好，恒久忍耐，饶恕伤害，以善报恶；</a:t>
            </a:r>
          </a:p>
          <a:p>
            <a:pPr marL="0" indent="0">
              <a:buNone/>
            </a:pPr>
            <a:r>
              <a:rPr lang="zh-CN" altLang="en-US" dirty="0"/>
              <a:t>（</a:t>
            </a:r>
            <a:r>
              <a:rPr lang="en-US" altLang="zh-CN" dirty="0"/>
              <a:t>7</a:t>
            </a:r>
            <a:r>
              <a:rPr lang="zh-CN" altLang="en-US" dirty="0"/>
              <a:t>）安慰、救助受苦的人，保守、护卫无辜的人。</a:t>
            </a:r>
          </a:p>
          <a:p>
            <a:pPr marL="0" indent="0">
              <a:buNone/>
            </a:pPr>
            <a:endParaRPr lang="zh-CN" altLang="en-US" dirty="0"/>
          </a:p>
        </p:txBody>
      </p:sp>
    </p:spTree>
    <p:extLst>
      <p:ext uri="{BB962C8B-B14F-4D97-AF65-F5344CB8AC3E}">
        <p14:creationId xmlns:p14="http://schemas.microsoft.com/office/powerpoint/2010/main" val="25498716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A23A85E-DC52-4194-90D6-46AFC3FFCC10}"/>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DAA45D04-CAA3-484B-B042-E9C930D658BA}"/>
              </a:ext>
            </a:extLst>
          </p:cNvPr>
          <p:cNvSpPr>
            <a:spLocks noGrp="1"/>
          </p:cNvSpPr>
          <p:nvPr>
            <p:ph idx="1"/>
          </p:nvPr>
        </p:nvSpPr>
        <p:spPr/>
        <p:txBody>
          <a:bodyPr/>
          <a:lstStyle/>
          <a:p>
            <a:pPr marL="0" indent="0">
              <a:buNone/>
            </a:pPr>
            <a:r>
              <a:rPr lang="zh-CN" altLang="en-US" dirty="0"/>
              <a:t>威斯敏斯特大要理问答第</a:t>
            </a:r>
            <a:r>
              <a:rPr lang="en-US" altLang="zh-CN" dirty="0"/>
              <a:t>136</a:t>
            </a:r>
            <a:r>
              <a:rPr lang="zh-CN" altLang="en-US" dirty="0"/>
              <a:t>问：在第六条诫命中，禁止什么罪？</a:t>
            </a:r>
          </a:p>
          <a:p>
            <a:pPr marL="0" indent="0">
              <a:buNone/>
            </a:pPr>
            <a:r>
              <a:rPr lang="zh-CN" altLang="en-US" dirty="0"/>
              <a:t>答：在第六条诫命中，禁止：</a:t>
            </a:r>
          </a:p>
          <a:p>
            <a:pPr marL="0" indent="0">
              <a:buNone/>
            </a:pPr>
            <a:r>
              <a:rPr lang="zh-CN" altLang="en-US" dirty="0"/>
              <a:t>（</a:t>
            </a:r>
            <a:r>
              <a:rPr lang="en-US" altLang="zh-CN" dirty="0"/>
              <a:t>1</a:t>
            </a:r>
            <a:r>
              <a:rPr lang="zh-CN" altLang="en-US" dirty="0"/>
              <a:t>）以各种形式夺去我们自身和他人生命的行为，除非是在公共司法、合乎神律法的战争或正当防卫中；</a:t>
            </a:r>
          </a:p>
          <a:p>
            <a:pPr marL="0" indent="0">
              <a:buNone/>
            </a:pPr>
            <a:r>
              <a:rPr lang="zh-CN" altLang="en-US" dirty="0"/>
              <a:t>（</a:t>
            </a:r>
            <a:r>
              <a:rPr lang="en-US" altLang="zh-CN" dirty="0"/>
              <a:t>2</a:t>
            </a:r>
            <a:r>
              <a:rPr lang="zh-CN" altLang="en-US" dirty="0"/>
              <a:t>）忽略或不用合法的、必需的手段来保守生命；</a:t>
            </a:r>
          </a:p>
          <a:p>
            <a:pPr marL="0" indent="0">
              <a:buNone/>
            </a:pPr>
            <a:endParaRPr lang="zh-CN" altLang="en-US" dirty="0"/>
          </a:p>
        </p:txBody>
      </p:sp>
    </p:spTree>
    <p:extLst>
      <p:ext uri="{BB962C8B-B14F-4D97-AF65-F5344CB8AC3E}">
        <p14:creationId xmlns:p14="http://schemas.microsoft.com/office/powerpoint/2010/main" val="17658976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B3DB2E6-198C-4941-95E0-B877C9F52622}"/>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EDFEA20E-C56B-4D68-92FD-D65C8E998C03}"/>
              </a:ext>
            </a:extLst>
          </p:cNvPr>
          <p:cNvSpPr>
            <a:spLocks noGrp="1"/>
          </p:cNvSpPr>
          <p:nvPr>
            <p:ph idx="1"/>
          </p:nvPr>
        </p:nvSpPr>
        <p:spPr/>
        <p:txBody>
          <a:bodyPr/>
          <a:lstStyle/>
          <a:p>
            <a:pPr marL="0" indent="0">
              <a:buNone/>
            </a:pPr>
            <a:r>
              <a:rPr lang="zh-CN" altLang="en-US" dirty="0"/>
              <a:t>（</a:t>
            </a:r>
            <a:r>
              <a:rPr lang="en-US" altLang="zh-CN" dirty="0"/>
              <a:t>3</a:t>
            </a:r>
            <a:r>
              <a:rPr lang="zh-CN" altLang="en-US" dirty="0"/>
              <a:t>）不合道德的愤怒、仇恨、嫉妒、复仇的欲望；</a:t>
            </a:r>
          </a:p>
          <a:p>
            <a:pPr marL="0" indent="0">
              <a:buNone/>
            </a:pPr>
            <a:r>
              <a:rPr lang="zh-CN" altLang="en-US" dirty="0"/>
              <a:t>（</a:t>
            </a:r>
            <a:r>
              <a:rPr lang="en-US" altLang="zh-CN" dirty="0"/>
              <a:t>4</a:t>
            </a:r>
            <a:r>
              <a:rPr lang="zh-CN" altLang="en-US" dirty="0"/>
              <a:t>）一切过分的情绪、使人烦乱的忧虑；</a:t>
            </a:r>
          </a:p>
          <a:p>
            <a:pPr marL="0" indent="0">
              <a:buNone/>
            </a:pPr>
            <a:r>
              <a:rPr lang="zh-CN" altLang="en-US" dirty="0"/>
              <a:t>（</a:t>
            </a:r>
            <a:r>
              <a:rPr lang="en-US" altLang="zh-CN" dirty="0"/>
              <a:t>5</a:t>
            </a:r>
            <a:r>
              <a:rPr lang="zh-CN" altLang="en-US" dirty="0"/>
              <a:t>）无节制的吃肉、饮酒、劳作和娱乐；</a:t>
            </a:r>
          </a:p>
          <a:p>
            <a:pPr marL="0" indent="0">
              <a:buNone/>
            </a:pPr>
            <a:r>
              <a:rPr lang="zh-CN" altLang="en-US" dirty="0"/>
              <a:t>（</a:t>
            </a:r>
            <a:r>
              <a:rPr lang="en-US" altLang="zh-CN" dirty="0"/>
              <a:t>6</a:t>
            </a:r>
            <a:r>
              <a:rPr lang="zh-CN" altLang="en-US" dirty="0"/>
              <a:t>）触动怒气的言语、苦待他人、纷扰争竞、击打伤害，以及其它任何倾向于毁坏人生命的行为。</a:t>
            </a:r>
          </a:p>
          <a:p>
            <a:pPr marL="0" indent="0">
              <a:buNone/>
            </a:pPr>
            <a:endParaRPr lang="zh-CN" altLang="en-US" dirty="0"/>
          </a:p>
        </p:txBody>
      </p:sp>
    </p:spTree>
    <p:extLst>
      <p:ext uri="{BB962C8B-B14F-4D97-AF65-F5344CB8AC3E}">
        <p14:creationId xmlns:p14="http://schemas.microsoft.com/office/powerpoint/2010/main" val="21697241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3432C4F-B5A6-43B0-896A-8850651ACBB4}"/>
              </a:ext>
            </a:extLst>
          </p:cNvPr>
          <p:cNvSpPr>
            <a:spLocks noGrp="1"/>
          </p:cNvSpPr>
          <p:nvPr>
            <p:ph type="title"/>
          </p:nvPr>
        </p:nvSpPr>
        <p:spPr/>
        <p:txBody>
          <a:bodyPr>
            <a:normAutofit/>
          </a:bodyPr>
          <a:lstStyle/>
          <a:p>
            <a:endParaRPr lang="zh-CN" altLang="en-US" dirty="0"/>
          </a:p>
        </p:txBody>
      </p:sp>
      <p:sp>
        <p:nvSpPr>
          <p:cNvPr id="3" name="内容占位符 2">
            <a:extLst>
              <a:ext uri="{FF2B5EF4-FFF2-40B4-BE49-F238E27FC236}">
                <a16:creationId xmlns:a16="http://schemas.microsoft.com/office/drawing/2014/main" id="{0EF573A4-A9DC-4F27-8297-51C6A94CE83A}"/>
              </a:ext>
            </a:extLst>
          </p:cNvPr>
          <p:cNvSpPr>
            <a:spLocks noGrp="1"/>
          </p:cNvSpPr>
          <p:nvPr>
            <p:ph idx="1"/>
          </p:nvPr>
        </p:nvSpPr>
        <p:spPr/>
        <p:txBody>
          <a:bodyPr/>
          <a:lstStyle/>
          <a:p>
            <a:pPr marL="0" indent="0">
              <a:buNone/>
            </a:pPr>
            <a:r>
              <a:rPr lang="zh-CN" altLang="en-US" dirty="0"/>
              <a:t>关于第六条诫命，神在圣经中给出的三个例外：</a:t>
            </a:r>
            <a:endParaRPr lang="en-US" altLang="zh-CN" dirty="0"/>
          </a:p>
          <a:p>
            <a:pPr marL="0" indent="0">
              <a:buNone/>
            </a:pPr>
            <a:r>
              <a:rPr lang="en-US" altLang="zh-CN" dirty="0"/>
              <a:t>1.	</a:t>
            </a:r>
            <a:r>
              <a:rPr lang="zh-CN" altLang="en-US" dirty="0"/>
              <a:t>死刑</a:t>
            </a:r>
          </a:p>
          <a:p>
            <a:pPr marL="0" indent="0">
              <a:buNone/>
            </a:pPr>
            <a:r>
              <a:rPr lang="zh-CN" altLang="en-US" dirty="0"/>
              <a:t>创世记</a:t>
            </a:r>
            <a:r>
              <a:rPr lang="en-US" altLang="zh-CN" dirty="0"/>
              <a:t>9:5-6 </a:t>
            </a:r>
            <a:r>
              <a:rPr lang="zh-CN" altLang="en-US" dirty="0"/>
              <a:t>流你们血、害你们命的，无论是兽是人，我必讨他的罪，就是向各人的弟兄也是如此。凡流人血的，他的血也必被人所流，因为　神造人是照自己的形像造的。</a:t>
            </a:r>
          </a:p>
          <a:p>
            <a:pPr marL="0" indent="0">
              <a:buNone/>
            </a:pPr>
            <a:endParaRPr lang="zh-CN" altLang="en-US" dirty="0"/>
          </a:p>
        </p:txBody>
      </p:sp>
    </p:spTree>
    <p:extLst>
      <p:ext uri="{BB962C8B-B14F-4D97-AF65-F5344CB8AC3E}">
        <p14:creationId xmlns:p14="http://schemas.microsoft.com/office/powerpoint/2010/main" val="19748458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F6DE7A-E8CE-4EB8-AFCB-DAE91C83633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2AB648A-4519-4730-A97D-F38411D5FC88}"/>
              </a:ext>
            </a:extLst>
          </p:cNvPr>
          <p:cNvSpPr>
            <a:spLocks noGrp="1"/>
          </p:cNvSpPr>
          <p:nvPr>
            <p:ph idx="1"/>
          </p:nvPr>
        </p:nvSpPr>
        <p:spPr/>
        <p:txBody>
          <a:bodyPr/>
          <a:lstStyle/>
          <a:p>
            <a:pPr marL="0" indent="0">
              <a:buNone/>
            </a:pPr>
            <a:r>
              <a:rPr lang="en-US" altLang="zh-CN" dirty="0"/>
              <a:t>2.	</a:t>
            </a:r>
            <a:r>
              <a:rPr lang="zh-CN" altLang="en-US" dirty="0"/>
              <a:t>正当防卫</a:t>
            </a:r>
          </a:p>
          <a:p>
            <a:pPr marL="0" indent="0">
              <a:buNone/>
            </a:pPr>
            <a:r>
              <a:rPr lang="zh-CN" altLang="en-US" dirty="0"/>
              <a:t>出埃及记</a:t>
            </a:r>
            <a:r>
              <a:rPr lang="en-US" altLang="zh-CN" dirty="0"/>
              <a:t>22:2 </a:t>
            </a:r>
            <a:r>
              <a:rPr lang="zh-CN" altLang="en-US" dirty="0"/>
              <a:t>人若遇见贼挖窟窿，把贼打了，以至于死，就不能为他有流血的罪。</a:t>
            </a:r>
          </a:p>
          <a:p>
            <a:pPr marL="0" indent="0">
              <a:buNone/>
            </a:pPr>
            <a:endParaRPr lang="zh-CN" altLang="en-US" dirty="0"/>
          </a:p>
        </p:txBody>
      </p:sp>
    </p:spTree>
    <p:extLst>
      <p:ext uri="{BB962C8B-B14F-4D97-AF65-F5344CB8AC3E}">
        <p14:creationId xmlns:p14="http://schemas.microsoft.com/office/powerpoint/2010/main" val="2416953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025D768-3D8B-41A0-BBC5-DEA0B30A735D}"/>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3945711-F390-4C35-9CAC-6A5F4BAFD28E}"/>
              </a:ext>
            </a:extLst>
          </p:cNvPr>
          <p:cNvSpPr>
            <a:spLocks noGrp="1"/>
          </p:cNvSpPr>
          <p:nvPr>
            <p:ph idx="1"/>
          </p:nvPr>
        </p:nvSpPr>
        <p:spPr/>
        <p:txBody>
          <a:bodyPr/>
          <a:lstStyle/>
          <a:p>
            <a:pPr marL="0" indent="0">
              <a:buNone/>
            </a:pPr>
            <a:r>
              <a:rPr lang="en-US" altLang="zh-CN" dirty="0"/>
              <a:t>3.	</a:t>
            </a:r>
            <a:r>
              <a:rPr lang="zh-CN" altLang="en-US" dirty="0"/>
              <a:t>公义的战争</a:t>
            </a:r>
          </a:p>
          <a:p>
            <a:pPr marL="0" indent="0">
              <a:buNone/>
            </a:pPr>
            <a:r>
              <a:rPr lang="en-US" altLang="zh-CN" dirty="0"/>
              <a:t>1</a:t>
            </a:r>
            <a:r>
              <a:rPr lang="zh-CN" altLang="en-US" dirty="0"/>
              <a:t>）	圣经从未否定军人这个职业</a:t>
            </a:r>
          </a:p>
          <a:p>
            <a:pPr marL="0" indent="0">
              <a:buNone/>
            </a:pPr>
            <a:r>
              <a:rPr lang="zh-CN" altLang="en-US" dirty="0"/>
              <a:t>路加福音</a:t>
            </a:r>
            <a:r>
              <a:rPr lang="en-US" altLang="zh-CN" dirty="0"/>
              <a:t>3:14 </a:t>
            </a:r>
            <a:r>
              <a:rPr lang="zh-CN" altLang="en-US" dirty="0"/>
              <a:t>又有兵丁问他说：“我们当做什么呢？”约翰说：“不要以强暴待人，也不要讹诈人，自己有钱粮就当知足。”</a:t>
            </a:r>
          </a:p>
          <a:p>
            <a:pPr marL="0" indent="0">
              <a:buNone/>
            </a:pPr>
            <a:endParaRPr lang="zh-CN" altLang="en-US" dirty="0"/>
          </a:p>
        </p:txBody>
      </p:sp>
    </p:spTree>
    <p:extLst>
      <p:ext uri="{BB962C8B-B14F-4D97-AF65-F5344CB8AC3E}">
        <p14:creationId xmlns:p14="http://schemas.microsoft.com/office/powerpoint/2010/main" val="854570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5EA7C37-2A4E-478F-9A96-A70401C9C75F}"/>
              </a:ext>
            </a:extLst>
          </p:cNvPr>
          <p:cNvSpPr>
            <a:spLocks noGrp="1"/>
          </p:cNvSpPr>
          <p:nvPr>
            <p:ph type="title"/>
          </p:nvPr>
        </p:nvSpPr>
        <p:spPr/>
        <p:txBody>
          <a:bodyPr/>
          <a:lstStyle/>
          <a:p>
            <a:r>
              <a:rPr lang="zh-CN" altLang="en-US" dirty="0"/>
              <a:t>马丁</a:t>
            </a:r>
            <a:r>
              <a:rPr lang="en-US" altLang="zh-CN" dirty="0"/>
              <a:t>·</a:t>
            </a:r>
            <a:r>
              <a:rPr lang="zh-CN" altLang="en-US" dirty="0"/>
              <a:t>路德</a:t>
            </a:r>
          </a:p>
        </p:txBody>
      </p:sp>
      <p:sp>
        <p:nvSpPr>
          <p:cNvPr id="3" name="内容占位符 2">
            <a:extLst>
              <a:ext uri="{FF2B5EF4-FFF2-40B4-BE49-F238E27FC236}">
                <a16:creationId xmlns:a16="http://schemas.microsoft.com/office/drawing/2014/main" id="{E39BF3C1-F36F-4AB3-8AC9-847B3EA1835A}"/>
              </a:ext>
            </a:extLst>
          </p:cNvPr>
          <p:cNvSpPr>
            <a:spLocks noGrp="1"/>
          </p:cNvSpPr>
          <p:nvPr>
            <p:ph idx="1"/>
          </p:nvPr>
        </p:nvSpPr>
        <p:spPr/>
        <p:txBody>
          <a:bodyPr/>
          <a:lstStyle/>
          <a:p>
            <a:pPr marL="0" indent="0">
              <a:buNone/>
            </a:pPr>
            <a:r>
              <a:rPr lang="zh-CN" altLang="en-US" dirty="0"/>
              <a:t>除非用圣经中的话或明白的理性证明我错了，否则我不会放弃我的主张；我不相信教皇，也不相信宗教会议的决定，因为它们不仅明显有误，而且相互矛盾。</a:t>
            </a:r>
            <a:r>
              <a:rPr lang="zh-CN" altLang="en-US" u="sng" dirty="0"/>
              <a:t>我的良心向着圣经，违反一个人的良心行事既不诚实也不可靠。</a:t>
            </a:r>
          </a:p>
        </p:txBody>
      </p:sp>
    </p:spTree>
    <p:extLst>
      <p:ext uri="{BB962C8B-B14F-4D97-AF65-F5344CB8AC3E}">
        <p14:creationId xmlns:p14="http://schemas.microsoft.com/office/powerpoint/2010/main" val="24001642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590DD1C-3600-40BB-A06D-99C59FB7C375}"/>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E22AEE6-185D-4F7B-88F1-CD598D6427A7}"/>
              </a:ext>
            </a:extLst>
          </p:cNvPr>
          <p:cNvSpPr>
            <a:spLocks noGrp="1"/>
          </p:cNvSpPr>
          <p:nvPr>
            <p:ph idx="1"/>
          </p:nvPr>
        </p:nvSpPr>
        <p:spPr/>
        <p:txBody>
          <a:bodyPr/>
          <a:lstStyle/>
          <a:p>
            <a:pPr marL="0" indent="0">
              <a:buNone/>
            </a:pPr>
            <a:r>
              <a:rPr lang="zh-CN" altLang="en-US" dirty="0"/>
              <a:t>路加福音</a:t>
            </a:r>
            <a:r>
              <a:rPr lang="en-US" altLang="zh-CN" dirty="0"/>
              <a:t>7:9 </a:t>
            </a:r>
            <a:r>
              <a:rPr lang="zh-CN" altLang="en-US" dirty="0"/>
              <a:t>耶稣听见这话，就希奇他，转身对跟随的众人说：“我告诉你们，这么大的信心，就是在以色列中，我也没有遇见过。”</a:t>
            </a:r>
          </a:p>
          <a:p>
            <a:pPr marL="0" indent="0">
              <a:buNone/>
            </a:pPr>
            <a:endParaRPr lang="en-US" altLang="zh-CN" dirty="0"/>
          </a:p>
          <a:p>
            <a:pPr marL="0" indent="0">
              <a:buNone/>
            </a:pPr>
            <a:r>
              <a:rPr lang="zh-CN" altLang="en-US" dirty="0"/>
              <a:t>使徒行传</a:t>
            </a:r>
            <a:r>
              <a:rPr lang="en-US" altLang="zh-CN" dirty="0"/>
              <a:t>10:22 </a:t>
            </a:r>
            <a:r>
              <a:rPr lang="zh-CN" altLang="en-US" dirty="0"/>
              <a:t>他们说：“百夫长哥尼流是个义人，敬畏　神，为犹太通国所称赞。他蒙一位圣天使所指示，叫他请你到他家里去，听你的话。”</a:t>
            </a:r>
          </a:p>
        </p:txBody>
      </p:sp>
    </p:spTree>
    <p:extLst>
      <p:ext uri="{BB962C8B-B14F-4D97-AF65-F5344CB8AC3E}">
        <p14:creationId xmlns:p14="http://schemas.microsoft.com/office/powerpoint/2010/main" val="33453545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718EECF-B020-41A4-92F4-193AB90D044C}"/>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F1692AE8-E821-4F2D-A562-042F44777C5B}"/>
              </a:ext>
            </a:extLst>
          </p:cNvPr>
          <p:cNvSpPr>
            <a:spLocks noGrp="1"/>
          </p:cNvSpPr>
          <p:nvPr>
            <p:ph idx="1"/>
          </p:nvPr>
        </p:nvSpPr>
        <p:spPr/>
        <p:txBody>
          <a:bodyPr/>
          <a:lstStyle/>
          <a:p>
            <a:pPr marL="0" indent="0">
              <a:buNone/>
            </a:pPr>
            <a:r>
              <a:rPr lang="en-US" altLang="zh-CN" dirty="0"/>
              <a:t>2</a:t>
            </a:r>
            <a:r>
              <a:rPr lang="zh-CN" altLang="en-US" dirty="0"/>
              <a:t>）	神帮助敬虔的战士得胜</a:t>
            </a:r>
          </a:p>
          <a:p>
            <a:pPr marL="0" indent="0">
              <a:buNone/>
            </a:pPr>
            <a:r>
              <a:rPr lang="zh-CN" altLang="en-US" dirty="0"/>
              <a:t>诗篇</a:t>
            </a:r>
            <a:r>
              <a:rPr lang="en-US" altLang="zh-CN" dirty="0"/>
              <a:t>144:1 </a:t>
            </a:r>
            <a:r>
              <a:rPr lang="zh-CN" altLang="en-US" dirty="0"/>
              <a:t>耶和华我的磐石是应当称颂的！他教导我的手争战，教导我的指头打仗。</a:t>
            </a:r>
          </a:p>
          <a:p>
            <a:pPr marL="0" indent="0">
              <a:buNone/>
            </a:pPr>
            <a:endParaRPr lang="zh-CN" altLang="en-US" dirty="0"/>
          </a:p>
        </p:txBody>
      </p:sp>
    </p:spTree>
    <p:extLst>
      <p:ext uri="{BB962C8B-B14F-4D97-AF65-F5344CB8AC3E}">
        <p14:creationId xmlns:p14="http://schemas.microsoft.com/office/powerpoint/2010/main" val="6540328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024D737-5B21-48DD-BEA2-78CC890FEF4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A1E72448-959F-45D2-AAE6-DA9128CBBD5D}"/>
              </a:ext>
            </a:extLst>
          </p:cNvPr>
          <p:cNvSpPr>
            <a:spLocks noGrp="1"/>
          </p:cNvSpPr>
          <p:nvPr>
            <p:ph idx="1"/>
          </p:nvPr>
        </p:nvSpPr>
        <p:spPr/>
        <p:txBody>
          <a:bodyPr/>
          <a:lstStyle/>
          <a:p>
            <a:pPr marL="0" indent="0">
              <a:buNone/>
            </a:pPr>
            <a:r>
              <a:rPr lang="en-US" altLang="zh-CN" dirty="0"/>
              <a:t>3</a:t>
            </a:r>
            <a:r>
              <a:rPr lang="zh-CN" altLang="en-US" dirty="0"/>
              <a:t>）	即便是公义的战争也不应以杀戮为乐。</a:t>
            </a:r>
          </a:p>
        </p:txBody>
      </p:sp>
    </p:spTree>
    <p:extLst>
      <p:ext uri="{BB962C8B-B14F-4D97-AF65-F5344CB8AC3E}">
        <p14:creationId xmlns:p14="http://schemas.microsoft.com/office/powerpoint/2010/main" val="40465473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4632644-E979-4FEB-9880-944C979246C6}"/>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CC2EDE2D-944D-43ED-8198-54E4DDB8616B}"/>
              </a:ext>
            </a:extLst>
          </p:cNvPr>
          <p:cNvSpPr>
            <a:spLocks noGrp="1"/>
          </p:cNvSpPr>
          <p:nvPr>
            <p:ph idx="1"/>
          </p:nvPr>
        </p:nvSpPr>
        <p:spPr/>
        <p:txBody>
          <a:bodyPr/>
          <a:lstStyle/>
          <a:p>
            <a:pPr marL="0" indent="0">
              <a:buNone/>
            </a:pPr>
            <a:r>
              <a:rPr lang="zh-CN" altLang="en-US" dirty="0"/>
              <a:t>狭义：这条诫命禁止我们不义地夺取无辜之人的生命。</a:t>
            </a:r>
          </a:p>
          <a:p>
            <a:pPr marL="0" indent="0">
              <a:buNone/>
            </a:pPr>
            <a:r>
              <a:rPr lang="zh-CN" altLang="en-US" dirty="0"/>
              <a:t>广义：这条诫命禁止一切威胁他人生命的倾向和举动。</a:t>
            </a:r>
          </a:p>
          <a:p>
            <a:pPr marL="0" indent="0">
              <a:buNone/>
            </a:pPr>
            <a:endParaRPr lang="zh-CN" altLang="en-US" dirty="0"/>
          </a:p>
        </p:txBody>
      </p:sp>
    </p:spTree>
    <p:extLst>
      <p:ext uri="{BB962C8B-B14F-4D97-AF65-F5344CB8AC3E}">
        <p14:creationId xmlns:p14="http://schemas.microsoft.com/office/powerpoint/2010/main" val="32886297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F8C9475-EDEF-42E5-A3F8-C2FD45AAEBBC}"/>
              </a:ext>
            </a:extLst>
          </p:cNvPr>
          <p:cNvSpPr>
            <a:spLocks noGrp="1"/>
          </p:cNvSpPr>
          <p:nvPr>
            <p:ph type="title"/>
          </p:nvPr>
        </p:nvSpPr>
        <p:spPr/>
        <p:txBody>
          <a:bodyPr/>
          <a:lstStyle/>
          <a:p>
            <a:r>
              <a:rPr lang="zh-CN" altLang="en-US" dirty="0"/>
              <a:t>从第六条诫命传讲基督</a:t>
            </a:r>
          </a:p>
        </p:txBody>
      </p:sp>
      <p:sp>
        <p:nvSpPr>
          <p:cNvPr id="3" name="内容占位符 2">
            <a:extLst>
              <a:ext uri="{FF2B5EF4-FFF2-40B4-BE49-F238E27FC236}">
                <a16:creationId xmlns:a16="http://schemas.microsoft.com/office/drawing/2014/main" id="{2CD7162C-B982-4B2C-93A6-D65D3F910689}"/>
              </a:ext>
            </a:extLst>
          </p:cNvPr>
          <p:cNvSpPr>
            <a:spLocks noGrp="1"/>
          </p:cNvSpPr>
          <p:nvPr>
            <p:ph idx="1"/>
          </p:nvPr>
        </p:nvSpPr>
        <p:spPr/>
        <p:txBody>
          <a:bodyPr/>
          <a:lstStyle/>
          <a:p>
            <a:pPr marL="0" indent="0">
              <a:buNone/>
            </a:pPr>
            <a:r>
              <a:rPr lang="zh-CN" altLang="en-US" dirty="0"/>
              <a:t>作为救赎主，基督决定了所有的生命。</a:t>
            </a:r>
          </a:p>
          <a:p>
            <a:pPr marL="0" indent="0">
              <a:buNone/>
            </a:pPr>
            <a:r>
              <a:rPr lang="zh-CN" altLang="en-US" dirty="0"/>
              <a:t>彼得前书</a:t>
            </a:r>
            <a:r>
              <a:rPr lang="en-US" altLang="zh-CN" dirty="0"/>
              <a:t>2:21-23 </a:t>
            </a:r>
            <a:r>
              <a:rPr lang="zh-CN" altLang="en-US" dirty="0"/>
              <a:t>你们蒙召原是为此；因基督也为你们受过苦，给你们留下榜样，叫你们跟随他的脚踪行。他并没有犯罪，口里也没有诡诈。他被骂不还口；受害不说威吓的话，只将自己交托那按公义审判人的主。</a:t>
            </a:r>
          </a:p>
          <a:p>
            <a:pPr marL="0" indent="0">
              <a:buNone/>
            </a:pPr>
            <a:endParaRPr lang="zh-CN" altLang="en-US" dirty="0"/>
          </a:p>
        </p:txBody>
      </p:sp>
    </p:spTree>
    <p:extLst>
      <p:ext uri="{BB962C8B-B14F-4D97-AF65-F5344CB8AC3E}">
        <p14:creationId xmlns:p14="http://schemas.microsoft.com/office/powerpoint/2010/main" val="15947643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A189E59-7726-437E-A827-8DFD3B43FB4F}"/>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D30F118B-227F-495C-95D6-C9A7F002F396}"/>
              </a:ext>
            </a:extLst>
          </p:cNvPr>
          <p:cNvSpPr>
            <a:spLocks noGrp="1"/>
          </p:cNvSpPr>
          <p:nvPr>
            <p:ph idx="1"/>
          </p:nvPr>
        </p:nvSpPr>
        <p:spPr/>
        <p:txBody>
          <a:bodyPr/>
          <a:lstStyle/>
          <a:p>
            <a:pPr marL="0" indent="0">
              <a:buNone/>
            </a:pPr>
            <a:r>
              <a:rPr lang="zh-CN" altLang="en-US" dirty="0"/>
              <a:t>作为在基督的形象中被更新的人，我们被呼召按照主的心意保守、管理和使用自己的生命。</a:t>
            </a:r>
          </a:p>
          <a:p>
            <a:pPr marL="0" indent="0">
              <a:buNone/>
            </a:pPr>
            <a:r>
              <a:rPr lang="zh-CN" altLang="en-US" dirty="0"/>
              <a:t>启示录</a:t>
            </a:r>
            <a:r>
              <a:rPr lang="en-US" altLang="zh-CN" dirty="0"/>
              <a:t>1:17-18 </a:t>
            </a:r>
            <a:r>
              <a:rPr lang="zh-CN" altLang="en-US" dirty="0"/>
              <a:t>我一看见，就仆倒在他脚前，像死了一样。他用右手按着我，说：“不要惧怕！我是首先的，我是末后的，又是那存活的；我曾死过，现在又活了，直活到永永远远；并且拿着死亡和阴间的钥匙。</a:t>
            </a:r>
          </a:p>
        </p:txBody>
      </p:sp>
    </p:spTree>
    <p:extLst>
      <p:ext uri="{BB962C8B-B14F-4D97-AF65-F5344CB8AC3E}">
        <p14:creationId xmlns:p14="http://schemas.microsoft.com/office/powerpoint/2010/main" val="38208021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D29E111-FF2C-482B-8960-C26DFA944E88}"/>
              </a:ext>
            </a:extLst>
          </p:cNvPr>
          <p:cNvSpPr>
            <a:spLocks noGrp="1"/>
          </p:cNvSpPr>
          <p:nvPr>
            <p:ph type="title"/>
          </p:nvPr>
        </p:nvSpPr>
        <p:spPr/>
        <p:txBody>
          <a:bodyPr/>
          <a:lstStyle/>
          <a:p>
            <a:r>
              <a:rPr lang="zh-CN" altLang="en-US" dirty="0"/>
              <a:t>第七条诫命</a:t>
            </a:r>
          </a:p>
        </p:txBody>
      </p:sp>
      <p:sp>
        <p:nvSpPr>
          <p:cNvPr id="3" name="内容占位符 2">
            <a:extLst>
              <a:ext uri="{FF2B5EF4-FFF2-40B4-BE49-F238E27FC236}">
                <a16:creationId xmlns:a16="http://schemas.microsoft.com/office/drawing/2014/main" id="{146D2AB3-F838-4006-B486-153CB3598E73}"/>
              </a:ext>
            </a:extLst>
          </p:cNvPr>
          <p:cNvSpPr>
            <a:spLocks noGrp="1"/>
          </p:cNvSpPr>
          <p:nvPr>
            <p:ph idx="1"/>
          </p:nvPr>
        </p:nvSpPr>
        <p:spPr/>
        <p:txBody>
          <a:bodyPr/>
          <a:lstStyle/>
          <a:p>
            <a:pPr marL="0" indent="0">
              <a:buNone/>
            </a:pPr>
            <a:r>
              <a:rPr lang="zh-CN" altLang="en-US" dirty="0"/>
              <a:t>威斯敏斯特大要理问答第</a:t>
            </a:r>
            <a:r>
              <a:rPr lang="en-US" altLang="zh-CN" dirty="0"/>
              <a:t>137</a:t>
            </a:r>
            <a:r>
              <a:rPr lang="zh-CN" altLang="en-US" dirty="0"/>
              <a:t>问：第七诫命是什么？</a:t>
            </a:r>
          </a:p>
          <a:p>
            <a:pPr marL="0" indent="0">
              <a:buNone/>
            </a:pPr>
            <a:r>
              <a:rPr lang="zh-CN" altLang="en-US" dirty="0"/>
              <a:t>答：第七诫命是，“不可奸淫。”</a:t>
            </a:r>
          </a:p>
          <a:p>
            <a:pPr marL="0" indent="0">
              <a:buNone/>
            </a:pPr>
            <a:endParaRPr lang="zh-CN" altLang="en-US" dirty="0"/>
          </a:p>
        </p:txBody>
      </p:sp>
    </p:spTree>
    <p:extLst>
      <p:ext uri="{BB962C8B-B14F-4D97-AF65-F5344CB8AC3E}">
        <p14:creationId xmlns:p14="http://schemas.microsoft.com/office/powerpoint/2010/main" val="3597739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90A0DD9-E514-43A5-862A-87F6880C9D23}"/>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88A05AC0-BD7A-4481-9F71-FD9993E46A23}"/>
              </a:ext>
            </a:extLst>
          </p:cNvPr>
          <p:cNvSpPr>
            <a:spLocks noGrp="1"/>
          </p:cNvSpPr>
          <p:nvPr>
            <p:ph idx="1"/>
          </p:nvPr>
        </p:nvSpPr>
        <p:spPr/>
        <p:txBody>
          <a:bodyPr>
            <a:normAutofit fontScale="92500"/>
          </a:bodyPr>
          <a:lstStyle/>
          <a:p>
            <a:pPr marL="0" indent="0">
              <a:buNone/>
            </a:pPr>
            <a:r>
              <a:rPr lang="zh-CN" altLang="en-US" dirty="0"/>
              <a:t>第七条诫命要求我们身体和灵魂都圣洁，这条诫命与约的概念是紧密相关的。</a:t>
            </a:r>
          </a:p>
          <a:p>
            <a:pPr marL="0" indent="0">
              <a:buNone/>
            </a:pPr>
            <a:r>
              <a:rPr lang="zh-CN" altLang="en-US" dirty="0"/>
              <a:t>以西结书</a:t>
            </a:r>
            <a:r>
              <a:rPr lang="en-US" altLang="zh-CN" dirty="0"/>
              <a:t>16:8 </a:t>
            </a:r>
            <a:r>
              <a:rPr lang="zh-CN" altLang="en-US" dirty="0"/>
              <a:t>我从你旁边经过，看见你的时候正动爱情，便用衣襟搭在你身上，遮盖你的赤体；又向你起誓，与你结盟，你就归于我。这是主耶和华说的。</a:t>
            </a:r>
          </a:p>
          <a:p>
            <a:pPr marL="0" indent="0">
              <a:buNone/>
            </a:pPr>
            <a:r>
              <a:rPr lang="zh-CN" altLang="en-US" dirty="0"/>
              <a:t>玛拉基书</a:t>
            </a:r>
            <a:r>
              <a:rPr lang="en-US" altLang="zh-CN" dirty="0"/>
              <a:t>2:14 </a:t>
            </a:r>
            <a:r>
              <a:rPr lang="zh-CN" altLang="en-US" dirty="0"/>
              <a:t>你们还说：“这是为什么呢？”因耶和华在你和你幼年所娶的妻中间作见证。她虽是你的配偶，又是你盟约的妻，你却以诡诈待她。</a:t>
            </a:r>
          </a:p>
          <a:p>
            <a:pPr marL="0" indent="0">
              <a:buNone/>
            </a:pPr>
            <a:endParaRPr lang="zh-CN" altLang="en-US" dirty="0"/>
          </a:p>
        </p:txBody>
      </p:sp>
    </p:spTree>
    <p:extLst>
      <p:ext uri="{BB962C8B-B14F-4D97-AF65-F5344CB8AC3E}">
        <p14:creationId xmlns:p14="http://schemas.microsoft.com/office/powerpoint/2010/main" val="25865299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F322D5B-BB87-4D78-AB45-2BB8C4F667D8}"/>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7F0C7175-F919-4340-BE88-748656C23155}"/>
              </a:ext>
            </a:extLst>
          </p:cNvPr>
          <p:cNvSpPr>
            <a:spLocks noGrp="1"/>
          </p:cNvSpPr>
          <p:nvPr>
            <p:ph idx="1"/>
          </p:nvPr>
        </p:nvSpPr>
        <p:spPr/>
        <p:txBody>
          <a:bodyPr/>
          <a:lstStyle/>
          <a:p>
            <a:pPr marL="0" indent="0">
              <a:buNone/>
            </a:pPr>
            <a:r>
              <a:rPr lang="zh-CN" altLang="en-US" dirty="0"/>
              <a:t>违背第七条诫命是背约，而婚约又是指向基督与教会的关系。</a:t>
            </a:r>
            <a:endParaRPr lang="en-US" altLang="zh-CN" dirty="0"/>
          </a:p>
          <a:p>
            <a:pPr marL="0" indent="0">
              <a:buNone/>
            </a:pPr>
            <a:r>
              <a:rPr lang="zh-CN" altLang="en-US" dirty="0"/>
              <a:t>以弗所书</a:t>
            </a:r>
            <a:r>
              <a:rPr lang="en-US" altLang="zh-CN" dirty="0"/>
              <a:t>5:31</a:t>
            </a:r>
            <a:r>
              <a:rPr lang="zh-CN" altLang="en-US" dirty="0"/>
              <a:t>为这个缘故，人要离开父母，与妻子连合，二人成为一体。 </a:t>
            </a:r>
            <a:r>
              <a:rPr lang="en-US" altLang="zh-CN" dirty="0"/>
              <a:t>32</a:t>
            </a:r>
            <a:r>
              <a:rPr lang="zh-CN" altLang="en-US" dirty="0"/>
              <a:t>这是极大的奥秘，但我是指着基督和教会说的。</a:t>
            </a:r>
          </a:p>
        </p:txBody>
      </p:sp>
    </p:spTree>
    <p:extLst>
      <p:ext uri="{BB962C8B-B14F-4D97-AF65-F5344CB8AC3E}">
        <p14:creationId xmlns:p14="http://schemas.microsoft.com/office/powerpoint/2010/main" val="33698439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9C16D94-3846-414C-B8D0-ADD2F43F3943}"/>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5252D809-FE7F-4D2A-8EFB-012538EECE7B}"/>
              </a:ext>
            </a:extLst>
          </p:cNvPr>
          <p:cNvSpPr>
            <a:spLocks noGrp="1"/>
          </p:cNvSpPr>
          <p:nvPr>
            <p:ph idx="1"/>
          </p:nvPr>
        </p:nvSpPr>
        <p:spPr/>
        <p:txBody>
          <a:bodyPr/>
          <a:lstStyle/>
          <a:p>
            <a:pPr marL="0" indent="0">
              <a:buNone/>
            </a:pPr>
            <a:r>
              <a:rPr lang="zh-CN" altLang="en-US" dirty="0"/>
              <a:t>因此，第七条诫命包含两个层面：对配偶忠诚，向神守贞。</a:t>
            </a:r>
            <a:endParaRPr lang="en-US" altLang="zh-CN" dirty="0"/>
          </a:p>
          <a:p>
            <a:pPr marL="0" indent="0">
              <a:buNone/>
            </a:pPr>
            <a:endParaRPr lang="zh-CN" altLang="en-US" dirty="0"/>
          </a:p>
          <a:p>
            <a:pPr marL="0" indent="0">
              <a:buNone/>
            </a:pPr>
            <a:r>
              <a:rPr lang="zh-CN" altLang="en-US" dirty="0"/>
              <a:t>一切犯罪实质都是破坏我们与神之间的约，都在属灵上干犯了第七条诫命。</a:t>
            </a:r>
          </a:p>
          <a:p>
            <a:pPr marL="0" indent="0">
              <a:buNone/>
            </a:pPr>
            <a:endParaRPr lang="zh-CN" altLang="en-US" dirty="0"/>
          </a:p>
        </p:txBody>
      </p:sp>
    </p:spTree>
    <p:extLst>
      <p:ext uri="{BB962C8B-B14F-4D97-AF65-F5344CB8AC3E}">
        <p14:creationId xmlns:p14="http://schemas.microsoft.com/office/powerpoint/2010/main" val="116246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02F877B-E1F8-46EF-84A5-3EAD23DDD3F1}"/>
              </a:ext>
            </a:extLst>
          </p:cNvPr>
          <p:cNvSpPr>
            <a:spLocks noGrp="1"/>
          </p:cNvSpPr>
          <p:nvPr>
            <p:ph type="title"/>
          </p:nvPr>
        </p:nvSpPr>
        <p:spPr/>
        <p:txBody>
          <a:bodyPr/>
          <a:lstStyle/>
          <a:p>
            <a:endParaRPr lang="zh-CN" altLang="en-US" dirty="0"/>
          </a:p>
        </p:txBody>
      </p:sp>
      <p:sp>
        <p:nvSpPr>
          <p:cNvPr id="3" name="内容占位符 2">
            <a:extLst>
              <a:ext uri="{FF2B5EF4-FFF2-40B4-BE49-F238E27FC236}">
                <a16:creationId xmlns:a16="http://schemas.microsoft.com/office/drawing/2014/main" id="{3D6EA879-95EA-4F13-9DBF-928553DCD624}"/>
              </a:ext>
            </a:extLst>
          </p:cNvPr>
          <p:cNvSpPr>
            <a:spLocks noGrp="1"/>
          </p:cNvSpPr>
          <p:nvPr>
            <p:ph idx="1"/>
          </p:nvPr>
        </p:nvSpPr>
        <p:spPr/>
        <p:txBody>
          <a:bodyPr/>
          <a:lstStyle/>
          <a:p>
            <a:pPr marL="0" indent="0">
              <a:buNone/>
            </a:pPr>
            <a:r>
              <a:rPr lang="zh-CN" altLang="en-US" dirty="0"/>
              <a:t>十诫与西敏准则都在要求教会教导两件事：</a:t>
            </a:r>
            <a:endParaRPr lang="en-US" altLang="zh-CN" dirty="0"/>
          </a:p>
          <a:p>
            <a:pPr marL="514350" indent="-514350">
              <a:buAutoNum type="arabicPeriod"/>
            </a:pPr>
            <a:r>
              <a:rPr lang="zh-CN" altLang="en-US" dirty="0"/>
              <a:t>符合神心意的，我们要遵行；</a:t>
            </a:r>
            <a:endParaRPr lang="en-US" altLang="zh-CN" dirty="0"/>
          </a:p>
          <a:p>
            <a:pPr marL="514350" indent="-514350">
              <a:buAutoNum type="arabicPeriod"/>
            </a:pPr>
            <a:r>
              <a:rPr lang="zh-CN" altLang="en-US" dirty="0"/>
              <a:t>违背神心意的，我们要抵挡。</a:t>
            </a:r>
          </a:p>
        </p:txBody>
      </p:sp>
    </p:spTree>
    <p:extLst>
      <p:ext uri="{BB962C8B-B14F-4D97-AF65-F5344CB8AC3E}">
        <p14:creationId xmlns:p14="http://schemas.microsoft.com/office/powerpoint/2010/main" val="40345371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49A9F16-478E-4654-9BA1-24558876523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17A2CE54-8153-4C79-A0A8-EFC494A05EEB}"/>
              </a:ext>
            </a:extLst>
          </p:cNvPr>
          <p:cNvSpPr>
            <a:spLocks noGrp="1"/>
          </p:cNvSpPr>
          <p:nvPr>
            <p:ph idx="1"/>
          </p:nvPr>
        </p:nvSpPr>
        <p:spPr/>
        <p:txBody>
          <a:bodyPr/>
          <a:lstStyle/>
          <a:p>
            <a:pPr marL="0" indent="0">
              <a:buNone/>
            </a:pPr>
            <a:r>
              <a:rPr lang="zh-CN" altLang="en-US" dirty="0"/>
              <a:t>威斯敏斯特大要理问答第</a:t>
            </a:r>
            <a:r>
              <a:rPr lang="en-US" altLang="zh-CN" dirty="0"/>
              <a:t>138</a:t>
            </a:r>
            <a:r>
              <a:rPr lang="zh-CN" altLang="en-US" dirty="0"/>
              <a:t>问：在第七条诫命中，命令什么责任？</a:t>
            </a:r>
          </a:p>
          <a:p>
            <a:pPr marL="0" indent="0">
              <a:buNone/>
            </a:pPr>
            <a:r>
              <a:rPr lang="zh-CN" altLang="en-US" dirty="0"/>
              <a:t>答：在第七条诫命中，命令我们：</a:t>
            </a:r>
          </a:p>
          <a:p>
            <a:pPr marL="0" indent="0">
              <a:buNone/>
            </a:pPr>
            <a:r>
              <a:rPr lang="zh-CN" altLang="en-US" dirty="0"/>
              <a:t>（</a:t>
            </a:r>
            <a:r>
              <a:rPr lang="en-US" altLang="zh-CN" dirty="0"/>
              <a:t>1</a:t>
            </a:r>
            <a:r>
              <a:rPr lang="zh-CN" altLang="en-US" dirty="0"/>
              <a:t>）在身体、意念、感情、言语和行为上，都要贞洁；</a:t>
            </a:r>
          </a:p>
          <a:p>
            <a:pPr marL="0" indent="0">
              <a:buNone/>
            </a:pPr>
            <a:r>
              <a:rPr lang="zh-CN" altLang="en-US" dirty="0"/>
              <a:t>（</a:t>
            </a:r>
            <a:r>
              <a:rPr lang="en-US" altLang="zh-CN" dirty="0"/>
              <a:t>2</a:t>
            </a:r>
            <a:r>
              <a:rPr lang="zh-CN" altLang="en-US" dirty="0"/>
              <a:t>）保守我们自身和他人的贞洁；</a:t>
            </a:r>
          </a:p>
          <a:p>
            <a:pPr marL="0" indent="0">
              <a:buNone/>
            </a:pPr>
            <a:r>
              <a:rPr lang="zh-CN" altLang="en-US" dirty="0"/>
              <a:t>（</a:t>
            </a:r>
            <a:r>
              <a:rPr lang="en-US" altLang="zh-CN" dirty="0"/>
              <a:t>3</a:t>
            </a:r>
            <a:r>
              <a:rPr lang="zh-CN" altLang="en-US" dirty="0"/>
              <a:t>）谨守我们的眼睛和其他所有感官；</a:t>
            </a:r>
          </a:p>
          <a:p>
            <a:pPr marL="0" indent="0">
              <a:buNone/>
            </a:pPr>
            <a:r>
              <a:rPr lang="zh-CN" altLang="en-US" dirty="0"/>
              <a:t>（</a:t>
            </a:r>
            <a:r>
              <a:rPr lang="en-US" altLang="zh-CN" dirty="0"/>
              <a:t>4</a:t>
            </a:r>
            <a:r>
              <a:rPr lang="zh-CN" altLang="en-US" dirty="0"/>
              <a:t>）自我克制；</a:t>
            </a:r>
          </a:p>
          <a:p>
            <a:pPr marL="0" indent="0">
              <a:buNone/>
            </a:pPr>
            <a:endParaRPr lang="zh-CN" altLang="en-US" dirty="0"/>
          </a:p>
        </p:txBody>
      </p:sp>
    </p:spTree>
    <p:extLst>
      <p:ext uri="{BB962C8B-B14F-4D97-AF65-F5344CB8AC3E}">
        <p14:creationId xmlns:p14="http://schemas.microsoft.com/office/powerpoint/2010/main" val="24391595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2B248F0-BDDC-47B0-88B5-35999D0E91AD}"/>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3D77734-5630-4AD9-A1E7-97FEA628CBDD}"/>
              </a:ext>
            </a:extLst>
          </p:cNvPr>
          <p:cNvSpPr>
            <a:spLocks noGrp="1"/>
          </p:cNvSpPr>
          <p:nvPr>
            <p:ph idx="1"/>
          </p:nvPr>
        </p:nvSpPr>
        <p:spPr/>
        <p:txBody>
          <a:bodyPr/>
          <a:lstStyle/>
          <a:p>
            <a:pPr marL="0" indent="0">
              <a:buNone/>
            </a:pPr>
            <a:r>
              <a:rPr lang="zh-CN" altLang="en-US" dirty="0"/>
              <a:t>（</a:t>
            </a:r>
            <a:r>
              <a:rPr lang="en-US" altLang="zh-CN" dirty="0"/>
              <a:t>5</a:t>
            </a:r>
            <a:r>
              <a:rPr lang="zh-CN" altLang="en-US" dirty="0"/>
              <a:t>）与贞洁的人为伴；</a:t>
            </a:r>
          </a:p>
          <a:p>
            <a:pPr marL="0" indent="0">
              <a:buNone/>
            </a:pPr>
            <a:r>
              <a:rPr lang="zh-CN" altLang="en-US" dirty="0"/>
              <a:t>（</a:t>
            </a:r>
            <a:r>
              <a:rPr lang="en-US" altLang="zh-CN" dirty="0"/>
              <a:t>6</a:t>
            </a:r>
            <a:r>
              <a:rPr lang="zh-CN" altLang="en-US" dirty="0"/>
              <a:t>）以正派衣裳为妆饰；</a:t>
            </a:r>
          </a:p>
          <a:p>
            <a:pPr marL="0" indent="0">
              <a:buNone/>
            </a:pPr>
            <a:r>
              <a:rPr lang="zh-CN" altLang="en-US" dirty="0"/>
              <a:t>（</a:t>
            </a:r>
            <a:r>
              <a:rPr lang="en-US" altLang="zh-CN" dirty="0"/>
              <a:t>7</a:t>
            </a:r>
            <a:r>
              <a:rPr lang="zh-CN" altLang="en-US" dirty="0"/>
              <a:t>）那些没有节制恩赐的人就当结婚；</a:t>
            </a:r>
          </a:p>
          <a:p>
            <a:pPr marL="0" indent="0">
              <a:buNone/>
            </a:pPr>
            <a:r>
              <a:rPr lang="zh-CN" altLang="en-US" dirty="0"/>
              <a:t>（</a:t>
            </a:r>
            <a:r>
              <a:rPr lang="en-US" altLang="zh-CN" dirty="0"/>
              <a:t>8</a:t>
            </a:r>
            <a:r>
              <a:rPr lang="zh-CN" altLang="en-US" dirty="0"/>
              <a:t>）夫妻相爱，彼此同住；</a:t>
            </a:r>
          </a:p>
          <a:p>
            <a:pPr marL="0" indent="0">
              <a:buNone/>
            </a:pPr>
            <a:r>
              <a:rPr lang="zh-CN" altLang="en-US" dirty="0"/>
              <a:t>（</a:t>
            </a:r>
            <a:r>
              <a:rPr lang="en-US" altLang="zh-CN" dirty="0"/>
              <a:t>9</a:t>
            </a:r>
            <a:r>
              <a:rPr lang="zh-CN" altLang="en-US" dirty="0"/>
              <a:t>）在自己的呼召中要勤勉；</a:t>
            </a:r>
          </a:p>
          <a:p>
            <a:pPr marL="0" indent="0">
              <a:buNone/>
            </a:pPr>
            <a:r>
              <a:rPr lang="zh-CN" altLang="en-US" dirty="0"/>
              <a:t>（</a:t>
            </a:r>
            <a:r>
              <a:rPr lang="en-US" altLang="zh-CN" dirty="0"/>
              <a:t>10</a:t>
            </a:r>
            <a:r>
              <a:rPr lang="zh-CN" altLang="en-US" dirty="0"/>
              <a:t>）抵挡诱惑，避免各种不洁的场合。</a:t>
            </a:r>
          </a:p>
          <a:p>
            <a:pPr marL="0" indent="0">
              <a:buNone/>
            </a:pPr>
            <a:endParaRPr lang="zh-CN" altLang="en-US" dirty="0"/>
          </a:p>
        </p:txBody>
      </p:sp>
    </p:spTree>
    <p:extLst>
      <p:ext uri="{BB962C8B-B14F-4D97-AF65-F5344CB8AC3E}">
        <p14:creationId xmlns:p14="http://schemas.microsoft.com/office/powerpoint/2010/main" val="21205065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6E3192E-3EF0-4019-8092-F7BFF2BACA43}"/>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4ABCAB5-DB8C-4C7B-9896-3E270B235927}"/>
              </a:ext>
            </a:extLst>
          </p:cNvPr>
          <p:cNvSpPr>
            <a:spLocks noGrp="1"/>
          </p:cNvSpPr>
          <p:nvPr>
            <p:ph idx="1"/>
          </p:nvPr>
        </p:nvSpPr>
        <p:spPr/>
        <p:txBody>
          <a:bodyPr/>
          <a:lstStyle/>
          <a:p>
            <a:pPr marL="0" indent="0">
              <a:buNone/>
            </a:pPr>
            <a:r>
              <a:rPr lang="zh-CN" altLang="en-US" dirty="0"/>
              <a:t>在婚姻中，男人是女人的头。</a:t>
            </a:r>
          </a:p>
          <a:p>
            <a:pPr marL="0" indent="0">
              <a:buNone/>
            </a:pPr>
            <a:r>
              <a:rPr lang="zh-CN" altLang="en-US" dirty="0"/>
              <a:t>为什么教会不应当按立女性圣职人员？女性不适合施行圣礼、在公共敬拜宣讲圣道？</a:t>
            </a:r>
          </a:p>
          <a:p>
            <a:pPr marL="0" indent="0">
              <a:buNone/>
            </a:pPr>
            <a:r>
              <a:rPr lang="zh-CN" altLang="en-US" dirty="0"/>
              <a:t>因为保罗在提摩太前书</a:t>
            </a:r>
            <a:r>
              <a:rPr lang="en-US" altLang="zh-CN" dirty="0"/>
              <a:t>2:12</a:t>
            </a:r>
            <a:r>
              <a:rPr lang="zh-CN" altLang="en-US" dirty="0"/>
              <a:t>说：“我不许女人讲道，也不许她辖管男人，只要沉静。”</a:t>
            </a:r>
          </a:p>
          <a:p>
            <a:pPr marL="0" indent="0">
              <a:buNone/>
            </a:pPr>
            <a:r>
              <a:rPr lang="zh-CN" altLang="en-US" dirty="0"/>
              <a:t>为什么保罗如此教导呢？因为创造的次序，提摩太前书</a:t>
            </a:r>
            <a:r>
              <a:rPr lang="en-US" altLang="zh-CN" dirty="0"/>
              <a:t>2:13</a:t>
            </a:r>
            <a:r>
              <a:rPr lang="zh-CN" altLang="en-US" dirty="0"/>
              <a:t>，“因为先造的是亚当，后造的是夏娃”。</a:t>
            </a:r>
          </a:p>
          <a:p>
            <a:pPr marL="0" indent="0">
              <a:buNone/>
            </a:pPr>
            <a:endParaRPr lang="zh-CN" altLang="en-US" dirty="0"/>
          </a:p>
        </p:txBody>
      </p:sp>
    </p:spTree>
    <p:extLst>
      <p:ext uri="{BB962C8B-B14F-4D97-AF65-F5344CB8AC3E}">
        <p14:creationId xmlns:p14="http://schemas.microsoft.com/office/powerpoint/2010/main" val="41511999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0BCFC6B-0285-430D-93DC-6E6D1457415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C9C643D0-DC2D-4EB8-B8AD-DC9B8D7E95DD}"/>
              </a:ext>
            </a:extLst>
          </p:cNvPr>
          <p:cNvSpPr>
            <a:spLocks noGrp="1"/>
          </p:cNvSpPr>
          <p:nvPr>
            <p:ph idx="1"/>
          </p:nvPr>
        </p:nvSpPr>
        <p:spPr/>
        <p:txBody>
          <a:bodyPr/>
          <a:lstStyle/>
          <a:p>
            <a:pPr marL="0" indent="0">
              <a:buNone/>
            </a:pPr>
            <a:r>
              <a:rPr lang="zh-CN" altLang="en-US" dirty="0"/>
              <a:t>男人和女人被造的次序在夫妻关系中建立了权威，这与兄弟姐妹间的次序没有什么不同：当父母不在时，长兄自然要在家中承担更多的权责，仅仅因为他头一个出生。丈夫在婚姻中对妻子的权威仅仅源于男人相对于女人首先被造，换言之这种次序并非意味着地位不同、能力有别，仅仅关于次序。</a:t>
            </a:r>
          </a:p>
        </p:txBody>
      </p:sp>
    </p:spTree>
    <p:extLst>
      <p:ext uri="{BB962C8B-B14F-4D97-AF65-F5344CB8AC3E}">
        <p14:creationId xmlns:p14="http://schemas.microsoft.com/office/powerpoint/2010/main" val="32884942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3E06F48-3176-446F-8B89-70EB147CD710}"/>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8291177-116D-48CE-AA26-C04AC96E7C64}"/>
              </a:ext>
            </a:extLst>
          </p:cNvPr>
          <p:cNvSpPr>
            <a:spLocks noGrp="1"/>
          </p:cNvSpPr>
          <p:nvPr>
            <p:ph idx="1"/>
          </p:nvPr>
        </p:nvSpPr>
        <p:spPr/>
        <p:txBody>
          <a:bodyPr/>
          <a:lstStyle/>
          <a:p>
            <a:pPr marL="0" indent="0">
              <a:buNone/>
            </a:pPr>
            <a:r>
              <a:rPr lang="zh-CN" altLang="en-US" dirty="0"/>
              <a:t>这种“地位相同但有次序”的关系还出现在我们信仰的哪里？</a:t>
            </a:r>
          </a:p>
          <a:p>
            <a:pPr marL="0" indent="0">
              <a:buNone/>
            </a:pPr>
            <a:r>
              <a:rPr lang="zh-CN" altLang="en-US" dirty="0"/>
              <a:t>三位一体。</a:t>
            </a:r>
          </a:p>
          <a:p>
            <a:pPr marL="0" indent="0">
              <a:buNone/>
            </a:pPr>
            <a:r>
              <a:rPr lang="zh-CN" altLang="en-US" dirty="0"/>
              <a:t>“夫妻二人本为一体但有次序”这种关系，就如同神位格之间有序一体关系的一种荣耀的反映。</a:t>
            </a:r>
          </a:p>
          <a:p>
            <a:pPr marL="0" indent="0">
              <a:buNone/>
            </a:pPr>
            <a:endParaRPr lang="zh-CN" altLang="en-US" dirty="0"/>
          </a:p>
        </p:txBody>
      </p:sp>
    </p:spTree>
    <p:extLst>
      <p:ext uri="{BB962C8B-B14F-4D97-AF65-F5344CB8AC3E}">
        <p14:creationId xmlns:p14="http://schemas.microsoft.com/office/powerpoint/2010/main" val="25110701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B122B11-6F5C-413D-B3C9-14B891FB0604}"/>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6C7050E-8284-4BF1-8B3A-3E9771C5A47E}"/>
              </a:ext>
            </a:extLst>
          </p:cNvPr>
          <p:cNvSpPr>
            <a:spLocks noGrp="1"/>
          </p:cNvSpPr>
          <p:nvPr>
            <p:ph idx="1"/>
          </p:nvPr>
        </p:nvSpPr>
        <p:spPr/>
        <p:txBody>
          <a:bodyPr/>
          <a:lstStyle/>
          <a:p>
            <a:pPr marL="0" indent="0">
              <a:buNone/>
            </a:pPr>
            <a:r>
              <a:rPr lang="zh-CN" altLang="en-US" dirty="0"/>
              <a:t>关于男人是女人的头，有两点需要我们注意：</a:t>
            </a:r>
          </a:p>
          <a:p>
            <a:pPr marL="0" indent="0">
              <a:buNone/>
            </a:pPr>
            <a:r>
              <a:rPr lang="en-US" altLang="zh-CN" dirty="0"/>
              <a:t>1</a:t>
            </a:r>
            <a:r>
              <a:rPr lang="zh-CN" altLang="en-US" dirty="0"/>
              <a:t>、	男人是女人的头，这个一体关系中的权柄次序，是被限定在婚姻中；</a:t>
            </a:r>
          </a:p>
          <a:p>
            <a:pPr marL="0" indent="0">
              <a:buNone/>
            </a:pPr>
            <a:r>
              <a:rPr lang="en-US" altLang="zh-CN" dirty="0"/>
              <a:t>2</a:t>
            </a:r>
            <a:r>
              <a:rPr lang="zh-CN" altLang="en-US" dirty="0"/>
              <a:t>、	男人是女人的头，意味着自我牺牲的责任，如同基督对教会所做的那样。</a:t>
            </a:r>
          </a:p>
          <a:p>
            <a:pPr marL="0" indent="0">
              <a:buNone/>
            </a:pPr>
            <a:endParaRPr lang="zh-CN" altLang="en-US" dirty="0"/>
          </a:p>
        </p:txBody>
      </p:sp>
    </p:spTree>
    <p:extLst>
      <p:ext uri="{BB962C8B-B14F-4D97-AF65-F5344CB8AC3E}">
        <p14:creationId xmlns:p14="http://schemas.microsoft.com/office/powerpoint/2010/main" val="228777316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CBFAA6B-9336-433D-8314-90A1BB82DF3E}"/>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AEC2903-AA82-4E19-AE58-27CBA6F4152B}"/>
              </a:ext>
            </a:extLst>
          </p:cNvPr>
          <p:cNvSpPr>
            <a:spLocks noGrp="1"/>
          </p:cNvSpPr>
          <p:nvPr>
            <p:ph idx="1"/>
          </p:nvPr>
        </p:nvSpPr>
        <p:spPr/>
        <p:txBody>
          <a:bodyPr/>
          <a:lstStyle/>
          <a:p>
            <a:pPr marL="0" indent="0">
              <a:buNone/>
            </a:pPr>
            <a:r>
              <a:rPr lang="zh-CN" altLang="en-US" dirty="0"/>
              <a:t>我们知道亚当在创造中的失败正是源于他放弃了自己在关系中的责任：当蛇接近夏娃，亚当并没有为了夏娃的生命而与蛇搏斗，却像个懦夫一样，就那么默默站在她身边。即便在堕落后，他也拒绝承担后果，反而推卸责任，“你所赐给我、与我同居的女人，她把那树上的果子给我”。</a:t>
            </a:r>
          </a:p>
        </p:txBody>
      </p:sp>
    </p:spTree>
    <p:extLst>
      <p:ext uri="{BB962C8B-B14F-4D97-AF65-F5344CB8AC3E}">
        <p14:creationId xmlns:p14="http://schemas.microsoft.com/office/powerpoint/2010/main" val="2826496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AA3855E-6D9D-4CF5-9ADE-72BAFA0DED45}"/>
              </a:ext>
            </a:extLst>
          </p:cNvPr>
          <p:cNvSpPr>
            <a:spLocks noGrp="1"/>
          </p:cNvSpPr>
          <p:nvPr>
            <p:ph type="title"/>
          </p:nvPr>
        </p:nvSpPr>
        <p:spPr/>
        <p:txBody>
          <a:bodyPr/>
          <a:lstStyle/>
          <a:p>
            <a:r>
              <a:rPr lang="en-US" altLang="zh-CN" dirty="0"/>
              <a:t>C.S. Lewis</a:t>
            </a:r>
            <a:endParaRPr lang="zh-CN" altLang="en-US" dirty="0"/>
          </a:p>
        </p:txBody>
      </p:sp>
      <p:sp>
        <p:nvSpPr>
          <p:cNvPr id="3" name="内容占位符 2">
            <a:extLst>
              <a:ext uri="{FF2B5EF4-FFF2-40B4-BE49-F238E27FC236}">
                <a16:creationId xmlns:a16="http://schemas.microsoft.com/office/drawing/2014/main" id="{BDFAF1FB-2805-49C0-8FCE-F11AB0A7B53B}"/>
              </a:ext>
            </a:extLst>
          </p:cNvPr>
          <p:cNvSpPr>
            <a:spLocks noGrp="1"/>
          </p:cNvSpPr>
          <p:nvPr>
            <p:ph idx="1"/>
          </p:nvPr>
        </p:nvSpPr>
        <p:spPr/>
        <p:txBody>
          <a:bodyPr/>
          <a:lstStyle/>
          <a:p>
            <a:pPr marL="0" indent="0">
              <a:buNone/>
            </a:pPr>
            <a:r>
              <a:rPr lang="zh-CN" altLang="en-US" dirty="0"/>
              <a:t>当一个男人结婚时，他会得到一个冠冕，不过是荆棘的冠冕。</a:t>
            </a:r>
            <a:endParaRPr lang="en-US" altLang="zh-CN" dirty="0"/>
          </a:p>
          <a:p>
            <a:pPr marL="0" indent="0">
              <a:buNone/>
            </a:pPr>
            <a:endParaRPr lang="en-US" altLang="zh-CN" dirty="0"/>
          </a:p>
          <a:p>
            <a:pPr marL="0" indent="0">
              <a:buNone/>
            </a:pPr>
            <a:r>
              <a:rPr lang="zh-CN" altLang="en-US" dirty="0"/>
              <a:t>婚姻中，男人会得到妻子的权柄，不过这份权柄也意味着男人自我牺牲的爱与责任。</a:t>
            </a:r>
          </a:p>
        </p:txBody>
      </p:sp>
    </p:spTree>
    <p:extLst>
      <p:ext uri="{BB962C8B-B14F-4D97-AF65-F5344CB8AC3E}">
        <p14:creationId xmlns:p14="http://schemas.microsoft.com/office/powerpoint/2010/main" val="88337447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ADCD5D0-535A-49D6-A814-9B2AF8433E94}"/>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CF1FB778-E944-474B-BC70-9ECED4EC7B7A}"/>
              </a:ext>
            </a:extLst>
          </p:cNvPr>
          <p:cNvSpPr>
            <a:spLocks noGrp="1"/>
          </p:cNvSpPr>
          <p:nvPr>
            <p:ph idx="1"/>
          </p:nvPr>
        </p:nvSpPr>
        <p:spPr/>
        <p:txBody>
          <a:bodyPr/>
          <a:lstStyle/>
          <a:p>
            <a:pPr marL="0" indent="0">
              <a:buNone/>
            </a:pPr>
            <a:r>
              <a:rPr lang="zh-CN" altLang="en-US" dirty="0"/>
              <a:t>在婚姻中，女人是男人的帮助者。</a:t>
            </a:r>
          </a:p>
          <a:p>
            <a:pPr marL="0" indent="0">
              <a:buNone/>
            </a:pPr>
            <a:r>
              <a:rPr lang="zh-CN" altLang="en-US" dirty="0"/>
              <a:t>在今天这个每个人都以自我为中心、人人都想当头的时代，帮助者沦为一个可有可无甚至被人嗤之以鼻的角色，仿佛女人是男人的仆从甚至奴隶，但圣经的教导不是这样。</a:t>
            </a:r>
          </a:p>
          <a:p>
            <a:pPr marL="0" indent="0">
              <a:buNone/>
            </a:pPr>
            <a:endParaRPr lang="zh-CN" altLang="en-US" dirty="0"/>
          </a:p>
        </p:txBody>
      </p:sp>
    </p:spTree>
    <p:extLst>
      <p:ext uri="{BB962C8B-B14F-4D97-AF65-F5344CB8AC3E}">
        <p14:creationId xmlns:p14="http://schemas.microsoft.com/office/powerpoint/2010/main" val="262452640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1945CC6-D8AC-419F-81FB-5475EFB1291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3B5A084-7468-436F-A19F-5CE3C222E394}"/>
              </a:ext>
            </a:extLst>
          </p:cNvPr>
          <p:cNvSpPr>
            <a:spLocks noGrp="1"/>
          </p:cNvSpPr>
          <p:nvPr>
            <p:ph idx="1"/>
          </p:nvPr>
        </p:nvSpPr>
        <p:spPr/>
        <p:txBody>
          <a:bodyPr/>
          <a:lstStyle/>
          <a:p>
            <a:pPr marL="0" indent="0">
              <a:buNone/>
            </a:pPr>
            <a:r>
              <a:rPr lang="zh-CN" altLang="en-US" dirty="0"/>
              <a:t>圣经中，帮助者不是一个贬义的称谓，而是一个有尊严的角色。</a:t>
            </a:r>
          </a:p>
          <a:p>
            <a:pPr marL="0" indent="0">
              <a:buNone/>
            </a:pPr>
            <a:r>
              <a:rPr lang="zh-CN" altLang="en-US" dirty="0"/>
              <a:t>创世记</a:t>
            </a:r>
            <a:r>
              <a:rPr lang="en-US" altLang="zh-CN" dirty="0"/>
              <a:t>2:18 </a:t>
            </a:r>
            <a:r>
              <a:rPr lang="zh-CN" altLang="en-US" dirty="0"/>
              <a:t>耶和华　神说：“那人独居不好，我要为他造一个配偶帮助他。”</a:t>
            </a:r>
          </a:p>
          <a:p>
            <a:pPr marL="0" indent="0">
              <a:buNone/>
            </a:pPr>
            <a:endParaRPr lang="zh-CN" altLang="en-US" dirty="0"/>
          </a:p>
        </p:txBody>
      </p:sp>
    </p:spTree>
    <p:extLst>
      <p:ext uri="{BB962C8B-B14F-4D97-AF65-F5344CB8AC3E}">
        <p14:creationId xmlns:p14="http://schemas.microsoft.com/office/powerpoint/2010/main" val="3680110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A0D16B3-85DC-48CF-806A-32AC3A6D63C7}"/>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12D6215-1900-4957-8CAB-9F6CE4D4AA07}"/>
              </a:ext>
            </a:extLst>
          </p:cNvPr>
          <p:cNvSpPr>
            <a:spLocks noGrp="1"/>
          </p:cNvSpPr>
          <p:nvPr>
            <p:ph idx="1"/>
          </p:nvPr>
        </p:nvSpPr>
        <p:spPr/>
        <p:txBody>
          <a:bodyPr/>
          <a:lstStyle/>
          <a:p>
            <a:pPr marL="0" indent="0">
              <a:buNone/>
            </a:pPr>
            <a:r>
              <a:rPr lang="zh-CN" altLang="en-US" dirty="0"/>
              <a:t>良心自由在黑暗世代必然意味着为福音受苦。</a:t>
            </a:r>
            <a:endParaRPr lang="en-US" altLang="zh-CN" dirty="0"/>
          </a:p>
          <a:p>
            <a:pPr marL="0" indent="0">
              <a:buNone/>
            </a:pPr>
            <a:r>
              <a:rPr lang="zh-CN" altLang="en-US" dirty="0"/>
              <a:t>两个现实：</a:t>
            </a:r>
            <a:endParaRPr lang="en-US" altLang="zh-CN" dirty="0"/>
          </a:p>
          <a:p>
            <a:pPr marL="514350" indent="-514350">
              <a:buAutoNum type="arabicPeriod"/>
            </a:pPr>
            <a:r>
              <a:rPr lang="zh-CN" altLang="en-US" dirty="0"/>
              <a:t>对地上权利的放弃；</a:t>
            </a:r>
            <a:endParaRPr lang="en-US" altLang="zh-CN" dirty="0"/>
          </a:p>
          <a:p>
            <a:pPr marL="514350" indent="-514350">
              <a:buAutoNum type="arabicPeriod"/>
            </a:pPr>
            <a:r>
              <a:rPr lang="zh-CN" altLang="en-US" dirty="0"/>
              <a:t>对良心自由的坚持。</a:t>
            </a:r>
            <a:endParaRPr lang="en-US" altLang="zh-CN" dirty="0"/>
          </a:p>
          <a:p>
            <a:pPr marL="0" indent="0">
              <a:buNone/>
            </a:pPr>
            <a:r>
              <a:rPr lang="zh-CN" altLang="en-US" dirty="0"/>
              <a:t>对于地上权利，我们是因忍受不义而受苦；</a:t>
            </a:r>
            <a:endParaRPr lang="en-US" altLang="zh-CN" dirty="0"/>
          </a:p>
          <a:p>
            <a:pPr marL="0" indent="0">
              <a:buNone/>
            </a:pPr>
            <a:r>
              <a:rPr lang="zh-CN" altLang="en-US" dirty="0"/>
              <a:t>对于良心自由，我们是因不忍受不义而受苦。</a:t>
            </a:r>
          </a:p>
        </p:txBody>
      </p:sp>
    </p:spTree>
    <p:extLst>
      <p:ext uri="{BB962C8B-B14F-4D97-AF65-F5344CB8AC3E}">
        <p14:creationId xmlns:p14="http://schemas.microsoft.com/office/powerpoint/2010/main" val="160622259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91FBBCD-3EA0-4A25-8B88-93CDC5CA241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A852C13A-0451-49CB-94C7-ACC7B26FFD15}"/>
              </a:ext>
            </a:extLst>
          </p:cNvPr>
          <p:cNvSpPr>
            <a:spLocks noGrp="1"/>
          </p:cNvSpPr>
          <p:nvPr>
            <p:ph idx="1"/>
          </p:nvPr>
        </p:nvSpPr>
        <p:spPr/>
        <p:txBody>
          <a:bodyPr/>
          <a:lstStyle/>
          <a:p>
            <a:pPr marL="0" indent="0">
              <a:buNone/>
            </a:pPr>
            <a:r>
              <a:rPr lang="zh-CN" altLang="en-US" dirty="0"/>
              <a:t>关于帮助男人的配偶，</a:t>
            </a:r>
            <a:r>
              <a:rPr lang="en-US" altLang="zh-CN" dirty="0"/>
              <a:t>NIV</a:t>
            </a:r>
            <a:r>
              <a:rPr lang="zh-CN" altLang="en-US" dirty="0"/>
              <a:t>的翻译是</a:t>
            </a:r>
            <a:r>
              <a:rPr lang="en-US" altLang="zh-CN" dirty="0"/>
              <a:t>suitable for him</a:t>
            </a:r>
            <a:r>
              <a:rPr lang="zh-CN" altLang="en-US" dirty="0"/>
              <a:t>，</a:t>
            </a:r>
            <a:r>
              <a:rPr lang="en-US" altLang="zh-CN" dirty="0"/>
              <a:t>ESV</a:t>
            </a:r>
            <a:r>
              <a:rPr lang="zh-CN" altLang="en-US" dirty="0"/>
              <a:t>的翻译是</a:t>
            </a:r>
            <a:r>
              <a:rPr lang="en-US" altLang="zh-CN" dirty="0"/>
              <a:t>fit for him</a:t>
            </a:r>
            <a:r>
              <a:rPr lang="zh-CN" altLang="en-US" dirty="0"/>
              <a:t>，但</a:t>
            </a:r>
            <a:r>
              <a:rPr lang="en-US" altLang="zh-CN" dirty="0"/>
              <a:t>suitable</a:t>
            </a:r>
            <a:r>
              <a:rPr lang="zh-CN" altLang="en-US" dirty="0"/>
              <a:t>和</a:t>
            </a:r>
            <a:r>
              <a:rPr lang="en-US" altLang="zh-CN" dirty="0"/>
              <a:t>fit</a:t>
            </a:r>
            <a:r>
              <a:rPr lang="zh-CN" altLang="en-US" dirty="0"/>
              <a:t>其实都很难完整地呈现希伯来文</a:t>
            </a:r>
            <a:r>
              <a:rPr lang="he-IL" altLang="zh-CN" dirty="0"/>
              <a:t>נֶגֶד</a:t>
            </a:r>
            <a:r>
              <a:rPr lang="zh-CN" altLang="en-US" dirty="0"/>
              <a:t>的全部意涵。</a:t>
            </a:r>
            <a:r>
              <a:rPr lang="he-IL" altLang="zh-CN" dirty="0"/>
              <a:t>נֶגֶד</a:t>
            </a:r>
            <a:r>
              <a:rPr lang="zh-CN" altLang="en-US" dirty="0"/>
              <a:t>强调的不是两者一模一样的那种适合，而是两者虽有不同但不同之处恰能刚好契合，正如我们常说的“另一半”，相对但契合。</a:t>
            </a:r>
          </a:p>
        </p:txBody>
      </p:sp>
    </p:spTree>
    <p:extLst>
      <p:ext uri="{BB962C8B-B14F-4D97-AF65-F5344CB8AC3E}">
        <p14:creationId xmlns:p14="http://schemas.microsoft.com/office/powerpoint/2010/main" val="136332274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1B7B981-F66A-4DA5-AE44-37EB31CC3DDD}"/>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55F2CCB3-B024-4955-BB78-AF7290400656}"/>
              </a:ext>
            </a:extLst>
          </p:cNvPr>
          <p:cNvSpPr>
            <a:spLocks noGrp="1"/>
          </p:cNvSpPr>
          <p:nvPr>
            <p:ph idx="1"/>
          </p:nvPr>
        </p:nvSpPr>
        <p:spPr/>
        <p:txBody>
          <a:bodyPr/>
          <a:lstStyle/>
          <a:p>
            <a:pPr marL="0" indent="0">
              <a:buNone/>
            </a:pPr>
            <a:r>
              <a:rPr lang="zh-CN" altLang="en-US" dirty="0"/>
              <a:t>创世记</a:t>
            </a:r>
            <a:r>
              <a:rPr lang="en-US" altLang="zh-CN" dirty="0"/>
              <a:t>2:19-20</a:t>
            </a:r>
            <a:r>
              <a:rPr lang="zh-CN" altLang="en-US" dirty="0"/>
              <a:t>亚当没有在其它受造物中找到自己的帮助者，因为它们本质不同、无法契合；</a:t>
            </a:r>
            <a:endParaRPr lang="en-US" altLang="zh-CN" dirty="0"/>
          </a:p>
          <a:p>
            <a:pPr marL="0" indent="0">
              <a:buNone/>
            </a:pPr>
            <a:r>
              <a:rPr lang="zh-CN" altLang="en-US" dirty="0"/>
              <a:t>创世记</a:t>
            </a:r>
            <a:r>
              <a:rPr lang="en-US" altLang="zh-CN" dirty="0"/>
              <a:t>2:22</a:t>
            </a:r>
            <a:r>
              <a:rPr lang="zh-CN" altLang="en-US" dirty="0"/>
              <a:t>神也没有为亚当另造一个男人作他的帮助者，因为他们完全相同、无法相对。</a:t>
            </a:r>
            <a:endParaRPr lang="en-US" altLang="zh-CN" dirty="0"/>
          </a:p>
          <a:p>
            <a:pPr marL="0" indent="0">
              <a:buNone/>
            </a:pPr>
            <a:r>
              <a:rPr lang="zh-CN" altLang="en-US" dirty="0"/>
              <a:t>对于帮助者的创造定位，“相对但契合”，使得女人在婚姻中与男人地位平等但功能不同。</a:t>
            </a:r>
          </a:p>
        </p:txBody>
      </p:sp>
    </p:spTree>
    <p:extLst>
      <p:ext uri="{BB962C8B-B14F-4D97-AF65-F5344CB8AC3E}">
        <p14:creationId xmlns:p14="http://schemas.microsoft.com/office/powerpoint/2010/main" val="142888406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C92247B-E464-444A-86D8-A306C4DAD7DC}"/>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C8D1A316-FDB9-4212-9AAF-154559B7097C}"/>
              </a:ext>
            </a:extLst>
          </p:cNvPr>
          <p:cNvSpPr>
            <a:spLocks noGrp="1"/>
          </p:cNvSpPr>
          <p:nvPr>
            <p:ph idx="1"/>
          </p:nvPr>
        </p:nvSpPr>
        <p:spPr/>
        <p:txBody>
          <a:bodyPr>
            <a:normAutofit lnSpcReduction="10000"/>
          </a:bodyPr>
          <a:lstStyle/>
          <a:p>
            <a:pPr marL="0" indent="0">
              <a:buNone/>
            </a:pPr>
            <a:r>
              <a:rPr lang="zh-CN" altLang="en-US" dirty="0"/>
              <a:t>神说，他自己是以色列的帮助者。</a:t>
            </a:r>
          </a:p>
          <a:p>
            <a:pPr marL="0" indent="0">
              <a:buNone/>
            </a:pPr>
            <a:r>
              <a:rPr lang="zh-CN" altLang="en-US" dirty="0"/>
              <a:t>申命记</a:t>
            </a:r>
            <a:r>
              <a:rPr lang="en-US" altLang="zh-CN" dirty="0"/>
              <a:t>33:7 </a:t>
            </a:r>
            <a:r>
              <a:rPr lang="zh-CN" altLang="en-US" dirty="0"/>
              <a:t>为犹大祝福说：求耶和华俯听犹大的声音，引导他归于本族；他曾用手为自己争战，你必帮助他攻击敌人。</a:t>
            </a:r>
          </a:p>
          <a:p>
            <a:pPr marL="0" indent="0">
              <a:buNone/>
            </a:pPr>
            <a:r>
              <a:rPr lang="zh-CN" altLang="en-US" dirty="0"/>
              <a:t>诗篇</a:t>
            </a:r>
            <a:r>
              <a:rPr lang="en-US" altLang="zh-CN" dirty="0"/>
              <a:t>33:20 </a:t>
            </a:r>
            <a:r>
              <a:rPr lang="zh-CN" altLang="en-US" dirty="0"/>
              <a:t>我们的心向来等候耶和华；他是我们的帮助，我们的盾牌。</a:t>
            </a:r>
          </a:p>
          <a:p>
            <a:pPr marL="0" indent="0">
              <a:buNone/>
            </a:pPr>
            <a:r>
              <a:rPr lang="zh-CN" altLang="en-US" dirty="0"/>
              <a:t>尽管我们的一切都来自耶和华，但神没有说自己是出尽风头的宝剑，却甘当成就勇士的盾牌。</a:t>
            </a:r>
          </a:p>
        </p:txBody>
      </p:sp>
      <p:sp>
        <p:nvSpPr>
          <p:cNvPr id="4" name="矩形 3">
            <a:extLst>
              <a:ext uri="{FF2B5EF4-FFF2-40B4-BE49-F238E27FC236}">
                <a16:creationId xmlns:a16="http://schemas.microsoft.com/office/drawing/2014/main" id="{53E4ECBD-4087-4F60-B15E-E898889E9BF4}"/>
              </a:ext>
            </a:extLst>
          </p:cNvPr>
          <p:cNvSpPr/>
          <p:nvPr/>
        </p:nvSpPr>
        <p:spPr>
          <a:xfrm>
            <a:off x="2286000" y="3221251"/>
            <a:ext cx="4572000" cy="415498"/>
          </a:xfrm>
          <a:prstGeom prst="rect">
            <a:avLst/>
          </a:prstGeom>
        </p:spPr>
        <p:txBody>
          <a:bodyPr>
            <a:spAutoFit/>
          </a:bodyPr>
          <a:lstStyle/>
          <a:p>
            <a:pPr algn="just">
              <a:spcAft>
                <a:spcPts val="0"/>
              </a:spcAft>
            </a:pPr>
            <a:r>
              <a:rPr lang="zh-CN" altLang="zh-CN" sz="1050" kern="100" dirty="0">
                <a:latin typeface="等线" panose="02010600030101010101" pitchFamily="2" charset="-122"/>
                <a:cs typeface="Times New Roman" panose="02020603050405020304" pitchFamily="18" charset="0"/>
              </a:rPr>
              <a:t>尽管我们的一切都来自耶和华，但神没有说自己是出尽风头的宝剑，却甘当成就勇士的盾牌。</a:t>
            </a:r>
            <a:endParaRPr lang="zh-CN" altLang="zh-CN" sz="1050" kern="100" dirty="0">
              <a:latin typeface="等线" panose="02010600030101010101" pitchFamily="2" charset="-122"/>
              <a:ea typeface="等线"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55125760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0F27A25-A026-43F4-A388-EF85D83F63B2}"/>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5CA6A298-ED1A-4703-940D-03D5BFB8FB63}"/>
              </a:ext>
            </a:extLst>
          </p:cNvPr>
          <p:cNvSpPr>
            <a:spLocks noGrp="1"/>
          </p:cNvSpPr>
          <p:nvPr>
            <p:ph idx="1"/>
          </p:nvPr>
        </p:nvSpPr>
        <p:spPr/>
        <p:txBody>
          <a:bodyPr/>
          <a:lstStyle/>
          <a:p>
            <a:pPr marL="0" indent="0">
              <a:buNone/>
            </a:pPr>
            <a:r>
              <a:rPr lang="zh-CN" altLang="en-US" dirty="0"/>
              <a:t>这就是大有能力的帮助者，因此今天的女权运动不但没有在社会中强化妻子和母亲的地位，反而沦为男权主义的一个倒影：她们削弱了在神所赐给女性的任务中本应彰显的地位与力量，却反而在功能上追求使女性成为“一个男人”。</a:t>
            </a:r>
            <a:endParaRPr lang="en-US" altLang="zh-CN" dirty="0"/>
          </a:p>
          <a:p>
            <a:pPr marL="0" indent="0">
              <a:buNone/>
            </a:pPr>
            <a:r>
              <a:rPr lang="zh-CN" altLang="en-US" dirty="0"/>
              <a:t>女权主义骨子里在传递一种膜拜男权的“厌女症”</a:t>
            </a:r>
            <a:r>
              <a:rPr lang="en-US" altLang="zh-CN" dirty="0"/>
              <a:t>-</a:t>
            </a:r>
            <a:r>
              <a:rPr lang="zh-CN" altLang="en-US" dirty="0"/>
              <a:t>女性必须活得像个男人，才算有意义。</a:t>
            </a:r>
          </a:p>
        </p:txBody>
      </p:sp>
    </p:spTree>
    <p:extLst>
      <p:ext uri="{BB962C8B-B14F-4D97-AF65-F5344CB8AC3E}">
        <p14:creationId xmlns:p14="http://schemas.microsoft.com/office/powerpoint/2010/main" val="113357385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5B1034B-80A0-4E9C-A38B-5ED314471983}"/>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7FF0017B-2EC7-4254-8BC5-62124F72D2B9}"/>
              </a:ext>
            </a:extLst>
          </p:cNvPr>
          <p:cNvSpPr>
            <a:spLocks noGrp="1"/>
          </p:cNvSpPr>
          <p:nvPr>
            <p:ph idx="1"/>
          </p:nvPr>
        </p:nvSpPr>
        <p:spPr/>
        <p:txBody>
          <a:bodyPr/>
          <a:lstStyle/>
          <a:p>
            <a:pPr marL="0" indent="0">
              <a:buNone/>
            </a:pPr>
            <a:r>
              <a:rPr lang="zh-CN" altLang="en-US" dirty="0"/>
              <a:t>在</a:t>
            </a:r>
            <a:r>
              <a:rPr lang="en-US" altLang="zh-CN" dirty="0"/>
              <a:t>2015</a:t>
            </a:r>
            <a:r>
              <a:rPr lang="zh-CN" altLang="en-US" dirty="0"/>
              <a:t>年西敏的毕业典礼上，一个人做见证说，谈到神学院读书这些年对他帮助最多的人，他只会谈论一个人</a:t>
            </a:r>
            <a:r>
              <a:rPr lang="en-US" altLang="zh-CN" dirty="0"/>
              <a:t>-</a:t>
            </a:r>
            <a:r>
              <a:rPr lang="zh-CN" altLang="en-US" dirty="0"/>
              <a:t>他的妻子。</a:t>
            </a:r>
            <a:endParaRPr lang="en-US" altLang="zh-CN" dirty="0"/>
          </a:p>
          <a:p>
            <a:pPr marL="0" indent="0">
              <a:buNone/>
            </a:pPr>
            <a:endParaRPr lang="zh-CN" altLang="en-US" dirty="0"/>
          </a:p>
          <a:p>
            <a:pPr marL="0" indent="0">
              <a:buNone/>
            </a:pPr>
            <a:r>
              <a:rPr lang="zh-CN" altLang="en-US" dirty="0"/>
              <a:t>任何男人都不该认为婚姻和家庭会拖累他的事业、使他的事业减半，相反一个良好的婚姻和家庭只会使他的事业事半功倍。</a:t>
            </a:r>
          </a:p>
          <a:p>
            <a:pPr marL="0" indent="0">
              <a:buNone/>
            </a:pPr>
            <a:endParaRPr lang="zh-CN" altLang="en-US" dirty="0"/>
          </a:p>
        </p:txBody>
      </p:sp>
    </p:spTree>
    <p:extLst>
      <p:ext uri="{BB962C8B-B14F-4D97-AF65-F5344CB8AC3E}">
        <p14:creationId xmlns:p14="http://schemas.microsoft.com/office/powerpoint/2010/main" val="173723030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784D08B-4099-4F59-95F5-DD1F03F83B6F}"/>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C69F2663-D214-43C9-8232-5DE3A830EBD8}"/>
              </a:ext>
            </a:extLst>
          </p:cNvPr>
          <p:cNvSpPr>
            <a:spLocks noGrp="1"/>
          </p:cNvSpPr>
          <p:nvPr>
            <p:ph idx="1"/>
          </p:nvPr>
        </p:nvSpPr>
        <p:spPr/>
        <p:txBody>
          <a:bodyPr/>
          <a:lstStyle/>
          <a:p>
            <a:pPr marL="0" indent="0">
              <a:buNone/>
            </a:pPr>
            <a:r>
              <a:rPr lang="zh-CN" altLang="en-US" dirty="0"/>
              <a:t>基于创造的婚姻制度没有改变，也永远不会改变。</a:t>
            </a:r>
          </a:p>
          <a:p>
            <a:pPr marL="0" indent="0">
              <a:buNone/>
            </a:pPr>
            <a:r>
              <a:rPr lang="zh-CN" altLang="en-US" dirty="0"/>
              <a:t>以弗所书</a:t>
            </a:r>
            <a:r>
              <a:rPr lang="en-US" altLang="zh-CN" dirty="0"/>
              <a:t>5:31-32 </a:t>
            </a:r>
            <a:r>
              <a:rPr lang="zh-CN" altLang="en-US" dirty="0"/>
              <a:t>为这个缘故，人要离开父母，与妻子连合，二人成为一体。这是极大的奥秘，但我是指着基督和教会说的。</a:t>
            </a:r>
          </a:p>
          <a:p>
            <a:pPr marL="0" indent="0">
              <a:buNone/>
            </a:pPr>
            <a:endParaRPr lang="zh-CN" altLang="en-US" dirty="0"/>
          </a:p>
        </p:txBody>
      </p:sp>
    </p:spTree>
    <p:extLst>
      <p:ext uri="{BB962C8B-B14F-4D97-AF65-F5344CB8AC3E}">
        <p14:creationId xmlns:p14="http://schemas.microsoft.com/office/powerpoint/2010/main" val="128837214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84CED56-CAB0-4D0B-9137-1C7B465B9DAA}"/>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381CCCDF-DE6F-4C66-BD27-2457CB9E3382}"/>
              </a:ext>
            </a:extLst>
          </p:cNvPr>
          <p:cNvSpPr>
            <a:spLocks noGrp="1"/>
          </p:cNvSpPr>
          <p:nvPr>
            <p:ph idx="1"/>
          </p:nvPr>
        </p:nvSpPr>
        <p:spPr/>
        <p:txBody>
          <a:bodyPr/>
          <a:lstStyle/>
          <a:p>
            <a:pPr marL="0" indent="0">
              <a:buNone/>
            </a:pPr>
            <a:r>
              <a:rPr lang="zh-CN" altLang="en-US" dirty="0"/>
              <a:t>保罗谈到婚姻的惊人之处在于，它不仅关于一个男人和一个女人，而且关于基督和他的教会。</a:t>
            </a:r>
            <a:endParaRPr lang="en-US" altLang="zh-CN" dirty="0"/>
          </a:p>
          <a:p>
            <a:pPr marL="0" indent="0">
              <a:buNone/>
            </a:pPr>
            <a:endParaRPr lang="zh-CN" altLang="en-US" dirty="0"/>
          </a:p>
          <a:p>
            <a:pPr marL="0" indent="0">
              <a:buNone/>
            </a:pPr>
            <a:r>
              <a:rPr lang="zh-CN" altLang="en-US" dirty="0"/>
              <a:t>基督和教会之间的关系不是为了理解人类的婚姻，相反，人类的婚姻是为了说明基督和教会的关系。</a:t>
            </a:r>
          </a:p>
          <a:p>
            <a:pPr marL="0" indent="0">
              <a:buNone/>
            </a:pPr>
            <a:endParaRPr lang="zh-CN" altLang="en-US" dirty="0"/>
          </a:p>
        </p:txBody>
      </p:sp>
    </p:spTree>
    <p:extLst>
      <p:ext uri="{BB962C8B-B14F-4D97-AF65-F5344CB8AC3E}">
        <p14:creationId xmlns:p14="http://schemas.microsoft.com/office/powerpoint/2010/main" val="168085838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62F2F84-8377-48E4-AF57-98D4858277B2}"/>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A869D81A-DFDB-41DE-A798-3C6F68784A7A}"/>
              </a:ext>
            </a:extLst>
          </p:cNvPr>
          <p:cNvSpPr>
            <a:spLocks noGrp="1"/>
          </p:cNvSpPr>
          <p:nvPr>
            <p:ph idx="1"/>
          </p:nvPr>
        </p:nvSpPr>
        <p:spPr/>
        <p:txBody>
          <a:bodyPr/>
          <a:lstStyle/>
          <a:p>
            <a:pPr marL="0" indent="0">
              <a:buNone/>
            </a:pPr>
            <a:r>
              <a:rPr lang="zh-CN" altLang="en-US" dirty="0"/>
              <a:t>这也是为什么我们反对“同性婚姻”，因为它传播了一种虚假的福音。</a:t>
            </a:r>
            <a:endParaRPr lang="en-US" altLang="zh-CN" dirty="0"/>
          </a:p>
          <a:p>
            <a:pPr marL="0" indent="0">
              <a:buNone/>
            </a:pPr>
            <a:endParaRPr lang="zh-CN" altLang="en-US" dirty="0"/>
          </a:p>
          <a:p>
            <a:pPr marL="0" indent="0">
              <a:buNone/>
            </a:pPr>
            <a:r>
              <a:rPr lang="zh-CN" altLang="en-US" dirty="0"/>
              <a:t>基督从来没有为另一个基督而死，教会也从来不会忠于另一间教会。</a:t>
            </a:r>
            <a:endParaRPr lang="en-US" altLang="zh-CN" dirty="0"/>
          </a:p>
          <a:p>
            <a:pPr marL="0" indent="0">
              <a:buNone/>
            </a:pPr>
            <a:endParaRPr lang="zh-CN" altLang="en-US" dirty="0"/>
          </a:p>
          <a:p>
            <a:pPr marL="0" indent="0">
              <a:buNone/>
            </a:pPr>
            <a:r>
              <a:rPr lang="zh-CN" altLang="en-US" dirty="0"/>
              <a:t>基督为教会而死，教会忠于基督 </a:t>
            </a:r>
            <a:r>
              <a:rPr lang="en-US" altLang="zh-CN" dirty="0"/>
              <a:t>- </a:t>
            </a:r>
            <a:r>
              <a:rPr lang="zh-CN" altLang="en-US" dirty="0"/>
              <a:t>这就是福音，这就是每个人类婚姻所宣告的福音。</a:t>
            </a:r>
          </a:p>
          <a:p>
            <a:pPr marL="0" indent="0">
              <a:buNone/>
            </a:pPr>
            <a:endParaRPr lang="zh-CN" altLang="en-US" dirty="0"/>
          </a:p>
        </p:txBody>
      </p:sp>
    </p:spTree>
    <p:extLst>
      <p:ext uri="{BB962C8B-B14F-4D97-AF65-F5344CB8AC3E}">
        <p14:creationId xmlns:p14="http://schemas.microsoft.com/office/powerpoint/2010/main" val="217948842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6BE2272-8AFE-48FE-A6DF-BEAE7A75BCCA}"/>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BAA6F84-DF3B-4CF7-B00D-8EAA83DE58D9}"/>
              </a:ext>
            </a:extLst>
          </p:cNvPr>
          <p:cNvSpPr>
            <a:spLocks noGrp="1"/>
          </p:cNvSpPr>
          <p:nvPr>
            <p:ph idx="1"/>
          </p:nvPr>
        </p:nvSpPr>
        <p:spPr/>
        <p:txBody>
          <a:bodyPr/>
          <a:lstStyle/>
          <a:p>
            <a:pPr marL="0" indent="0">
              <a:buNone/>
            </a:pPr>
            <a:r>
              <a:rPr lang="zh-CN" altLang="en-US" dirty="0"/>
              <a:t>因此一男一女的婚姻虽非圣礼，却是神用来向全人类宣告福音的创造秩序与普遍恩典。</a:t>
            </a:r>
            <a:endParaRPr lang="en-US" altLang="zh-CN" dirty="0"/>
          </a:p>
          <a:p>
            <a:pPr marL="0" indent="0">
              <a:buNone/>
            </a:pPr>
            <a:endParaRPr lang="zh-CN" altLang="en-US" dirty="0"/>
          </a:p>
          <a:p>
            <a:pPr marL="0" indent="0">
              <a:buNone/>
            </a:pPr>
            <a:r>
              <a:rPr lang="zh-CN" altLang="en-US" dirty="0"/>
              <a:t>正是因为一男一女的婚姻制度根植于基督和教会之间的关系，所以婚姻不改变，也永远不会改变，因为福音不改变，也永远不会改变。</a:t>
            </a:r>
          </a:p>
          <a:p>
            <a:pPr marL="0" indent="0">
              <a:buNone/>
            </a:pPr>
            <a:endParaRPr lang="zh-CN" altLang="en-US" dirty="0"/>
          </a:p>
        </p:txBody>
      </p:sp>
    </p:spTree>
    <p:extLst>
      <p:ext uri="{BB962C8B-B14F-4D97-AF65-F5344CB8AC3E}">
        <p14:creationId xmlns:p14="http://schemas.microsoft.com/office/powerpoint/2010/main" val="249096342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CC58ADE-9DD4-419B-9269-BB84D3862584}"/>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390BFDF7-27DC-430B-91A7-4CE15000A489}"/>
              </a:ext>
            </a:extLst>
          </p:cNvPr>
          <p:cNvSpPr>
            <a:spLocks noGrp="1"/>
          </p:cNvSpPr>
          <p:nvPr>
            <p:ph idx="1"/>
          </p:nvPr>
        </p:nvSpPr>
        <p:spPr/>
        <p:txBody>
          <a:bodyPr/>
          <a:lstStyle/>
          <a:p>
            <a:pPr marL="0" indent="0">
              <a:buNone/>
            </a:pPr>
            <a:r>
              <a:rPr lang="zh-CN" altLang="en-US" dirty="0"/>
              <a:t>威斯敏斯特大要理问答第</a:t>
            </a:r>
            <a:r>
              <a:rPr lang="en-US" altLang="zh-CN" dirty="0"/>
              <a:t>139</a:t>
            </a:r>
            <a:r>
              <a:rPr lang="zh-CN" altLang="en-US" dirty="0"/>
              <a:t>问：在第七诫命中，禁止什么罪？</a:t>
            </a:r>
          </a:p>
          <a:p>
            <a:pPr marL="0" indent="0">
              <a:buNone/>
            </a:pPr>
            <a:r>
              <a:rPr lang="zh-CN" altLang="en-US" dirty="0"/>
              <a:t>答：在第七条诫命中禁止的罪，除了忽略当尽的责任之外，还有：</a:t>
            </a:r>
          </a:p>
          <a:p>
            <a:pPr marL="0" indent="0">
              <a:buNone/>
            </a:pPr>
            <a:r>
              <a:rPr lang="zh-CN" altLang="en-US" dirty="0"/>
              <a:t>（</a:t>
            </a:r>
            <a:r>
              <a:rPr lang="en-US" altLang="zh-CN" dirty="0"/>
              <a:t>1</a:t>
            </a:r>
            <a:r>
              <a:rPr lang="zh-CN" altLang="en-US" dirty="0"/>
              <a:t>）婚后的奸淫、婚前的秽行；</a:t>
            </a:r>
          </a:p>
          <a:p>
            <a:pPr marL="0" indent="0">
              <a:buNone/>
            </a:pPr>
            <a:r>
              <a:rPr lang="zh-CN" altLang="en-US" dirty="0"/>
              <a:t>（</a:t>
            </a:r>
            <a:r>
              <a:rPr lang="en-US" altLang="zh-CN" dirty="0"/>
              <a:t>2</a:t>
            </a:r>
            <a:r>
              <a:rPr lang="zh-CN" altLang="en-US" dirty="0"/>
              <a:t>）强奸、乱伦；</a:t>
            </a:r>
          </a:p>
          <a:p>
            <a:pPr marL="0" indent="0">
              <a:buNone/>
            </a:pPr>
            <a:r>
              <a:rPr lang="zh-CN" altLang="en-US" dirty="0"/>
              <a:t>（</a:t>
            </a:r>
            <a:r>
              <a:rPr lang="en-US" altLang="zh-CN" dirty="0"/>
              <a:t>3</a:t>
            </a:r>
            <a:r>
              <a:rPr lang="zh-CN" altLang="en-US" dirty="0"/>
              <a:t>）同性恋，以及所有违反天性的色欲；</a:t>
            </a:r>
          </a:p>
          <a:p>
            <a:pPr marL="0" indent="0">
              <a:buNone/>
            </a:pPr>
            <a:endParaRPr lang="zh-CN" altLang="en-US" dirty="0"/>
          </a:p>
        </p:txBody>
      </p:sp>
    </p:spTree>
    <p:extLst>
      <p:ext uri="{BB962C8B-B14F-4D97-AF65-F5344CB8AC3E}">
        <p14:creationId xmlns:p14="http://schemas.microsoft.com/office/powerpoint/2010/main" val="1757791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A6A1E17-40C3-4CA4-A801-2B527CC89988}"/>
              </a:ext>
            </a:extLst>
          </p:cNvPr>
          <p:cNvSpPr>
            <a:spLocks noGrp="1"/>
          </p:cNvSpPr>
          <p:nvPr>
            <p:ph type="title"/>
          </p:nvPr>
        </p:nvSpPr>
        <p:spPr/>
        <p:txBody>
          <a:bodyPr/>
          <a:lstStyle/>
          <a:p>
            <a:r>
              <a:rPr lang="zh-CN" altLang="en-US" dirty="0"/>
              <a:t>与“公民运动”的区别</a:t>
            </a:r>
          </a:p>
        </p:txBody>
      </p:sp>
      <p:sp>
        <p:nvSpPr>
          <p:cNvPr id="3" name="内容占位符 2">
            <a:extLst>
              <a:ext uri="{FF2B5EF4-FFF2-40B4-BE49-F238E27FC236}">
                <a16:creationId xmlns:a16="http://schemas.microsoft.com/office/drawing/2014/main" id="{DD41F6AD-2E00-4ADC-B8F2-8A4E7CABC417}"/>
              </a:ext>
            </a:extLst>
          </p:cNvPr>
          <p:cNvSpPr>
            <a:spLocks noGrp="1"/>
          </p:cNvSpPr>
          <p:nvPr>
            <p:ph idx="1"/>
          </p:nvPr>
        </p:nvSpPr>
        <p:spPr/>
        <p:txBody>
          <a:bodyPr/>
          <a:lstStyle/>
          <a:p>
            <a:pPr marL="0" indent="0">
              <a:buNone/>
            </a:pPr>
            <a:r>
              <a:rPr lang="zh-CN" altLang="en-US" dirty="0"/>
              <a:t>公民运动：</a:t>
            </a:r>
            <a:endParaRPr lang="en-US" altLang="zh-CN" dirty="0"/>
          </a:p>
          <a:p>
            <a:pPr marL="514350" indent="-514350">
              <a:buAutoNum type="arabicPeriod"/>
            </a:pPr>
            <a:r>
              <a:rPr lang="zh-CN" altLang="en-US" dirty="0"/>
              <a:t>对地上权利的坚持；</a:t>
            </a:r>
            <a:endParaRPr lang="en-US" altLang="zh-CN" dirty="0"/>
          </a:p>
          <a:p>
            <a:pPr marL="514350" indent="-514350">
              <a:buAutoNum type="arabicPeriod"/>
            </a:pPr>
            <a:r>
              <a:rPr lang="zh-CN" altLang="en-US" dirty="0"/>
              <a:t>对良心自由的妥协。</a:t>
            </a:r>
            <a:endParaRPr lang="en-US" altLang="zh-CN" dirty="0"/>
          </a:p>
          <a:p>
            <a:pPr marL="0" indent="0">
              <a:buNone/>
            </a:pPr>
            <a:endParaRPr lang="en-US" altLang="zh-CN" dirty="0"/>
          </a:p>
          <a:p>
            <a:pPr marL="0" indent="0">
              <a:buNone/>
            </a:pPr>
            <a:r>
              <a:rPr lang="zh-CN" altLang="en-US" dirty="0"/>
              <a:t>权利意识强于良心意识。</a:t>
            </a:r>
          </a:p>
        </p:txBody>
      </p:sp>
    </p:spTree>
    <p:extLst>
      <p:ext uri="{BB962C8B-B14F-4D97-AF65-F5344CB8AC3E}">
        <p14:creationId xmlns:p14="http://schemas.microsoft.com/office/powerpoint/2010/main" val="90394013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98308C3-552B-4595-BC5F-EB9BEB9A64C4}"/>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4549BF6-AC86-444C-B368-19380AA14D5E}"/>
              </a:ext>
            </a:extLst>
          </p:cNvPr>
          <p:cNvSpPr>
            <a:spLocks noGrp="1"/>
          </p:cNvSpPr>
          <p:nvPr>
            <p:ph idx="1"/>
          </p:nvPr>
        </p:nvSpPr>
        <p:spPr/>
        <p:txBody>
          <a:bodyPr/>
          <a:lstStyle/>
          <a:p>
            <a:pPr marL="0" indent="0">
              <a:buNone/>
            </a:pPr>
            <a:r>
              <a:rPr lang="zh-CN" altLang="en-US" dirty="0"/>
              <a:t>（</a:t>
            </a:r>
            <a:r>
              <a:rPr lang="en-US" altLang="zh-CN" dirty="0"/>
              <a:t>4</a:t>
            </a:r>
            <a:r>
              <a:rPr lang="zh-CN" altLang="en-US" dirty="0"/>
              <a:t>）各种不洁的想象、思想、意图和感情；</a:t>
            </a:r>
          </a:p>
          <a:p>
            <a:pPr marL="0" indent="0">
              <a:buNone/>
            </a:pPr>
            <a:r>
              <a:rPr lang="zh-CN" altLang="en-US" dirty="0"/>
              <a:t>（</a:t>
            </a:r>
            <a:r>
              <a:rPr lang="en-US" altLang="zh-CN" dirty="0"/>
              <a:t>5</a:t>
            </a:r>
            <a:r>
              <a:rPr lang="zh-CN" altLang="en-US" dirty="0"/>
              <a:t>）所有败坏的、肮脏的话语，连听都不要听；</a:t>
            </a:r>
          </a:p>
          <a:p>
            <a:pPr marL="0" indent="0">
              <a:buNone/>
            </a:pPr>
            <a:r>
              <a:rPr lang="zh-CN" altLang="en-US" dirty="0"/>
              <a:t>（</a:t>
            </a:r>
            <a:r>
              <a:rPr lang="en-US" altLang="zh-CN" dirty="0"/>
              <a:t>6</a:t>
            </a:r>
            <a:r>
              <a:rPr lang="zh-CN" altLang="en-US" dirty="0"/>
              <a:t>）淫荡的眼色；</a:t>
            </a:r>
          </a:p>
          <a:p>
            <a:pPr marL="0" indent="0">
              <a:buNone/>
            </a:pPr>
            <a:r>
              <a:rPr lang="zh-CN" altLang="en-US" dirty="0"/>
              <a:t>（</a:t>
            </a:r>
            <a:r>
              <a:rPr lang="en-US" altLang="zh-CN" dirty="0"/>
              <a:t>7</a:t>
            </a:r>
            <a:r>
              <a:rPr lang="zh-CN" altLang="en-US" dirty="0"/>
              <a:t>）轻浮的举止，不正派的服饰；</a:t>
            </a:r>
          </a:p>
          <a:p>
            <a:pPr marL="0" indent="0">
              <a:buNone/>
            </a:pPr>
            <a:r>
              <a:rPr lang="zh-CN" altLang="en-US" dirty="0"/>
              <a:t>（</a:t>
            </a:r>
            <a:r>
              <a:rPr lang="en-US" altLang="zh-CN" dirty="0"/>
              <a:t>8</a:t>
            </a:r>
            <a:r>
              <a:rPr lang="zh-CN" altLang="en-US" dirty="0"/>
              <a:t>）禁止合法的嫁娶；</a:t>
            </a:r>
          </a:p>
          <a:p>
            <a:pPr marL="0" indent="0">
              <a:buNone/>
            </a:pPr>
            <a:endParaRPr lang="zh-CN" altLang="en-US" dirty="0"/>
          </a:p>
        </p:txBody>
      </p:sp>
    </p:spTree>
    <p:extLst>
      <p:ext uri="{BB962C8B-B14F-4D97-AF65-F5344CB8AC3E}">
        <p14:creationId xmlns:p14="http://schemas.microsoft.com/office/powerpoint/2010/main" val="349719014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A940A8F-D9B4-41B4-AED6-DA23F53109E2}"/>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40339797-9F39-45D6-B0F1-BDA01CF7F5D3}"/>
              </a:ext>
            </a:extLst>
          </p:cNvPr>
          <p:cNvSpPr>
            <a:spLocks noGrp="1"/>
          </p:cNvSpPr>
          <p:nvPr>
            <p:ph idx="1"/>
          </p:nvPr>
        </p:nvSpPr>
        <p:spPr/>
        <p:txBody>
          <a:bodyPr/>
          <a:lstStyle/>
          <a:p>
            <a:pPr marL="0" indent="0">
              <a:buNone/>
            </a:pPr>
            <a:r>
              <a:rPr lang="zh-CN" altLang="en-US" dirty="0"/>
              <a:t>（</a:t>
            </a:r>
            <a:r>
              <a:rPr lang="en-US" altLang="zh-CN" dirty="0"/>
              <a:t>9</a:t>
            </a:r>
            <a:r>
              <a:rPr lang="zh-CN" altLang="en-US" dirty="0"/>
              <a:t>）施行不合法的婚姻；</a:t>
            </a:r>
          </a:p>
          <a:p>
            <a:pPr marL="0" indent="0">
              <a:buNone/>
            </a:pPr>
            <a:r>
              <a:rPr lang="zh-CN" altLang="en-US" dirty="0"/>
              <a:t>（</a:t>
            </a:r>
            <a:r>
              <a:rPr lang="en-US" altLang="zh-CN" dirty="0"/>
              <a:t>10</a:t>
            </a:r>
            <a:r>
              <a:rPr lang="zh-CN" altLang="en-US" dirty="0"/>
              <a:t>）允许、宽容、开办妓院，到妓院游玩；</a:t>
            </a:r>
          </a:p>
          <a:p>
            <a:pPr marL="0" indent="0">
              <a:buNone/>
            </a:pPr>
            <a:r>
              <a:rPr lang="zh-CN" altLang="en-US" dirty="0"/>
              <a:t>（</a:t>
            </a:r>
            <a:r>
              <a:rPr lang="en-US" altLang="zh-CN" dirty="0"/>
              <a:t>11</a:t>
            </a:r>
            <a:r>
              <a:rPr lang="zh-CN" altLang="en-US" dirty="0"/>
              <a:t>）任意以独身的誓言缠累自己；</a:t>
            </a:r>
          </a:p>
          <a:p>
            <a:pPr marL="0" indent="0">
              <a:buNone/>
            </a:pPr>
            <a:r>
              <a:rPr lang="zh-CN" altLang="en-US" dirty="0"/>
              <a:t>（</a:t>
            </a:r>
            <a:r>
              <a:rPr lang="en-US" altLang="zh-CN" dirty="0"/>
              <a:t>12</a:t>
            </a:r>
            <a:r>
              <a:rPr lang="zh-CN" altLang="en-US" dirty="0"/>
              <a:t>）不合理地延迟结婚；</a:t>
            </a:r>
          </a:p>
          <a:p>
            <a:pPr marL="0" indent="0">
              <a:buNone/>
            </a:pPr>
            <a:r>
              <a:rPr lang="zh-CN" altLang="en-US" dirty="0"/>
              <a:t>（</a:t>
            </a:r>
            <a:r>
              <a:rPr lang="en-US" altLang="zh-CN" dirty="0"/>
              <a:t>13</a:t>
            </a:r>
            <a:r>
              <a:rPr lang="zh-CN" altLang="en-US" dirty="0"/>
              <a:t>）多妻或多夫；</a:t>
            </a:r>
          </a:p>
          <a:p>
            <a:pPr marL="0" indent="0">
              <a:buNone/>
            </a:pPr>
            <a:endParaRPr lang="zh-CN" altLang="en-US" dirty="0"/>
          </a:p>
        </p:txBody>
      </p:sp>
    </p:spTree>
    <p:extLst>
      <p:ext uri="{BB962C8B-B14F-4D97-AF65-F5344CB8AC3E}">
        <p14:creationId xmlns:p14="http://schemas.microsoft.com/office/powerpoint/2010/main" val="314349346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4992275-0F59-47B5-B9FD-1DFEAC7DC2E2}"/>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81EFC28-A0AD-4F29-98C0-AD33CF0CCE6E}"/>
              </a:ext>
            </a:extLst>
          </p:cNvPr>
          <p:cNvSpPr>
            <a:spLocks noGrp="1"/>
          </p:cNvSpPr>
          <p:nvPr>
            <p:ph idx="1"/>
          </p:nvPr>
        </p:nvSpPr>
        <p:spPr/>
        <p:txBody>
          <a:bodyPr/>
          <a:lstStyle/>
          <a:p>
            <a:pPr marL="0" indent="0">
              <a:buNone/>
            </a:pPr>
            <a:r>
              <a:rPr lang="zh-CN" altLang="en-US" dirty="0"/>
              <a:t>（</a:t>
            </a:r>
            <a:r>
              <a:rPr lang="en-US" altLang="zh-CN" dirty="0"/>
              <a:t>14</a:t>
            </a:r>
            <a:r>
              <a:rPr lang="zh-CN" altLang="en-US" dirty="0"/>
              <a:t>）不公义的离婚，或离弃；</a:t>
            </a:r>
          </a:p>
          <a:p>
            <a:pPr marL="0" indent="0">
              <a:buNone/>
            </a:pPr>
            <a:r>
              <a:rPr lang="zh-CN" altLang="en-US" dirty="0"/>
              <a:t>（</a:t>
            </a:r>
            <a:r>
              <a:rPr lang="en-US" altLang="zh-CN" dirty="0"/>
              <a:t>15</a:t>
            </a:r>
            <a:r>
              <a:rPr lang="zh-CN" altLang="en-US" dirty="0"/>
              <a:t>）懒惰、贪食、醉酒；</a:t>
            </a:r>
          </a:p>
          <a:p>
            <a:pPr marL="0" indent="0">
              <a:buNone/>
            </a:pPr>
            <a:r>
              <a:rPr lang="zh-CN" altLang="en-US" dirty="0"/>
              <a:t>（</a:t>
            </a:r>
            <a:r>
              <a:rPr lang="en-US" altLang="zh-CN" dirty="0"/>
              <a:t>16</a:t>
            </a:r>
            <a:r>
              <a:rPr lang="zh-CN" altLang="en-US" dirty="0"/>
              <a:t>）与淫荡的人为伴；</a:t>
            </a:r>
          </a:p>
          <a:p>
            <a:pPr marL="0" indent="0">
              <a:buNone/>
            </a:pPr>
            <a:r>
              <a:rPr lang="zh-CN" altLang="en-US" dirty="0"/>
              <a:t>（</a:t>
            </a:r>
            <a:r>
              <a:rPr lang="en-US" altLang="zh-CN" dirty="0"/>
              <a:t>17</a:t>
            </a:r>
            <a:r>
              <a:rPr lang="zh-CN" altLang="en-US" dirty="0"/>
              <a:t>）黄色歌曲、书籍、图片、舞蹈、戏剧；</a:t>
            </a:r>
          </a:p>
          <a:p>
            <a:pPr marL="0" indent="0">
              <a:buNone/>
            </a:pPr>
            <a:r>
              <a:rPr lang="zh-CN" altLang="en-US" dirty="0"/>
              <a:t>（</a:t>
            </a:r>
            <a:r>
              <a:rPr lang="en-US" altLang="zh-CN" dirty="0"/>
              <a:t>18</a:t>
            </a:r>
            <a:r>
              <a:rPr lang="zh-CN" altLang="en-US" dirty="0"/>
              <a:t>）以及其他一切导致我们自身和他人不洁的刺激或行动。</a:t>
            </a:r>
          </a:p>
          <a:p>
            <a:pPr marL="0" indent="0">
              <a:buNone/>
            </a:pPr>
            <a:endParaRPr lang="zh-CN" altLang="en-US" dirty="0"/>
          </a:p>
        </p:txBody>
      </p:sp>
    </p:spTree>
    <p:extLst>
      <p:ext uri="{BB962C8B-B14F-4D97-AF65-F5344CB8AC3E}">
        <p14:creationId xmlns:p14="http://schemas.microsoft.com/office/powerpoint/2010/main" val="190225224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2D1A9B9-6115-478B-8B15-93484FEBC3A2}"/>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620DBEA5-9892-40B8-9263-D83558B511A6}"/>
              </a:ext>
            </a:extLst>
          </p:cNvPr>
          <p:cNvSpPr>
            <a:spLocks noGrp="1"/>
          </p:cNvSpPr>
          <p:nvPr>
            <p:ph idx="1"/>
          </p:nvPr>
        </p:nvSpPr>
        <p:spPr/>
        <p:txBody>
          <a:bodyPr/>
          <a:lstStyle/>
          <a:p>
            <a:pPr marL="0" indent="0">
              <a:buNone/>
            </a:pPr>
            <a:r>
              <a:rPr lang="zh-CN" altLang="en-US" dirty="0"/>
              <a:t>狭义：这条诫命禁止我们在婚姻之外发生性行为。</a:t>
            </a:r>
          </a:p>
          <a:p>
            <a:pPr marL="0" indent="0">
              <a:buNone/>
            </a:pPr>
            <a:r>
              <a:rPr lang="zh-CN" altLang="en-US" dirty="0"/>
              <a:t>广义：这条诫命呼召我们对教会的新郎基督忠心。</a:t>
            </a:r>
          </a:p>
          <a:p>
            <a:pPr marL="0" indent="0">
              <a:buNone/>
            </a:pPr>
            <a:endParaRPr lang="zh-CN" altLang="en-US" dirty="0"/>
          </a:p>
        </p:txBody>
      </p:sp>
    </p:spTree>
    <p:extLst>
      <p:ext uri="{BB962C8B-B14F-4D97-AF65-F5344CB8AC3E}">
        <p14:creationId xmlns:p14="http://schemas.microsoft.com/office/powerpoint/2010/main" val="392806004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5CB74D4-4F66-44EC-AF85-62CE1F9FF8A4}"/>
              </a:ext>
            </a:extLst>
          </p:cNvPr>
          <p:cNvSpPr>
            <a:spLocks noGrp="1"/>
          </p:cNvSpPr>
          <p:nvPr>
            <p:ph type="title"/>
          </p:nvPr>
        </p:nvSpPr>
        <p:spPr/>
        <p:txBody>
          <a:bodyPr>
            <a:normAutofit/>
          </a:bodyPr>
          <a:lstStyle/>
          <a:p>
            <a:r>
              <a:rPr lang="zh-CN" altLang="en-US" dirty="0"/>
              <a:t>从第七条诫命传讲基督</a:t>
            </a:r>
          </a:p>
        </p:txBody>
      </p:sp>
      <p:sp>
        <p:nvSpPr>
          <p:cNvPr id="3" name="内容占位符 2">
            <a:extLst>
              <a:ext uri="{FF2B5EF4-FFF2-40B4-BE49-F238E27FC236}">
                <a16:creationId xmlns:a16="http://schemas.microsoft.com/office/drawing/2014/main" id="{94AA7307-9663-41B3-81D5-48143D54D3A9}"/>
              </a:ext>
            </a:extLst>
          </p:cNvPr>
          <p:cNvSpPr>
            <a:spLocks noGrp="1"/>
          </p:cNvSpPr>
          <p:nvPr>
            <p:ph idx="1"/>
          </p:nvPr>
        </p:nvSpPr>
        <p:spPr/>
        <p:txBody>
          <a:bodyPr/>
          <a:lstStyle/>
          <a:p>
            <a:pPr marL="0" indent="0">
              <a:buNone/>
            </a:pPr>
            <a:r>
              <a:rPr lang="zh-CN" altLang="en-US" dirty="0"/>
              <a:t>基督是迎娶教会的新郎。</a:t>
            </a:r>
            <a:endParaRPr lang="en-US" altLang="zh-CN" dirty="0"/>
          </a:p>
          <a:p>
            <a:pPr marL="0" indent="0">
              <a:buNone/>
            </a:pPr>
            <a:r>
              <a:rPr lang="zh-CN" altLang="en-US" dirty="0"/>
              <a:t>启示录</a:t>
            </a:r>
            <a:r>
              <a:rPr lang="en-US" altLang="zh-CN" dirty="0"/>
              <a:t>19:7</a:t>
            </a:r>
            <a:r>
              <a:rPr lang="zh-CN" altLang="en-US" dirty="0"/>
              <a:t>我们要欢喜快乐， 将荣耀归给他。 因为，羔羊婚娶的时候到了； 新妇也自己预备好了。</a:t>
            </a:r>
          </a:p>
        </p:txBody>
      </p:sp>
    </p:spTree>
    <p:extLst>
      <p:ext uri="{BB962C8B-B14F-4D97-AF65-F5344CB8AC3E}">
        <p14:creationId xmlns:p14="http://schemas.microsoft.com/office/powerpoint/2010/main" val="353154691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6294404-4BB4-456D-88AC-B81E8F5B7B3C}"/>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18A7116D-AB4F-4FCE-B0EA-9E29C10A76D0}"/>
              </a:ext>
            </a:extLst>
          </p:cNvPr>
          <p:cNvSpPr>
            <a:spLocks noGrp="1"/>
          </p:cNvSpPr>
          <p:nvPr>
            <p:ph idx="1"/>
          </p:nvPr>
        </p:nvSpPr>
        <p:spPr/>
        <p:txBody>
          <a:bodyPr/>
          <a:lstStyle/>
          <a:p>
            <a:pPr marL="0" indent="0">
              <a:buNone/>
            </a:pPr>
            <a:r>
              <a:rPr lang="zh-CN" altLang="en-US" dirty="0"/>
              <a:t>基督是唯一完美的丈夫。</a:t>
            </a:r>
            <a:endParaRPr lang="en-US" altLang="zh-CN" dirty="0"/>
          </a:p>
          <a:p>
            <a:pPr marL="0" indent="0">
              <a:buNone/>
            </a:pPr>
            <a:r>
              <a:rPr lang="zh-CN" altLang="en-US" dirty="0"/>
              <a:t>以弗所书</a:t>
            </a:r>
            <a:r>
              <a:rPr lang="en-US" altLang="zh-CN" dirty="0"/>
              <a:t>5:25</a:t>
            </a:r>
            <a:r>
              <a:rPr lang="zh-CN" altLang="en-US"/>
              <a:t>你们作丈夫的，要爱你们的妻子，正如基督爱教会，为教会舍己。</a:t>
            </a:r>
          </a:p>
        </p:txBody>
      </p:sp>
    </p:spTree>
    <p:extLst>
      <p:ext uri="{BB962C8B-B14F-4D97-AF65-F5344CB8AC3E}">
        <p14:creationId xmlns:p14="http://schemas.microsoft.com/office/powerpoint/2010/main" val="88769976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94FC70B-D1D4-44BC-8063-F2042273ED06}"/>
              </a:ext>
            </a:extLst>
          </p:cNvPr>
          <p:cNvSpPr>
            <a:spLocks noGrp="1"/>
          </p:cNvSpPr>
          <p:nvPr>
            <p:ph type="title"/>
          </p:nvPr>
        </p:nvSpPr>
        <p:spPr/>
        <p:txBody>
          <a:bodyPr/>
          <a:lstStyle/>
          <a:p>
            <a:r>
              <a:rPr lang="zh-CN" altLang="en-US" dirty="0"/>
              <a:t>第八条诫命</a:t>
            </a:r>
          </a:p>
        </p:txBody>
      </p:sp>
      <p:sp>
        <p:nvSpPr>
          <p:cNvPr id="3" name="内容占位符 2">
            <a:extLst>
              <a:ext uri="{FF2B5EF4-FFF2-40B4-BE49-F238E27FC236}">
                <a16:creationId xmlns:a16="http://schemas.microsoft.com/office/drawing/2014/main" id="{6EE9E5C5-982E-4DF0-8CC3-97423F0BAFAE}"/>
              </a:ext>
            </a:extLst>
          </p:cNvPr>
          <p:cNvSpPr>
            <a:spLocks noGrp="1"/>
          </p:cNvSpPr>
          <p:nvPr>
            <p:ph idx="1"/>
          </p:nvPr>
        </p:nvSpPr>
        <p:spPr/>
        <p:txBody>
          <a:bodyPr/>
          <a:lstStyle/>
          <a:p>
            <a:pPr marL="0" indent="0">
              <a:buNone/>
            </a:pPr>
            <a:r>
              <a:rPr lang="zh-CN" altLang="en-US" dirty="0"/>
              <a:t>威斯敏斯特大要理问答第</a:t>
            </a:r>
            <a:r>
              <a:rPr lang="en-US" altLang="zh-CN" dirty="0"/>
              <a:t>140</a:t>
            </a:r>
            <a:r>
              <a:rPr lang="zh-CN" altLang="en-US" dirty="0"/>
              <a:t>问：第八条诫命是什么？</a:t>
            </a:r>
          </a:p>
          <a:p>
            <a:pPr marL="0" indent="0">
              <a:buNone/>
            </a:pPr>
            <a:r>
              <a:rPr lang="zh-CN" altLang="en-US" dirty="0"/>
              <a:t>答：第八条诫命是</a:t>
            </a:r>
            <a:r>
              <a:rPr lang="en-US" altLang="zh-CN" dirty="0"/>
              <a:t>:“</a:t>
            </a:r>
            <a:r>
              <a:rPr lang="zh-CN" altLang="en-US" dirty="0"/>
              <a:t>不可偷窃。”</a:t>
            </a:r>
          </a:p>
        </p:txBody>
      </p:sp>
    </p:spTree>
    <p:extLst>
      <p:ext uri="{BB962C8B-B14F-4D97-AF65-F5344CB8AC3E}">
        <p14:creationId xmlns:p14="http://schemas.microsoft.com/office/powerpoint/2010/main" val="418128492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6387DAB-BF29-4691-91DF-0FD5D3A7A38B}"/>
              </a:ext>
            </a:extLst>
          </p:cNvPr>
          <p:cNvSpPr>
            <a:spLocks noGrp="1"/>
          </p:cNvSpPr>
          <p:nvPr>
            <p:ph type="title"/>
          </p:nvPr>
        </p:nvSpPr>
        <p:spPr/>
        <p:txBody>
          <a:bodyPr/>
          <a:lstStyle/>
          <a:p>
            <a:r>
              <a:rPr lang="zh-CN" altLang="en-US" dirty="0"/>
              <a:t>你违背过第八条诫命吗？</a:t>
            </a:r>
          </a:p>
        </p:txBody>
      </p:sp>
      <p:sp>
        <p:nvSpPr>
          <p:cNvPr id="3" name="内容占位符 2">
            <a:extLst>
              <a:ext uri="{FF2B5EF4-FFF2-40B4-BE49-F238E27FC236}">
                <a16:creationId xmlns:a16="http://schemas.microsoft.com/office/drawing/2014/main" id="{7245B6D5-8C23-4C3A-A011-82495CBA58D9}"/>
              </a:ext>
            </a:extLst>
          </p:cNvPr>
          <p:cNvSpPr>
            <a:spLocks noGrp="1"/>
          </p:cNvSpPr>
          <p:nvPr>
            <p:ph idx="1"/>
          </p:nvPr>
        </p:nvSpPr>
        <p:spPr/>
        <p:txBody>
          <a:bodyPr/>
          <a:lstStyle/>
          <a:p>
            <a:pPr marL="0" indent="0">
              <a:buNone/>
            </a:pPr>
            <a:r>
              <a:rPr lang="zh-CN" altLang="en-US" dirty="0"/>
              <a:t>第一种：“这取决于你如何定义‘偷’”。</a:t>
            </a:r>
          </a:p>
        </p:txBody>
      </p:sp>
    </p:spTree>
    <p:extLst>
      <p:ext uri="{BB962C8B-B14F-4D97-AF65-F5344CB8AC3E}">
        <p14:creationId xmlns:p14="http://schemas.microsoft.com/office/powerpoint/2010/main" val="229351899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C42A922-43B0-493A-98F3-188F2ED512B4}"/>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4FD0F47A-2851-4DAE-A41B-D77746B44381}"/>
              </a:ext>
            </a:extLst>
          </p:cNvPr>
          <p:cNvSpPr>
            <a:spLocks noGrp="1"/>
          </p:cNvSpPr>
          <p:nvPr>
            <p:ph idx="1"/>
          </p:nvPr>
        </p:nvSpPr>
        <p:spPr/>
        <p:txBody>
          <a:bodyPr/>
          <a:lstStyle/>
          <a:p>
            <a:pPr marL="0" indent="0">
              <a:buNone/>
            </a:pPr>
            <a:r>
              <a:rPr lang="zh-CN" altLang="en-US" dirty="0"/>
              <a:t>第二种：“我也是迫不得已没办法。”</a:t>
            </a:r>
          </a:p>
        </p:txBody>
      </p:sp>
    </p:spTree>
    <p:extLst>
      <p:ext uri="{BB962C8B-B14F-4D97-AF65-F5344CB8AC3E}">
        <p14:creationId xmlns:p14="http://schemas.microsoft.com/office/powerpoint/2010/main" val="292609806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7B4FF3F-DB86-4B25-8E73-77E559D9B6B0}"/>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405B3541-77AB-4946-968B-850E741F7285}"/>
              </a:ext>
            </a:extLst>
          </p:cNvPr>
          <p:cNvSpPr>
            <a:spLocks noGrp="1"/>
          </p:cNvSpPr>
          <p:nvPr>
            <p:ph idx="1"/>
          </p:nvPr>
        </p:nvSpPr>
        <p:spPr/>
        <p:txBody>
          <a:bodyPr/>
          <a:lstStyle/>
          <a:p>
            <a:pPr marL="0" indent="0">
              <a:buNone/>
            </a:pPr>
            <a:r>
              <a:rPr lang="zh-CN" altLang="en-US" dirty="0"/>
              <a:t>第三种：“大家不都这样吗？”</a:t>
            </a:r>
          </a:p>
        </p:txBody>
      </p:sp>
    </p:spTree>
    <p:extLst>
      <p:ext uri="{BB962C8B-B14F-4D97-AF65-F5344CB8AC3E}">
        <p14:creationId xmlns:p14="http://schemas.microsoft.com/office/powerpoint/2010/main" val="7584649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15635F1-B57C-4A39-BBB6-ABFBFE1FAEAD}"/>
              </a:ext>
            </a:extLst>
          </p:cNvPr>
          <p:cNvSpPr>
            <a:spLocks noGrp="1"/>
          </p:cNvSpPr>
          <p:nvPr>
            <p:ph type="title"/>
          </p:nvPr>
        </p:nvSpPr>
        <p:spPr/>
        <p:txBody>
          <a:bodyPr/>
          <a:lstStyle/>
          <a:p>
            <a:r>
              <a:rPr lang="zh-CN" altLang="en-US" dirty="0"/>
              <a:t>自由</a:t>
            </a:r>
          </a:p>
        </p:txBody>
      </p:sp>
      <p:sp>
        <p:nvSpPr>
          <p:cNvPr id="3" name="内容占位符 2">
            <a:extLst>
              <a:ext uri="{FF2B5EF4-FFF2-40B4-BE49-F238E27FC236}">
                <a16:creationId xmlns:a16="http://schemas.microsoft.com/office/drawing/2014/main" id="{EDF3C0B0-BBE3-40ED-B3F6-9A33B1B97AEE}"/>
              </a:ext>
            </a:extLst>
          </p:cNvPr>
          <p:cNvSpPr>
            <a:spLocks noGrp="1"/>
          </p:cNvSpPr>
          <p:nvPr>
            <p:ph idx="1"/>
          </p:nvPr>
        </p:nvSpPr>
        <p:spPr/>
        <p:txBody>
          <a:bodyPr/>
          <a:lstStyle/>
          <a:p>
            <a:pPr marL="0" indent="0">
              <a:buNone/>
            </a:pPr>
            <a:r>
              <a:rPr lang="zh-CN" altLang="en-US" dirty="0"/>
              <a:t>古典自由（信仰、思想）</a:t>
            </a:r>
            <a:r>
              <a:rPr lang="en-US" altLang="zh-CN" dirty="0"/>
              <a:t>-</a:t>
            </a:r>
            <a:r>
              <a:rPr lang="zh-CN" altLang="en-US" dirty="0"/>
              <a:t>以坚守良心自由为基础</a:t>
            </a:r>
            <a:endParaRPr lang="en-US" altLang="zh-CN" dirty="0"/>
          </a:p>
          <a:p>
            <a:pPr marL="0" indent="0">
              <a:buNone/>
            </a:pPr>
            <a:r>
              <a:rPr lang="zh-CN" altLang="en-US" dirty="0"/>
              <a:t>现代自由（福利、社会）</a:t>
            </a:r>
            <a:r>
              <a:rPr lang="en-US" altLang="zh-CN" dirty="0"/>
              <a:t>-</a:t>
            </a:r>
            <a:r>
              <a:rPr lang="zh-CN" altLang="en-US" dirty="0"/>
              <a:t>以扩张国家权力为基础</a:t>
            </a:r>
            <a:endParaRPr lang="en-US" altLang="zh-CN" dirty="0"/>
          </a:p>
          <a:p>
            <a:pPr marL="0" indent="0">
              <a:buNone/>
            </a:pPr>
            <a:endParaRPr lang="en-US" altLang="zh-CN" dirty="0"/>
          </a:p>
          <a:p>
            <a:pPr marL="0" indent="0">
              <a:buNone/>
            </a:pPr>
            <a:r>
              <a:rPr lang="zh-CN" altLang="en-US" dirty="0"/>
              <a:t>同性婚姻合法化就是一个现代自由打败古典自由的例子。</a:t>
            </a:r>
          </a:p>
        </p:txBody>
      </p:sp>
    </p:spTree>
    <p:extLst>
      <p:ext uri="{BB962C8B-B14F-4D97-AF65-F5344CB8AC3E}">
        <p14:creationId xmlns:p14="http://schemas.microsoft.com/office/powerpoint/2010/main" val="204880203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9742A4D-2067-47EF-B5B4-2FC9526E978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C6E1A191-DD99-4ECF-9C61-31315345BC92}"/>
              </a:ext>
            </a:extLst>
          </p:cNvPr>
          <p:cNvSpPr>
            <a:spLocks noGrp="1"/>
          </p:cNvSpPr>
          <p:nvPr>
            <p:ph idx="1"/>
          </p:nvPr>
        </p:nvSpPr>
        <p:spPr/>
        <p:txBody>
          <a:bodyPr/>
          <a:lstStyle/>
          <a:p>
            <a:pPr marL="0" indent="0">
              <a:buNone/>
            </a:pPr>
            <a:r>
              <a:rPr lang="zh-CN" altLang="en-US" dirty="0"/>
              <a:t>第四种：“难道你就没偷过吗？”</a:t>
            </a:r>
          </a:p>
        </p:txBody>
      </p:sp>
    </p:spTree>
    <p:extLst>
      <p:ext uri="{BB962C8B-B14F-4D97-AF65-F5344CB8AC3E}">
        <p14:creationId xmlns:p14="http://schemas.microsoft.com/office/powerpoint/2010/main" val="421560438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2EDAD6F-AA12-48F4-94B3-7E2B7E344A67}"/>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14AD832B-0FD4-46FC-8EF2-56860FB6C735}"/>
              </a:ext>
            </a:extLst>
          </p:cNvPr>
          <p:cNvSpPr>
            <a:spLocks noGrp="1"/>
          </p:cNvSpPr>
          <p:nvPr>
            <p:ph idx="1"/>
          </p:nvPr>
        </p:nvSpPr>
        <p:spPr/>
        <p:txBody>
          <a:bodyPr>
            <a:normAutofit fontScale="92500" lnSpcReduction="20000"/>
          </a:bodyPr>
          <a:lstStyle/>
          <a:p>
            <a:pPr marL="0" indent="0">
              <a:buNone/>
            </a:pPr>
            <a:r>
              <a:rPr lang="zh-CN" altLang="en-US" dirty="0"/>
              <a:t>第八条诫命的前提是私有制。</a:t>
            </a:r>
          </a:p>
          <a:p>
            <a:pPr marL="0" indent="0">
              <a:buNone/>
            </a:pPr>
            <a:r>
              <a:rPr lang="zh-CN" altLang="en-US" dirty="0"/>
              <a:t>而因为神是创造主，我们知道神对世界上的一切有着终极的所有权。</a:t>
            </a:r>
          </a:p>
          <a:p>
            <a:pPr marL="0" indent="0">
              <a:buNone/>
            </a:pPr>
            <a:r>
              <a:rPr lang="zh-CN" altLang="en-US" dirty="0"/>
              <a:t>出埃及记</a:t>
            </a:r>
            <a:r>
              <a:rPr lang="en-US" altLang="zh-CN" dirty="0"/>
              <a:t>19:5 </a:t>
            </a:r>
            <a:r>
              <a:rPr lang="zh-CN" altLang="en-US" dirty="0"/>
              <a:t>如今你们若实在听从我的话，遵守我的约，就要在万民中作属我的子民，因为全地都是我的。</a:t>
            </a:r>
          </a:p>
          <a:p>
            <a:pPr marL="0" indent="0">
              <a:buNone/>
            </a:pPr>
            <a:r>
              <a:rPr lang="zh-CN" altLang="en-US" dirty="0"/>
              <a:t>诗篇</a:t>
            </a:r>
            <a:r>
              <a:rPr lang="en-US" altLang="zh-CN" dirty="0"/>
              <a:t>24:1 </a:t>
            </a:r>
            <a:r>
              <a:rPr lang="zh-CN" altLang="en-US" dirty="0"/>
              <a:t>地和其中所充满的， 世界和住在其间的，都属耶和华。</a:t>
            </a:r>
          </a:p>
          <a:p>
            <a:pPr marL="0" indent="0">
              <a:buNone/>
            </a:pPr>
            <a:r>
              <a:rPr lang="zh-CN" altLang="en-US" dirty="0"/>
              <a:t>诗篇</a:t>
            </a:r>
            <a:r>
              <a:rPr lang="en-US" altLang="zh-CN" dirty="0"/>
              <a:t>50:10 </a:t>
            </a:r>
            <a:r>
              <a:rPr lang="zh-CN" altLang="en-US" dirty="0"/>
              <a:t>因为，树林中的百兽是我的，千山上的牲畜也是我的。</a:t>
            </a:r>
          </a:p>
          <a:p>
            <a:pPr marL="0" indent="0">
              <a:buNone/>
            </a:pPr>
            <a:endParaRPr lang="zh-CN" altLang="en-US" dirty="0"/>
          </a:p>
        </p:txBody>
      </p:sp>
    </p:spTree>
    <p:extLst>
      <p:ext uri="{BB962C8B-B14F-4D97-AF65-F5344CB8AC3E}">
        <p14:creationId xmlns:p14="http://schemas.microsoft.com/office/powerpoint/2010/main" val="404637778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7D36B85-4A72-419E-834B-8E254CD499F6}"/>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851507CC-DF69-4F8A-83DA-CB79D99AACA3}"/>
              </a:ext>
            </a:extLst>
          </p:cNvPr>
          <p:cNvSpPr>
            <a:spLocks noGrp="1"/>
          </p:cNvSpPr>
          <p:nvPr>
            <p:ph idx="1"/>
          </p:nvPr>
        </p:nvSpPr>
        <p:spPr/>
        <p:txBody>
          <a:bodyPr/>
          <a:lstStyle/>
          <a:p>
            <a:pPr marL="0" indent="0">
              <a:buNone/>
            </a:pPr>
            <a:r>
              <a:rPr lang="zh-CN" altLang="en-US" dirty="0"/>
              <a:t>我们所拥有的不过是使用权，因此我们的身份是管家。</a:t>
            </a:r>
          </a:p>
          <a:p>
            <a:pPr marL="0" indent="0">
              <a:buNone/>
            </a:pPr>
            <a:r>
              <a:rPr lang="zh-CN" altLang="en-US" dirty="0"/>
              <a:t>管家所经手的一切，都有着一个不属于他的目的。</a:t>
            </a:r>
            <a:endParaRPr lang="en-US" altLang="zh-CN" dirty="0"/>
          </a:p>
          <a:p>
            <a:pPr marL="0" indent="0">
              <a:buNone/>
            </a:pPr>
            <a:r>
              <a:rPr lang="zh-CN" altLang="en-US" dirty="0"/>
              <a:t>交付在管家手里的财产，究竟该如何使用，最终只能由主来决定。</a:t>
            </a:r>
          </a:p>
          <a:p>
            <a:pPr marL="0" indent="0">
              <a:buNone/>
            </a:pPr>
            <a:endParaRPr lang="zh-CN" altLang="en-US" dirty="0"/>
          </a:p>
        </p:txBody>
      </p:sp>
    </p:spTree>
    <p:extLst>
      <p:ext uri="{BB962C8B-B14F-4D97-AF65-F5344CB8AC3E}">
        <p14:creationId xmlns:p14="http://schemas.microsoft.com/office/powerpoint/2010/main" val="283057816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C1A42DE-2855-405E-9C36-12397BDFCFAC}"/>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DCEBA8C5-975F-4CF8-8018-0A167E7A2971}"/>
              </a:ext>
            </a:extLst>
          </p:cNvPr>
          <p:cNvSpPr>
            <a:spLocks noGrp="1"/>
          </p:cNvSpPr>
          <p:nvPr>
            <p:ph idx="1"/>
          </p:nvPr>
        </p:nvSpPr>
        <p:spPr/>
        <p:txBody>
          <a:bodyPr/>
          <a:lstStyle/>
          <a:p>
            <a:pPr marL="0" indent="0">
              <a:buNone/>
            </a:pPr>
            <a:r>
              <a:rPr lang="zh-CN" altLang="en-US" dirty="0"/>
              <a:t>人类的堕落正是从亚当夏娃“偷”吃禁果开始的。从此“偷”仿佛就成了所有人的天性。</a:t>
            </a:r>
          </a:p>
        </p:txBody>
      </p:sp>
    </p:spTree>
    <p:extLst>
      <p:ext uri="{BB962C8B-B14F-4D97-AF65-F5344CB8AC3E}">
        <p14:creationId xmlns:p14="http://schemas.microsoft.com/office/powerpoint/2010/main" val="367458873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C921909-422C-4ADC-96E5-6D89C6EA2D13}"/>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550B87F1-B3AA-4CB4-8D98-8CF63F190A5F}"/>
              </a:ext>
            </a:extLst>
          </p:cNvPr>
          <p:cNvSpPr>
            <a:spLocks noGrp="1"/>
          </p:cNvSpPr>
          <p:nvPr>
            <p:ph idx="1"/>
          </p:nvPr>
        </p:nvSpPr>
        <p:spPr/>
        <p:txBody>
          <a:bodyPr/>
          <a:lstStyle/>
          <a:p>
            <a:pPr marL="0" indent="0">
              <a:buNone/>
            </a:pPr>
            <a:r>
              <a:rPr lang="zh-CN" altLang="en-US" dirty="0"/>
              <a:t>这一点从婴儿身上就能看出：一方面他坚决保护自己的食物和玩具，这证明他显然知道“私有财产神圣不可侵犯”的原则；但同时他会更坚决地抢夺别的小朋友的食物和玩具，无所顾忌地破坏他刚刚还在捍卫的原则。</a:t>
            </a:r>
          </a:p>
        </p:txBody>
      </p:sp>
    </p:spTree>
    <p:extLst>
      <p:ext uri="{BB962C8B-B14F-4D97-AF65-F5344CB8AC3E}">
        <p14:creationId xmlns:p14="http://schemas.microsoft.com/office/powerpoint/2010/main" val="35110286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DDC29D8-706E-4C4C-A1B4-E7F78769E4B6}"/>
              </a:ext>
            </a:extLst>
          </p:cNvPr>
          <p:cNvSpPr>
            <a:spLocks noGrp="1"/>
          </p:cNvSpPr>
          <p:nvPr>
            <p:ph type="title"/>
          </p:nvPr>
        </p:nvSpPr>
        <p:spPr/>
        <p:txBody>
          <a:bodyPr/>
          <a:lstStyle/>
          <a:p>
            <a:r>
              <a:rPr lang="en-US" altLang="zh-CN" dirty="0"/>
              <a:t>《</a:t>
            </a:r>
            <a:r>
              <a:rPr lang="zh-CN" altLang="en-US" dirty="0"/>
              <a:t>追风筝的人</a:t>
            </a:r>
            <a:r>
              <a:rPr lang="en-US" altLang="zh-CN" dirty="0"/>
              <a:t>》</a:t>
            </a:r>
            <a:endParaRPr lang="zh-CN" altLang="en-US" dirty="0"/>
          </a:p>
        </p:txBody>
      </p:sp>
      <p:sp>
        <p:nvSpPr>
          <p:cNvPr id="3" name="内容占位符 2">
            <a:extLst>
              <a:ext uri="{FF2B5EF4-FFF2-40B4-BE49-F238E27FC236}">
                <a16:creationId xmlns:a16="http://schemas.microsoft.com/office/drawing/2014/main" id="{DF392428-8C10-42C2-9713-0CD5FCECB2EF}"/>
              </a:ext>
            </a:extLst>
          </p:cNvPr>
          <p:cNvSpPr>
            <a:spLocks noGrp="1"/>
          </p:cNvSpPr>
          <p:nvPr>
            <p:ph idx="1"/>
          </p:nvPr>
        </p:nvSpPr>
        <p:spPr/>
        <p:txBody>
          <a:bodyPr/>
          <a:lstStyle/>
          <a:p>
            <a:pPr marL="0" indent="0">
              <a:buNone/>
            </a:pPr>
            <a:r>
              <a:rPr lang="zh-CN" altLang="en-US" dirty="0"/>
              <a:t>主人公阿米尔的父亲说：“罪行其实只有一种，那就是偷窃，其他罪行都是偷窃的变种：当你杀害一个人，你就是偷走了一条性命，你偷走他妻子为人妇的权利，偷走他子女的父亲；当你说谎，你就是偷走别人知道真相的权利；当你诈骗，你就是偷走了公平。没有比偷窃更十恶不赦的事情了。要是有人拿走了不属于他的东西，一条性命也好，一块饼也好，我都会唾弃他。”</a:t>
            </a:r>
          </a:p>
        </p:txBody>
      </p:sp>
    </p:spTree>
    <p:extLst>
      <p:ext uri="{BB962C8B-B14F-4D97-AF65-F5344CB8AC3E}">
        <p14:creationId xmlns:p14="http://schemas.microsoft.com/office/powerpoint/2010/main" val="357668621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032D2F0-DAC6-46AA-B0B1-4EBC08F422EE}"/>
              </a:ext>
            </a:extLst>
          </p:cNvPr>
          <p:cNvSpPr>
            <a:spLocks noGrp="1"/>
          </p:cNvSpPr>
          <p:nvPr>
            <p:ph type="title"/>
          </p:nvPr>
        </p:nvSpPr>
        <p:spPr/>
        <p:txBody>
          <a:bodyPr/>
          <a:lstStyle/>
          <a:p>
            <a:r>
              <a:rPr lang="en-US" altLang="zh-CN" dirty="0"/>
              <a:t>《</a:t>
            </a:r>
            <a:r>
              <a:rPr lang="zh-CN" altLang="en-US" dirty="0"/>
              <a:t>追风筝的人</a:t>
            </a:r>
            <a:r>
              <a:rPr lang="en-US" altLang="zh-CN" dirty="0"/>
              <a:t>》</a:t>
            </a:r>
            <a:endParaRPr lang="zh-CN" altLang="en-US" dirty="0"/>
          </a:p>
        </p:txBody>
      </p:sp>
      <p:sp>
        <p:nvSpPr>
          <p:cNvPr id="3" name="内容占位符 2">
            <a:extLst>
              <a:ext uri="{FF2B5EF4-FFF2-40B4-BE49-F238E27FC236}">
                <a16:creationId xmlns:a16="http://schemas.microsoft.com/office/drawing/2014/main" id="{AEB2B2FD-2D84-4382-A89A-49662FAFE65C}"/>
              </a:ext>
            </a:extLst>
          </p:cNvPr>
          <p:cNvSpPr>
            <a:spLocks noGrp="1"/>
          </p:cNvSpPr>
          <p:nvPr>
            <p:ph idx="1"/>
          </p:nvPr>
        </p:nvSpPr>
        <p:spPr/>
        <p:txBody>
          <a:bodyPr/>
          <a:lstStyle/>
          <a:p>
            <a:pPr marL="0" indent="0">
              <a:buNone/>
            </a:pPr>
            <a:r>
              <a:rPr lang="zh-CN" altLang="en-US" dirty="0"/>
              <a:t>后来，阿米尔因为嫉妒自家男仆的孩子哈桑，于是将钱和一块手表藏在了哈桑的床铺下，以栽赃的方式试图使父亲相信，哈桑犯了父亲最痛恨的偷窃之罪。然而出乎阿米尔的预料，父亲居然赦免了哈桑。因为阿米尔不知道，其实哈桑竟然是他同父异母的兄弟，他那最痛恨“偷”的父亲，当年曾“偷”过仆人的妻子，所以父亲一直问心有愧。</a:t>
            </a:r>
          </a:p>
        </p:txBody>
      </p:sp>
    </p:spTree>
    <p:extLst>
      <p:ext uri="{BB962C8B-B14F-4D97-AF65-F5344CB8AC3E}">
        <p14:creationId xmlns:p14="http://schemas.microsoft.com/office/powerpoint/2010/main" val="35315511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822D1F4-4922-4902-803B-CDDD6A45F5D5}"/>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31ED7CC9-0604-4020-8081-06030CCC1EBF}"/>
              </a:ext>
            </a:extLst>
          </p:cNvPr>
          <p:cNvSpPr>
            <a:spLocks noGrp="1"/>
          </p:cNvSpPr>
          <p:nvPr>
            <p:ph idx="1"/>
          </p:nvPr>
        </p:nvSpPr>
        <p:spPr/>
        <p:txBody>
          <a:bodyPr>
            <a:normAutofit fontScale="92500" lnSpcReduction="10000"/>
          </a:bodyPr>
          <a:lstStyle/>
          <a:p>
            <a:pPr marL="0" indent="0">
              <a:buNone/>
            </a:pPr>
            <a:r>
              <a:rPr lang="zh-CN" altLang="en-US" dirty="0"/>
              <a:t>威斯敏斯特大要理问答第</a:t>
            </a:r>
            <a:r>
              <a:rPr lang="en-US" altLang="zh-CN" dirty="0"/>
              <a:t>141</a:t>
            </a:r>
            <a:r>
              <a:rPr lang="zh-CN" altLang="en-US" dirty="0"/>
              <a:t>问：在第八条诫命中，命令什么责任？</a:t>
            </a:r>
          </a:p>
          <a:p>
            <a:pPr marL="0" indent="0">
              <a:buNone/>
            </a:pPr>
            <a:r>
              <a:rPr lang="zh-CN" altLang="en-US" dirty="0"/>
              <a:t>答：在第八条诫命中命令的责任是</a:t>
            </a:r>
            <a:r>
              <a:rPr lang="en-US" altLang="zh-CN" dirty="0"/>
              <a:t>:</a:t>
            </a:r>
          </a:p>
          <a:p>
            <a:pPr marL="0" indent="0">
              <a:buNone/>
            </a:pPr>
            <a:r>
              <a:rPr lang="zh-CN" altLang="en-US" dirty="0"/>
              <a:t>（</a:t>
            </a:r>
            <a:r>
              <a:rPr lang="en-US" altLang="zh-CN" dirty="0"/>
              <a:t>1</a:t>
            </a:r>
            <a:r>
              <a:rPr lang="zh-CN" altLang="en-US" dirty="0"/>
              <a:t>）在人与人的契约和生意中要讲究诚实、守信和公平；</a:t>
            </a:r>
          </a:p>
          <a:p>
            <a:pPr marL="0" indent="0">
              <a:buNone/>
            </a:pPr>
            <a:r>
              <a:rPr lang="zh-CN" altLang="en-US" dirty="0"/>
              <a:t>（</a:t>
            </a:r>
            <a:r>
              <a:rPr lang="en-US" altLang="zh-CN" dirty="0"/>
              <a:t>2</a:t>
            </a:r>
            <a:r>
              <a:rPr lang="zh-CN" altLang="en-US" dirty="0"/>
              <a:t>）凡人所当得的，就给他；</a:t>
            </a:r>
          </a:p>
          <a:p>
            <a:pPr marL="0" indent="0">
              <a:buNone/>
            </a:pPr>
            <a:r>
              <a:rPr lang="zh-CN" altLang="en-US" dirty="0"/>
              <a:t>（</a:t>
            </a:r>
            <a:r>
              <a:rPr lang="en-US" altLang="zh-CN" dirty="0"/>
              <a:t>3</a:t>
            </a:r>
            <a:r>
              <a:rPr lang="zh-CN" altLang="en-US" dirty="0"/>
              <a:t>）非法扣押正当所有人的财物，要予以赔偿；</a:t>
            </a:r>
          </a:p>
          <a:p>
            <a:pPr marL="0" indent="0">
              <a:buNone/>
            </a:pPr>
            <a:r>
              <a:rPr lang="zh-CN" altLang="en-US" dirty="0"/>
              <a:t>（</a:t>
            </a:r>
            <a:r>
              <a:rPr lang="en-US" altLang="zh-CN" dirty="0"/>
              <a:t>4</a:t>
            </a:r>
            <a:r>
              <a:rPr lang="zh-CN" altLang="en-US" dirty="0"/>
              <a:t>）根据自己的能力和他人的需要，慷慨施与、出借；</a:t>
            </a:r>
          </a:p>
          <a:p>
            <a:pPr marL="0" indent="0">
              <a:buNone/>
            </a:pPr>
            <a:endParaRPr lang="zh-CN" altLang="en-US" dirty="0"/>
          </a:p>
        </p:txBody>
      </p:sp>
    </p:spTree>
    <p:extLst>
      <p:ext uri="{BB962C8B-B14F-4D97-AF65-F5344CB8AC3E}">
        <p14:creationId xmlns:p14="http://schemas.microsoft.com/office/powerpoint/2010/main" val="383169478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98AD0A5-BF6C-41AF-B9ED-15FAD31A5F62}"/>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1E1C4BDB-D4D5-4EF9-8C44-75699765171B}"/>
              </a:ext>
            </a:extLst>
          </p:cNvPr>
          <p:cNvSpPr>
            <a:spLocks noGrp="1"/>
          </p:cNvSpPr>
          <p:nvPr>
            <p:ph idx="1"/>
          </p:nvPr>
        </p:nvSpPr>
        <p:spPr/>
        <p:txBody>
          <a:bodyPr>
            <a:normAutofit fontScale="85000" lnSpcReduction="10000"/>
          </a:bodyPr>
          <a:lstStyle/>
          <a:p>
            <a:pPr marL="0" indent="0">
              <a:buNone/>
            </a:pPr>
            <a:r>
              <a:rPr lang="zh-CN" altLang="en-US" dirty="0"/>
              <a:t>（</a:t>
            </a:r>
            <a:r>
              <a:rPr lang="en-US" altLang="zh-CN" dirty="0"/>
              <a:t>5</a:t>
            </a:r>
            <a:r>
              <a:rPr lang="zh-CN" altLang="en-US" dirty="0"/>
              <a:t>）对世上财物的判断、愿望和情感要合乎中道；</a:t>
            </a:r>
          </a:p>
          <a:p>
            <a:pPr marL="0" indent="0">
              <a:buNone/>
            </a:pPr>
            <a:r>
              <a:rPr lang="zh-CN" altLang="en-US" dirty="0"/>
              <a:t>（</a:t>
            </a:r>
            <a:r>
              <a:rPr lang="en-US" altLang="zh-CN" dirty="0"/>
              <a:t>6</a:t>
            </a:r>
            <a:r>
              <a:rPr lang="zh-CN" altLang="en-US" dirty="0"/>
              <a:t>）对于那些供养我们肉身的东西，要审慎考虑，留心料理，根据我们自身的处境，加以获取、保守、使用和处理；</a:t>
            </a:r>
          </a:p>
          <a:p>
            <a:pPr marL="0" indent="0">
              <a:buNone/>
            </a:pPr>
            <a:r>
              <a:rPr lang="zh-CN" altLang="en-US" dirty="0"/>
              <a:t>（</a:t>
            </a:r>
            <a:r>
              <a:rPr lang="en-US" altLang="zh-CN" dirty="0"/>
              <a:t>7</a:t>
            </a:r>
            <a:r>
              <a:rPr lang="zh-CN" altLang="en-US" dirty="0"/>
              <a:t>）合乎神律法的职业要持守，并要殷勤从事；</a:t>
            </a:r>
          </a:p>
          <a:p>
            <a:pPr marL="0" indent="0">
              <a:buNone/>
            </a:pPr>
            <a:r>
              <a:rPr lang="zh-CN" altLang="en-US" dirty="0"/>
              <a:t>（</a:t>
            </a:r>
            <a:r>
              <a:rPr lang="en-US" altLang="zh-CN" dirty="0"/>
              <a:t>8</a:t>
            </a:r>
            <a:r>
              <a:rPr lang="zh-CN" altLang="en-US" dirty="0"/>
              <a:t>）生活节俭；</a:t>
            </a:r>
          </a:p>
          <a:p>
            <a:pPr marL="0" indent="0">
              <a:buNone/>
            </a:pPr>
            <a:r>
              <a:rPr lang="zh-CN" altLang="en-US" dirty="0"/>
              <a:t>（</a:t>
            </a:r>
            <a:r>
              <a:rPr lang="en-US" altLang="zh-CN" dirty="0"/>
              <a:t>9</a:t>
            </a:r>
            <a:r>
              <a:rPr lang="zh-CN" altLang="en-US" dirty="0"/>
              <a:t>）避免不必要的诉讼、担保，以及其他类似的事宜；</a:t>
            </a:r>
          </a:p>
          <a:p>
            <a:pPr marL="0" indent="0">
              <a:buNone/>
            </a:pPr>
            <a:r>
              <a:rPr lang="zh-CN" altLang="en-US" dirty="0"/>
              <a:t>（</a:t>
            </a:r>
            <a:r>
              <a:rPr lang="en-US" altLang="zh-CN" dirty="0"/>
              <a:t>10</a:t>
            </a:r>
            <a:r>
              <a:rPr lang="zh-CN" altLang="en-US" dirty="0"/>
              <a:t>）努力运用一切公义的、合乎神律法的手段，获取、保守、增加他人以及我们自身的财富和外部产业。</a:t>
            </a:r>
          </a:p>
          <a:p>
            <a:pPr marL="0" indent="0">
              <a:buNone/>
            </a:pPr>
            <a:endParaRPr lang="zh-CN" altLang="en-US" dirty="0"/>
          </a:p>
        </p:txBody>
      </p:sp>
    </p:spTree>
    <p:extLst>
      <p:ext uri="{BB962C8B-B14F-4D97-AF65-F5344CB8AC3E}">
        <p14:creationId xmlns:p14="http://schemas.microsoft.com/office/powerpoint/2010/main" val="167214096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3A2E5C2-2F7B-436B-8CE9-3C6D1F22CF0E}"/>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75CE57D9-E158-4756-9535-5313A8163822}"/>
              </a:ext>
            </a:extLst>
          </p:cNvPr>
          <p:cNvSpPr>
            <a:spLocks noGrp="1"/>
          </p:cNvSpPr>
          <p:nvPr>
            <p:ph idx="1"/>
          </p:nvPr>
        </p:nvSpPr>
        <p:spPr/>
        <p:txBody>
          <a:bodyPr/>
          <a:lstStyle/>
          <a:p>
            <a:pPr marL="0" indent="0">
              <a:buNone/>
            </a:pPr>
            <a:r>
              <a:rPr lang="zh-CN" altLang="en-US" dirty="0"/>
              <a:t>经济上的责任：</a:t>
            </a:r>
          </a:p>
          <a:p>
            <a:pPr marL="0" indent="0">
              <a:buNone/>
            </a:pPr>
            <a:r>
              <a:rPr lang="zh-CN" altLang="en-US" dirty="0"/>
              <a:t>对家庭</a:t>
            </a:r>
          </a:p>
          <a:p>
            <a:pPr marL="0" indent="0">
              <a:buNone/>
            </a:pPr>
            <a:r>
              <a:rPr lang="zh-CN" altLang="en-US" dirty="0"/>
              <a:t>提摩太前书</a:t>
            </a:r>
            <a:r>
              <a:rPr lang="en-US" altLang="zh-CN" dirty="0"/>
              <a:t>5:8 </a:t>
            </a:r>
            <a:r>
              <a:rPr lang="zh-CN" altLang="en-US" dirty="0"/>
              <a:t>人若不看顾亲属，就是背了真道，比不信的人还不好，不看顾自己家里的人，更是如此。</a:t>
            </a:r>
          </a:p>
          <a:p>
            <a:pPr marL="0" indent="0">
              <a:buNone/>
            </a:pPr>
            <a:endParaRPr lang="zh-CN" altLang="en-US" dirty="0"/>
          </a:p>
        </p:txBody>
      </p:sp>
    </p:spTree>
    <p:extLst>
      <p:ext uri="{BB962C8B-B14F-4D97-AF65-F5344CB8AC3E}">
        <p14:creationId xmlns:p14="http://schemas.microsoft.com/office/powerpoint/2010/main" val="2390284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1188E3F-D211-4942-9AF7-28C176F6B276}"/>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3629082-323B-42AA-9FA8-F7D0ACCE6C89}"/>
              </a:ext>
            </a:extLst>
          </p:cNvPr>
          <p:cNvSpPr>
            <a:spLocks noGrp="1"/>
          </p:cNvSpPr>
          <p:nvPr>
            <p:ph idx="1"/>
          </p:nvPr>
        </p:nvSpPr>
        <p:spPr/>
        <p:txBody>
          <a:bodyPr/>
          <a:lstStyle/>
          <a:p>
            <a:pPr marL="0" indent="0">
              <a:buNone/>
            </a:pPr>
            <a:r>
              <a:rPr lang="zh-CN" altLang="en-US" dirty="0"/>
              <a:t>良心自由的两个层面：</a:t>
            </a:r>
            <a:endParaRPr lang="en-US" altLang="zh-CN" dirty="0"/>
          </a:p>
          <a:p>
            <a:pPr marL="514350" indent="-514350">
              <a:buAutoNum type="arabicPeriod"/>
            </a:pPr>
            <a:r>
              <a:rPr lang="zh-CN" altLang="en-US" dirty="0"/>
              <a:t>个人层面；</a:t>
            </a:r>
            <a:endParaRPr lang="en-US" altLang="zh-CN" dirty="0"/>
          </a:p>
          <a:p>
            <a:pPr marL="514350" indent="-514350">
              <a:buAutoNum type="arabicPeriod"/>
            </a:pPr>
            <a:r>
              <a:rPr lang="zh-CN" altLang="en-US" dirty="0"/>
              <a:t>教会层面。</a:t>
            </a:r>
            <a:endParaRPr lang="en-US" altLang="zh-CN" dirty="0"/>
          </a:p>
          <a:p>
            <a:pPr marL="0" indent="0">
              <a:buNone/>
            </a:pPr>
            <a:endParaRPr lang="en-US" altLang="zh-CN" dirty="0"/>
          </a:p>
          <a:p>
            <a:pPr marL="0" indent="0">
              <a:buNone/>
            </a:pPr>
            <a:r>
              <a:rPr lang="zh-CN" altLang="en-US" dirty="0"/>
              <a:t>教会的良心自由基于来自圣经的共同认信和圣约神学。</a:t>
            </a:r>
          </a:p>
        </p:txBody>
      </p:sp>
    </p:spTree>
    <p:extLst>
      <p:ext uri="{BB962C8B-B14F-4D97-AF65-F5344CB8AC3E}">
        <p14:creationId xmlns:p14="http://schemas.microsoft.com/office/powerpoint/2010/main" val="373885156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F4556BE-9F90-472A-8B92-7308A8F1F27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8F7A87E-7F72-45E4-9F72-44E2F9DD9877}"/>
              </a:ext>
            </a:extLst>
          </p:cNvPr>
          <p:cNvSpPr>
            <a:spLocks noGrp="1"/>
          </p:cNvSpPr>
          <p:nvPr>
            <p:ph idx="1"/>
          </p:nvPr>
        </p:nvSpPr>
        <p:spPr/>
        <p:txBody>
          <a:bodyPr/>
          <a:lstStyle/>
          <a:p>
            <a:pPr marL="0" indent="0">
              <a:buNone/>
            </a:pPr>
            <a:r>
              <a:rPr lang="zh-CN" altLang="en-US" dirty="0"/>
              <a:t>对教会</a:t>
            </a:r>
          </a:p>
          <a:p>
            <a:pPr marL="0" indent="0">
              <a:buNone/>
            </a:pPr>
            <a:r>
              <a:rPr lang="zh-CN" altLang="en-US" dirty="0"/>
              <a:t>哥林多后书</a:t>
            </a:r>
            <a:r>
              <a:rPr lang="en-US" altLang="zh-CN" dirty="0"/>
              <a:t>8-9</a:t>
            </a:r>
          </a:p>
          <a:p>
            <a:pPr marL="0" indent="0">
              <a:buNone/>
            </a:pPr>
            <a:endParaRPr lang="zh-CN" altLang="en-US" dirty="0"/>
          </a:p>
        </p:txBody>
      </p:sp>
    </p:spTree>
    <p:extLst>
      <p:ext uri="{BB962C8B-B14F-4D97-AF65-F5344CB8AC3E}">
        <p14:creationId xmlns:p14="http://schemas.microsoft.com/office/powerpoint/2010/main" val="378736336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37FB267-BB54-482D-954E-B5F9FC94ECC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C0BCDEC-FEFC-4160-87A7-28D93908C380}"/>
              </a:ext>
            </a:extLst>
          </p:cNvPr>
          <p:cNvSpPr>
            <a:spLocks noGrp="1"/>
          </p:cNvSpPr>
          <p:nvPr>
            <p:ph idx="1"/>
          </p:nvPr>
        </p:nvSpPr>
        <p:spPr/>
        <p:txBody>
          <a:bodyPr/>
          <a:lstStyle/>
          <a:p>
            <a:pPr marL="0" indent="0">
              <a:buNone/>
            </a:pPr>
            <a:r>
              <a:rPr lang="zh-CN" altLang="en-US" dirty="0"/>
              <a:t>对国家</a:t>
            </a:r>
          </a:p>
          <a:p>
            <a:pPr marL="0" indent="0">
              <a:buNone/>
            </a:pPr>
            <a:r>
              <a:rPr lang="zh-CN" altLang="en-US" dirty="0"/>
              <a:t>马太福音</a:t>
            </a:r>
            <a:r>
              <a:rPr lang="en-US" altLang="zh-CN" dirty="0"/>
              <a:t>17:21 </a:t>
            </a:r>
            <a:r>
              <a:rPr lang="zh-CN" altLang="en-US" dirty="0"/>
              <a:t>耶稣说：“这样，凯撒的物当归给凯撒；　神的物当归给　神。”</a:t>
            </a:r>
          </a:p>
          <a:p>
            <a:pPr marL="0" indent="0">
              <a:buNone/>
            </a:pPr>
            <a:endParaRPr lang="zh-CN" altLang="en-US" dirty="0"/>
          </a:p>
        </p:txBody>
      </p:sp>
    </p:spTree>
    <p:extLst>
      <p:ext uri="{BB962C8B-B14F-4D97-AF65-F5344CB8AC3E}">
        <p14:creationId xmlns:p14="http://schemas.microsoft.com/office/powerpoint/2010/main" val="395118766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BAAAADB-8E35-493F-B341-0700646A2FC4}"/>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A819F0A-5BA3-4106-96C8-D3F0FEE1C529}"/>
              </a:ext>
            </a:extLst>
          </p:cNvPr>
          <p:cNvSpPr>
            <a:spLocks noGrp="1"/>
          </p:cNvSpPr>
          <p:nvPr>
            <p:ph idx="1"/>
          </p:nvPr>
        </p:nvSpPr>
        <p:spPr/>
        <p:txBody>
          <a:bodyPr/>
          <a:lstStyle/>
          <a:p>
            <a:pPr marL="0" indent="0">
              <a:buNone/>
            </a:pPr>
            <a:r>
              <a:rPr lang="zh-CN" altLang="en-US" dirty="0"/>
              <a:t>对我们自己</a:t>
            </a:r>
          </a:p>
          <a:p>
            <a:pPr marL="0" indent="0">
              <a:buNone/>
            </a:pPr>
            <a:r>
              <a:rPr lang="zh-CN" altLang="en-US" dirty="0"/>
              <a:t>帖撒罗尼迦后书</a:t>
            </a:r>
            <a:r>
              <a:rPr lang="en-US" altLang="zh-CN" dirty="0"/>
              <a:t>3:10 </a:t>
            </a:r>
            <a:r>
              <a:rPr lang="zh-CN" altLang="en-US" dirty="0"/>
              <a:t>我们在你们那里的时候，曾吩咐你们说，若有人不肯做工，就不可吃饭。</a:t>
            </a:r>
          </a:p>
        </p:txBody>
      </p:sp>
    </p:spTree>
    <p:extLst>
      <p:ext uri="{BB962C8B-B14F-4D97-AF65-F5344CB8AC3E}">
        <p14:creationId xmlns:p14="http://schemas.microsoft.com/office/powerpoint/2010/main" val="228229316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A1F4F63-39C6-4576-963E-105494C96F8F}"/>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F3556122-C882-4C7E-8883-78257C1F6D33}"/>
              </a:ext>
            </a:extLst>
          </p:cNvPr>
          <p:cNvSpPr>
            <a:spLocks noGrp="1"/>
          </p:cNvSpPr>
          <p:nvPr>
            <p:ph idx="1"/>
          </p:nvPr>
        </p:nvSpPr>
        <p:spPr/>
        <p:txBody>
          <a:bodyPr/>
          <a:lstStyle/>
          <a:p>
            <a:pPr marL="0" indent="0">
              <a:buNone/>
            </a:pPr>
            <a:r>
              <a:rPr lang="zh-CN" altLang="en-US" dirty="0"/>
              <a:t>威斯敏斯特大要理问答第</a:t>
            </a:r>
            <a:r>
              <a:rPr lang="en-US" altLang="zh-CN" dirty="0"/>
              <a:t>142</a:t>
            </a:r>
            <a:r>
              <a:rPr lang="zh-CN" altLang="en-US" dirty="0"/>
              <a:t>问：在第八条诫命中，禁止什么罪行？</a:t>
            </a:r>
          </a:p>
          <a:p>
            <a:pPr marL="0" indent="0">
              <a:buNone/>
            </a:pPr>
            <a:r>
              <a:rPr lang="zh-CN" altLang="en-US" dirty="0"/>
              <a:t>答：在第八条诫命中禁止的罪行是</a:t>
            </a:r>
            <a:r>
              <a:rPr lang="en-US" altLang="zh-CN" dirty="0"/>
              <a:t>:</a:t>
            </a:r>
            <a:r>
              <a:rPr lang="zh-CN" altLang="en-US" dirty="0"/>
              <a:t>除了忽略当尽的本分之外，还有：</a:t>
            </a:r>
          </a:p>
          <a:p>
            <a:pPr marL="0" indent="0">
              <a:buNone/>
            </a:pPr>
            <a:r>
              <a:rPr lang="zh-CN" altLang="en-US" dirty="0"/>
              <a:t>（</a:t>
            </a:r>
            <a:r>
              <a:rPr lang="en-US" altLang="zh-CN" dirty="0"/>
              <a:t>1</a:t>
            </a:r>
            <a:r>
              <a:rPr lang="zh-CN" altLang="en-US" dirty="0"/>
              <a:t>）偷窃；</a:t>
            </a:r>
          </a:p>
          <a:p>
            <a:pPr marL="0" indent="0">
              <a:buNone/>
            </a:pPr>
            <a:r>
              <a:rPr lang="zh-CN" altLang="en-US" dirty="0"/>
              <a:t>（</a:t>
            </a:r>
            <a:r>
              <a:rPr lang="en-US" altLang="zh-CN" dirty="0"/>
              <a:t>2</a:t>
            </a:r>
            <a:r>
              <a:rPr lang="zh-CN" altLang="en-US" dirty="0"/>
              <a:t>）抢劫；</a:t>
            </a:r>
          </a:p>
          <a:p>
            <a:pPr marL="0" indent="0">
              <a:buNone/>
            </a:pPr>
            <a:r>
              <a:rPr lang="zh-CN" altLang="en-US" dirty="0"/>
              <a:t>（</a:t>
            </a:r>
            <a:r>
              <a:rPr lang="en-US" altLang="zh-CN" dirty="0"/>
              <a:t>3</a:t>
            </a:r>
            <a:r>
              <a:rPr lang="zh-CN" altLang="en-US" dirty="0"/>
              <a:t>）抢人口；</a:t>
            </a:r>
          </a:p>
          <a:p>
            <a:pPr marL="0" indent="0">
              <a:buNone/>
            </a:pPr>
            <a:r>
              <a:rPr lang="zh-CN" altLang="en-US" dirty="0"/>
              <a:t>（</a:t>
            </a:r>
            <a:r>
              <a:rPr lang="en-US" altLang="zh-CN" dirty="0"/>
              <a:t>4</a:t>
            </a:r>
            <a:r>
              <a:rPr lang="zh-CN" altLang="en-US" dirty="0"/>
              <a:t>）接受任何窃取得来的东西；</a:t>
            </a:r>
          </a:p>
          <a:p>
            <a:pPr marL="0" indent="0">
              <a:buNone/>
            </a:pPr>
            <a:endParaRPr lang="zh-CN" altLang="en-US" dirty="0"/>
          </a:p>
        </p:txBody>
      </p:sp>
    </p:spTree>
    <p:extLst>
      <p:ext uri="{BB962C8B-B14F-4D97-AF65-F5344CB8AC3E}">
        <p14:creationId xmlns:p14="http://schemas.microsoft.com/office/powerpoint/2010/main" val="221530323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6A23AB4-09AB-4BDA-8137-C675CC481AE9}"/>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7FAB865-4E6F-4D6C-B08C-6F6603C3FC6B}"/>
              </a:ext>
            </a:extLst>
          </p:cNvPr>
          <p:cNvSpPr>
            <a:spLocks noGrp="1"/>
          </p:cNvSpPr>
          <p:nvPr>
            <p:ph idx="1"/>
          </p:nvPr>
        </p:nvSpPr>
        <p:spPr/>
        <p:txBody>
          <a:bodyPr>
            <a:normAutofit lnSpcReduction="10000"/>
          </a:bodyPr>
          <a:lstStyle/>
          <a:p>
            <a:pPr marL="0" indent="0">
              <a:buNone/>
            </a:pPr>
            <a:r>
              <a:rPr lang="zh-CN" altLang="en-US" dirty="0"/>
              <a:t>（</a:t>
            </a:r>
            <a:r>
              <a:rPr lang="en-US" altLang="zh-CN" dirty="0"/>
              <a:t>5</a:t>
            </a:r>
            <a:r>
              <a:rPr lang="zh-CN" altLang="en-US" dirty="0"/>
              <a:t>）欺诈行为；</a:t>
            </a:r>
          </a:p>
          <a:p>
            <a:pPr marL="0" indent="0">
              <a:buNone/>
            </a:pPr>
            <a:r>
              <a:rPr lang="zh-CN" altLang="en-US" dirty="0"/>
              <a:t>（</a:t>
            </a:r>
            <a:r>
              <a:rPr lang="en-US" altLang="zh-CN" dirty="0"/>
              <a:t>6</a:t>
            </a:r>
            <a:r>
              <a:rPr lang="zh-CN" altLang="en-US" dirty="0"/>
              <a:t>）虚假的度量衡；</a:t>
            </a:r>
          </a:p>
          <a:p>
            <a:pPr marL="0" indent="0">
              <a:buNone/>
            </a:pPr>
            <a:r>
              <a:rPr lang="zh-CN" altLang="en-US" dirty="0"/>
              <a:t>（</a:t>
            </a:r>
            <a:r>
              <a:rPr lang="en-US" altLang="zh-CN" dirty="0"/>
              <a:t>7</a:t>
            </a:r>
            <a:r>
              <a:rPr lang="zh-CN" altLang="en-US" dirty="0"/>
              <a:t>）移动地界；</a:t>
            </a:r>
          </a:p>
          <a:p>
            <a:pPr marL="0" indent="0">
              <a:buNone/>
            </a:pPr>
            <a:r>
              <a:rPr lang="zh-CN" altLang="en-US" dirty="0"/>
              <a:t>（</a:t>
            </a:r>
            <a:r>
              <a:rPr lang="en-US" altLang="zh-CN" dirty="0"/>
              <a:t>8</a:t>
            </a:r>
            <a:r>
              <a:rPr lang="zh-CN" altLang="en-US" dirty="0"/>
              <a:t>）人与人之间定立契约时不公义、不守信；</a:t>
            </a:r>
          </a:p>
          <a:p>
            <a:pPr marL="0" indent="0">
              <a:buNone/>
            </a:pPr>
            <a:r>
              <a:rPr lang="zh-CN" altLang="en-US" dirty="0"/>
              <a:t>（</a:t>
            </a:r>
            <a:r>
              <a:rPr lang="en-US" altLang="zh-CN" dirty="0"/>
              <a:t>9</a:t>
            </a:r>
            <a:r>
              <a:rPr lang="zh-CN" altLang="en-US" dirty="0"/>
              <a:t>）在别人信托的事上不公义、不守信；</a:t>
            </a:r>
          </a:p>
          <a:p>
            <a:pPr marL="0" indent="0">
              <a:buNone/>
            </a:pPr>
            <a:r>
              <a:rPr lang="zh-CN" altLang="en-US" dirty="0"/>
              <a:t>（</a:t>
            </a:r>
            <a:r>
              <a:rPr lang="en-US" altLang="zh-CN" dirty="0"/>
              <a:t>10</a:t>
            </a:r>
            <a:r>
              <a:rPr lang="zh-CN" altLang="en-US" dirty="0"/>
              <a:t>）欺压亏负；</a:t>
            </a:r>
          </a:p>
          <a:p>
            <a:pPr marL="0" indent="0">
              <a:buNone/>
            </a:pPr>
            <a:r>
              <a:rPr lang="zh-CN" altLang="en-US" dirty="0"/>
              <a:t>（</a:t>
            </a:r>
            <a:r>
              <a:rPr lang="en-US" altLang="zh-CN" dirty="0"/>
              <a:t>11</a:t>
            </a:r>
            <a:r>
              <a:rPr lang="zh-CN" altLang="en-US" dirty="0"/>
              <a:t>）敲诈勒索；</a:t>
            </a:r>
          </a:p>
          <a:p>
            <a:pPr marL="0" indent="0">
              <a:buNone/>
            </a:pPr>
            <a:r>
              <a:rPr lang="zh-CN" altLang="en-US" dirty="0"/>
              <a:t>（</a:t>
            </a:r>
            <a:r>
              <a:rPr lang="en-US" altLang="zh-CN" dirty="0"/>
              <a:t>12</a:t>
            </a:r>
            <a:r>
              <a:rPr lang="zh-CN" altLang="en-US" dirty="0"/>
              <a:t>）行贿受贿；</a:t>
            </a:r>
          </a:p>
        </p:txBody>
      </p:sp>
    </p:spTree>
    <p:extLst>
      <p:ext uri="{BB962C8B-B14F-4D97-AF65-F5344CB8AC3E}">
        <p14:creationId xmlns:p14="http://schemas.microsoft.com/office/powerpoint/2010/main" val="146732591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C607A7D-5F39-4118-A42F-17F1FE923DA0}"/>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405981A-0F8D-484C-915A-CE1A20D50BBC}"/>
              </a:ext>
            </a:extLst>
          </p:cNvPr>
          <p:cNvSpPr>
            <a:spLocks noGrp="1"/>
          </p:cNvSpPr>
          <p:nvPr>
            <p:ph idx="1"/>
          </p:nvPr>
        </p:nvSpPr>
        <p:spPr/>
        <p:txBody>
          <a:bodyPr/>
          <a:lstStyle/>
          <a:p>
            <a:pPr marL="0" indent="0">
              <a:buNone/>
            </a:pPr>
            <a:r>
              <a:rPr lang="zh-CN" altLang="en-US" dirty="0"/>
              <a:t>（</a:t>
            </a:r>
            <a:r>
              <a:rPr lang="en-US" altLang="zh-CN" dirty="0"/>
              <a:t>13</a:t>
            </a:r>
            <a:r>
              <a:rPr lang="zh-CN" altLang="en-US" dirty="0"/>
              <a:t>）毫无根据的诉讼；</a:t>
            </a:r>
          </a:p>
          <a:p>
            <a:pPr marL="0" indent="0">
              <a:buNone/>
            </a:pPr>
            <a:r>
              <a:rPr lang="zh-CN" altLang="en-US" dirty="0"/>
              <a:t>（</a:t>
            </a:r>
            <a:r>
              <a:rPr lang="en-US" altLang="zh-CN" dirty="0"/>
              <a:t>14</a:t>
            </a:r>
            <a:r>
              <a:rPr lang="zh-CN" altLang="en-US" dirty="0"/>
              <a:t>）非法圈地，霸占地土；</a:t>
            </a:r>
          </a:p>
          <a:p>
            <a:pPr marL="0" indent="0">
              <a:buNone/>
            </a:pPr>
            <a:r>
              <a:rPr lang="zh-CN" altLang="en-US" dirty="0"/>
              <a:t>（</a:t>
            </a:r>
            <a:r>
              <a:rPr lang="en-US" altLang="zh-CN" dirty="0"/>
              <a:t>15</a:t>
            </a:r>
            <a:r>
              <a:rPr lang="zh-CN" altLang="en-US" dirty="0"/>
              <a:t>）囤积居奇；</a:t>
            </a:r>
          </a:p>
          <a:p>
            <a:pPr marL="0" indent="0">
              <a:buNone/>
            </a:pPr>
            <a:r>
              <a:rPr lang="zh-CN" altLang="en-US" dirty="0"/>
              <a:t>（</a:t>
            </a:r>
            <a:r>
              <a:rPr lang="en-US" altLang="zh-CN" dirty="0"/>
              <a:t>16</a:t>
            </a:r>
            <a:r>
              <a:rPr lang="zh-CN" altLang="en-US" dirty="0"/>
              <a:t>）从事不合乎神律法的职业</a:t>
            </a:r>
          </a:p>
          <a:p>
            <a:pPr marL="0" indent="0">
              <a:buNone/>
            </a:pPr>
            <a:r>
              <a:rPr lang="zh-CN" altLang="en-US" dirty="0"/>
              <a:t>（</a:t>
            </a:r>
            <a:r>
              <a:rPr lang="en-US" altLang="zh-CN" dirty="0"/>
              <a:t>17</a:t>
            </a:r>
            <a:r>
              <a:rPr lang="zh-CN" altLang="en-US" dirty="0"/>
              <a:t>）以及其它所有巧取豪夺，损人利己，违背公义，作奸犯科之事；</a:t>
            </a:r>
          </a:p>
          <a:p>
            <a:pPr marL="0" indent="0">
              <a:buNone/>
            </a:pPr>
            <a:r>
              <a:rPr lang="zh-CN" altLang="en-US" dirty="0"/>
              <a:t>（</a:t>
            </a:r>
            <a:r>
              <a:rPr lang="en-US" altLang="zh-CN" dirty="0"/>
              <a:t>18</a:t>
            </a:r>
            <a:r>
              <a:rPr lang="zh-CN" altLang="en-US" dirty="0"/>
              <a:t>）贪心；</a:t>
            </a:r>
          </a:p>
        </p:txBody>
      </p:sp>
    </p:spTree>
    <p:extLst>
      <p:ext uri="{BB962C8B-B14F-4D97-AF65-F5344CB8AC3E}">
        <p14:creationId xmlns:p14="http://schemas.microsoft.com/office/powerpoint/2010/main" val="89690559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96E7527-7110-4A5D-8E84-0E61179C291E}"/>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566F24EA-C005-43D9-BB68-D7CD0D83D620}"/>
              </a:ext>
            </a:extLst>
          </p:cNvPr>
          <p:cNvSpPr>
            <a:spLocks noGrp="1"/>
          </p:cNvSpPr>
          <p:nvPr>
            <p:ph idx="1"/>
          </p:nvPr>
        </p:nvSpPr>
        <p:spPr/>
        <p:txBody>
          <a:bodyPr/>
          <a:lstStyle/>
          <a:p>
            <a:pPr marL="0" indent="0">
              <a:buNone/>
            </a:pPr>
            <a:r>
              <a:rPr lang="zh-CN" altLang="en-US" dirty="0"/>
              <a:t>（</a:t>
            </a:r>
            <a:r>
              <a:rPr lang="en-US" altLang="zh-CN" dirty="0"/>
              <a:t>19</a:t>
            </a:r>
            <a:r>
              <a:rPr lang="zh-CN" altLang="en-US" dirty="0"/>
              <a:t>）过分看重世上的财物；</a:t>
            </a:r>
          </a:p>
          <a:p>
            <a:pPr marL="0" indent="0">
              <a:buNone/>
            </a:pPr>
            <a:r>
              <a:rPr lang="zh-CN" altLang="en-US" dirty="0"/>
              <a:t>（</a:t>
            </a:r>
            <a:r>
              <a:rPr lang="en-US" altLang="zh-CN" dirty="0"/>
              <a:t>20</a:t>
            </a:r>
            <a:r>
              <a:rPr lang="zh-CN" altLang="en-US" dirty="0"/>
              <a:t>）对于获取、保守、使用财物之事，忧虑小信、投机钻营；</a:t>
            </a:r>
          </a:p>
          <a:p>
            <a:pPr marL="0" indent="0">
              <a:buNone/>
            </a:pPr>
            <a:r>
              <a:rPr lang="zh-CN" altLang="en-US" dirty="0"/>
              <a:t>（</a:t>
            </a:r>
            <a:r>
              <a:rPr lang="en-US" altLang="zh-CN" dirty="0"/>
              <a:t>21</a:t>
            </a:r>
            <a:r>
              <a:rPr lang="zh-CN" altLang="en-US" dirty="0"/>
              <a:t>）见到他人兴盛就心怀不平；</a:t>
            </a:r>
          </a:p>
          <a:p>
            <a:pPr marL="0" indent="0">
              <a:buNone/>
            </a:pPr>
            <a:r>
              <a:rPr lang="zh-CN" altLang="en-US" dirty="0"/>
              <a:t>（</a:t>
            </a:r>
            <a:r>
              <a:rPr lang="en-US" altLang="zh-CN" dirty="0"/>
              <a:t>22</a:t>
            </a:r>
            <a:r>
              <a:rPr lang="zh-CN" altLang="en-US" dirty="0"/>
              <a:t>）作工懈怠，挥霍财产，赌博浪费；</a:t>
            </a:r>
          </a:p>
          <a:p>
            <a:pPr marL="0" indent="0">
              <a:buNone/>
            </a:pPr>
            <a:r>
              <a:rPr lang="zh-CN" altLang="en-US" dirty="0"/>
              <a:t>（</a:t>
            </a:r>
            <a:r>
              <a:rPr lang="en-US" altLang="zh-CN" dirty="0"/>
              <a:t>23</a:t>
            </a:r>
            <a:r>
              <a:rPr lang="zh-CN" altLang="en-US" dirty="0"/>
              <a:t>）以及其它所有不正当地损害我们的外部产业，不正当地使用和享受神所赐给我们的产业的各种做法。</a:t>
            </a:r>
          </a:p>
          <a:p>
            <a:pPr marL="0" indent="0">
              <a:buNone/>
            </a:pPr>
            <a:endParaRPr lang="zh-CN" altLang="en-US" dirty="0"/>
          </a:p>
        </p:txBody>
      </p:sp>
    </p:spTree>
    <p:extLst>
      <p:ext uri="{BB962C8B-B14F-4D97-AF65-F5344CB8AC3E}">
        <p14:creationId xmlns:p14="http://schemas.microsoft.com/office/powerpoint/2010/main" val="298374346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8B2A0B7-965D-49A0-85AF-381F39571B68}"/>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3330C13E-63D8-4958-BC6C-BE7C44AACCE3}"/>
              </a:ext>
            </a:extLst>
          </p:cNvPr>
          <p:cNvSpPr>
            <a:spLocks noGrp="1"/>
          </p:cNvSpPr>
          <p:nvPr>
            <p:ph idx="1"/>
          </p:nvPr>
        </p:nvSpPr>
        <p:spPr/>
        <p:txBody>
          <a:bodyPr/>
          <a:lstStyle/>
          <a:p>
            <a:pPr marL="0" indent="0">
              <a:buNone/>
            </a:pPr>
            <a:r>
              <a:rPr lang="zh-CN" altLang="en-US" dirty="0"/>
              <a:t>圣经中广义的偷窃包括：</a:t>
            </a:r>
          </a:p>
          <a:p>
            <a:pPr marL="0" indent="0">
              <a:buNone/>
            </a:pPr>
            <a:r>
              <a:rPr lang="en-US" altLang="zh-CN" dirty="0"/>
              <a:t>1.	</a:t>
            </a:r>
            <a:r>
              <a:rPr lang="zh-CN" altLang="en-US" dirty="0"/>
              <a:t>假先知</a:t>
            </a:r>
          </a:p>
          <a:p>
            <a:pPr marL="0" indent="0">
              <a:buNone/>
            </a:pPr>
            <a:r>
              <a:rPr lang="zh-CN" altLang="en-US" dirty="0"/>
              <a:t>耶利米书</a:t>
            </a:r>
            <a:r>
              <a:rPr lang="en-US" altLang="zh-CN" dirty="0"/>
              <a:t>23:30 </a:t>
            </a:r>
            <a:r>
              <a:rPr lang="zh-CN" altLang="en-US" dirty="0"/>
              <a:t>耶和华说：“那些先知各从邻舍偷窃我的言语，因此我必与他们反对。”</a:t>
            </a:r>
          </a:p>
          <a:p>
            <a:pPr marL="0" indent="0">
              <a:buNone/>
            </a:pPr>
            <a:endParaRPr lang="zh-CN" altLang="en-US" dirty="0"/>
          </a:p>
        </p:txBody>
      </p:sp>
    </p:spTree>
    <p:extLst>
      <p:ext uri="{BB962C8B-B14F-4D97-AF65-F5344CB8AC3E}">
        <p14:creationId xmlns:p14="http://schemas.microsoft.com/office/powerpoint/2010/main" val="172492898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28054A3-BCC6-4230-A3DB-FFEB51F828CF}"/>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70484E5A-A5CA-48AE-96E9-88511927193D}"/>
              </a:ext>
            </a:extLst>
          </p:cNvPr>
          <p:cNvSpPr>
            <a:spLocks noGrp="1"/>
          </p:cNvSpPr>
          <p:nvPr>
            <p:ph idx="1"/>
          </p:nvPr>
        </p:nvSpPr>
        <p:spPr/>
        <p:txBody>
          <a:bodyPr/>
          <a:lstStyle/>
          <a:p>
            <a:pPr marL="0" indent="0">
              <a:buNone/>
            </a:pPr>
            <a:r>
              <a:rPr lang="en-US" altLang="zh-CN" dirty="0"/>
              <a:t>2.	</a:t>
            </a:r>
            <a:r>
              <a:rPr lang="zh-CN" altLang="en-US" dirty="0"/>
              <a:t>假宗教领袖</a:t>
            </a:r>
          </a:p>
          <a:p>
            <a:pPr marL="0" indent="0">
              <a:buNone/>
            </a:pPr>
            <a:r>
              <a:rPr lang="zh-CN" altLang="en-US" dirty="0"/>
              <a:t>约翰福音</a:t>
            </a:r>
            <a:r>
              <a:rPr lang="en-US" altLang="zh-CN" dirty="0"/>
              <a:t>10:1 “</a:t>
            </a:r>
            <a:r>
              <a:rPr lang="zh-CN" altLang="en-US" dirty="0"/>
              <a:t>我实实在在地告诉你们，人进羊圈，不从门进去，倒从别处爬进去，那人就是贼，就是强盗。”</a:t>
            </a:r>
          </a:p>
          <a:p>
            <a:pPr marL="0" indent="0">
              <a:buNone/>
            </a:pPr>
            <a:endParaRPr lang="zh-CN" altLang="en-US" dirty="0"/>
          </a:p>
        </p:txBody>
      </p:sp>
    </p:spTree>
    <p:extLst>
      <p:ext uri="{BB962C8B-B14F-4D97-AF65-F5344CB8AC3E}">
        <p14:creationId xmlns:p14="http://schemas.microsoft.com/office/powerpoint/2010/main" val="85806373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6C470D2-2A98-4EE9-9099-83E50AA4A204}"/>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764730F6-F948-450F-814E-152708E9EBB4}"/>
              </a:ext>
            </a:extLst>
          </p:cNvPr>
          <p:cNvSpPr>
            <a:spLocks noGrp="1"/>
          </p:cNvSpPr>
          <p:nvPr>
            <p:ph idx="1"/>
          </p:nvPr>
        </p:nvSpPr>
        <p:spPr/>
        <p:txBody>
          <a:bodyPr/>
          <a:lstStyle/>
          <a:p>
            <a:pPr marL="0" indent="0">
              <a:buNone/>
            </a:pPr>
            <a:r>
              <a:rPr lang="en-US" altLang="zh-CN" dirty="0"/>
              <a:t>3.	</a:t>
            </a:r>
            <a:r>
              <a:rPr lang="zh-CN" altLang="en-US" dirty="0"/>
              <a:t>亏欠十一奉献</a:t>
            </a:r>
          </a:p>
          <a:p>
            <a:pPr marL="0" indent="0">
              <a:buNone/>
            </a:pPr>
            <a:r>
              <a:rPr lang="zh-CN" altLang="en-US" dirty="0"/>
              <a:t>玛拉基书</a:t>
            </a:r>
            <a:r>
              <a:rPr lang="en-US" altLang="zh-CN" dirty="0"/>
              <a:t>3:8 </a:t>
            </a:r>
            <a:r>
              <a:rPr lang="zh-CN" altLang="en-US" dirty="0"/>
              <a:t>人岂可夺取　神之物呢？你们竟夺取我的供物。</a:t>
            </a:r>
          </a:p>
          <a:p>
            <a:pPr marL="0" indent="0">
              <a:buNone/>
            </a:pPr>
            <a:endParaRPr lang="zh-CN" altLang="en-US" dirty="0"/>
          </a:p>
        </p:txBody>
      </p:sp>
    </p:spTree>
    <p:extLst>
      <p:ext uri="{BB962C8B-B14F-4D97-AF65-F5344CB8AC3E}">
        <p14:creationId xmlns:p14="http://schemas.microsoft.com/office/powerpoint/2010/main" val="7170116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8C9B3F8-7319-45DE-A734-0976A8B049AD}"/>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9991125-2EE5-4874-9B6A-8AC94D6FC046}"/>
              </a:ext>
            </a:extLst>
          </p:cNvPr>
          <p:cNvSpPr>
            <a:spLocks noGrp="1"/>
          </p:cNvSpPr>
          <p:nvPr>
            <p:ph idx="1"/>
          </p:nvPr>
        </p:nvSpPr>
        <p:spPr/>
        <p:txBody>
          <a:bodyPr>
            <a:normAutofit lnSpcReduction="10000"/>
          </a:bodyPr>
          <a:lstStyle/>
          <a:p>
            <a:pPr marL="0" indent="0">
              <a:buNone/>
            </a:pPr>
            <a:r>
              <a:rPr lang="en-US" altLang="zh-CN" dirty="0"/>
              <a:t>PCA《</a:t>
            </a:r>
            <a:r>
              <a:rPr lang="zh-CN" altLang="en-US" dirty="0"/>
              <a:t>教会治理章程</a:t>
            </a:r>
            <a:r>
              <a:rPr lang="en-US" altLang="zh-CN" dirty="0"/>
              <a:t>》57:5</a:t>
            </a:r>
          </a:p>
          <a:p>
            <a:pPr marL="0" indent="0">
              <a:buNone/>
            </a:pPr>
            <a:r>
              <a:rPr lang="en-US" altLang="zh-CN" dirty="0"/>
              <a:t>[4] </a:t>
            </a:r>
            <a:r>
              <a:rPr lang="zh-CN" altLang="en-US" dirty="0"/>
              <a:t>你是否应许尽你所能，支持教会的敬拜与事工？</a:t>
            </a:r>
          </a:p>
          <a:p>
            <a:pPr marL="0" indent="0">
              <a:buNone/>
            </a:pPr>
            <a:r>
              <a:rPr lang="en-US" altLang="zh-CN" dirty="0"/>
              <a:t>[5] </a:t>
            </a:r>
            <a:r>
              <a:rPr lang="zh-CN" altLang="en-US" dirty="0"/>
              <a:t>你是否愿意顺服教会的治理与劝惩，并应许维护教会的纯洁与和睦？</a:t>
            </a:r>
            <a:endParaRPr lang="en-US" altLang="zh-CN" dirty="0"/>
          </a:p>
          <a:p>
            <a:pPr marL="0" indent="0">
              <a:buNone/>
            </a:pPr>
            <a:endParaRPr lang="en-US" altLang="zh-CN" dirty="0"/>
          </a:p>
          <a:p>
            <a:pPr marL="0" indent="0">
              <a:buNone/>
            </a:pPr>
            <a:r>
              <a:rPr lang="zh-CN" altLang="en-US" dirty="0"/>
              <a:t>没有共同认信，便无法建立教会层面的良心自由。在这种情况下，个人层面的良心自由也常常被冒犯和伤害。</a:t>
            </a:r>
          </a:p>
          <a:p>
            <a:pPr marL="0" indent="0">
              <a:buNone/>
            </a:pPr>
            <a:endParaRPr lang="zh-CN" altLang="en-US" dirty="0"/>
          </a:p>
        </p:txBody>
      </p:sp>
    </p:spTree>
    <p:extLst>
      <p:ext uri="{BB962C8B-B14F-4D97-AF65-F5344CB8AC3E}">
        <p14:creationId xmlns:p14="http://schemas.microsoft.com/office/powerpoint/2010/main" val="253277451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FE32DEF-3C0D-4F1E-A5ED-541F53793F0F}"/>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5A4707D-E34A-496D-9FF0-06B696C006C6}"/>
              </a:ext>
            </a:extLst>
          </p:cNvPr>
          <p:cNvSpPr>
            <a:spLocks noGrp="1"/>
          </p:cNvSpPr>
          <p:nvPr>
            <p:ph idx="1"/>
          </p:nvPr>
        </p:nvSpPr>
        <p:spPr/>
        <p:txBody>
          <a:bodyPr/>
          <a:lstStyle/>
          <a:p>
            <a:pPr marL="0" indent="0">
              <a:buNone/>
            </a:pPr>
            <a:r>
              <a:rPr lang="en-US" altLang="zh-CN" dirty="0"/>
              <a:t>PCA《</a:t>
            </a:r>
            <a:r>
              <a:rPr lang="zh-CN" altLang="en-US" dirty="0"/>
              <a:t>教会治理章程</a:t>
            </a:r>
            <a:r>
              <a:rPr lang="en-US" altLang="zh-CN" dirty="0"/>
              <a:t>》54:1 </a:t>
            </a:r>
          </a:p>
          <a:p>
            <a:pPr marL="0" indent="0">
              <a:buNone/>
            </a:pPr>
            <a:r>
              <a:rPr lang="zh-CN" altLang="en-US" dirty="0"/>
              <a:t>圣经教导，神拥有全人类及一切事物，我们只是生命及财物的管家；我们理当承认神的拥有权及我们作管家的责任；既然这样承认，理当至少奉献我们收入之十分之一，及其它的捐献作主的工作，即耶稣基督教会之事工，以此用我们的财物敬拜主。其余的财物以适宜基督徒身份之方法使用。</a:t>
            </a:r>
          </a:p>
        </p:txBody>
      </p:sp>
    </p:spTree>
    <p:extLst>
      <p:ext uri="{BB962C8B-B14F-4D97-AF65-F5344CB8AC3E}">
        <p14:creationId xmlns:p14="http://schemas.microsoft.com/office/powerpoint/2010/main" val="120694744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1BBA41B-575D-4CE7-9C1C-5289FF553283}"/>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DCC727CF-88AF-4DA6-A2B2-AD9FAA2FF6DA}"/>
              </a:ext>
            </a:extLst>
          </p:cNvPr>
          <p:cNvSpPr>
            <a:spLocks noGrp="1"/>
          </p:cNvSpPr>
          <p:nvPr>
            <p:ph idx="1"/>
          </p:nvPr>
        </p:nvSpPr>
        <p:spPr/>
        <p:txBody>
          <a:bodyPr/>
          <a:lstStyle/>
          <a:p>
            <a:pPr marL="0" indent="0">
              <a:buNone/>
            </a:pPr>
            <a:r>
              <a:rPr lang="zh-CN" altLang="en-US" dirty="0"/>
              <a:t>狭义：这条诫命禁止我们不法地获取属于别人的东西。</a:t>
            </a:r>
          </a:p>
          <a:p>
            <a:pPr marL="0" indent="0">
              <a:buNone/>
            </a:pPr>
            <a:r>
              <a:rPr lang="zh-CN" altLang="en-US" dirty="0"/>
              <a:t>广义：这条诫命禁止我们将一切属神的事物据为己有。</a:t>
            </a:r>
          </a:p>
          <a:p>
            <a:pPr marL="0" indent="0">
              <a:buNone/>
            </a:pPr>
            <a:endParaRPr lang="zh-CN" altLang="en-US" dirty="0"/>
          </a:p>
        </p:txBody>
      </p:sp>
    </p:spTree>
    <p:extLst>
      <p:ext uri="{BB962C8B-B14F-4D97-AF65-F5344CB8AC3E}">
        <p14:creationId xmlns:p14="http://schemas.microsoft.com/office/powerpoint/2010/main" val="230414546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7B3AF1B-D5A1-4A9D-BC65-7C2AED911136}"/>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54132044-EB12-4C63-B4FC-C2AAE0D79566}"/>
              </a:ext>
            </a:extLst>
          </p:cNvPr>
          <p:cNvSpPr>
            <a:spLocks noGrp="1"/>
          </p:cNvSpPr>
          <p:nvPr>
            <p:ph idx="1"/>
          </p:nvPr>
        </p:nvSpPr>
        <p:spPr/>
        <p:txBody>
          <a:bodyPr/>
          <a:lstStyle/>
          <a:p>
            <a:pPr marL="0" indent="0">
              <a:buNone/>
            </a:pPr>
            <a:r>
              <a:rPr lang="zh-CN" altLang="en-US" dirty="0"/>
              <a:t>第八条诫命定了所有人的罪。当问题产生的时候，人们通常有两种策略：</a:t>
            </a:r>
          </a:p>
          <a:p>
            <a:pPr marL="0" indent="0">
              <a:buNone/>
            </a:pPr>
            <a:r>
              <a:rPr lang="zh-CN" altLang="en-US" dirty="0"/>
              <a:t>第一种策略就是把标准降低，让打击面不至于太大，但是圣经的打击面就是这么大，事实上律法正是在打击全人类；</a:t>
            </a:r>
          </a:p>
          <a:p>
            <a:pPr marL="0" indent="0">
              <a:buNone/>
            </a:pPr>
            <a:r>
              <a:rPr lang="zh-CN" altLang="en-US" dirty="0"/>
              <a:t>第二种策略就是试图自救，无法接受唯独恩典，要么从自己身上找出些配得拯救的理由，要么拼命在福音之外寻找拯救之道。</a:t>
            </a:r>
          </a:p>
          <a:p>
            <a:pPr marL="0" indent="0">
              <a:buNone/>
            </a:pPr>
            <a:endParaRPr lang="zh-CN" altLang="en-US" dirty="0"/>
          </a:p>
        </p:txBody>
      </p:sp>
    </p:spTree>
    <p:extLst>
      <p:ext uri="{BB962C8B-B14F-4D97-AF65-F5344CB8AC3E}">
        <p14:creationId xmlns:p14="http://schemas.microsoft.com/office/powerpoint/2010/main" val="30965904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BA7E6BB-C05B-4977-B513-292B396C94D7}"/>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3CACD96E-8A54-4D96-9498-06EAC34A59A6}"/>
              </a:ext>
            </a:extLst>
          </p:cNvPr>
          <p:cNvSpPr>
            <a:spLocks noGrp="1"/>
          </p:cNvSpPr>
          <p:nvPr>
            <p:ph idx="1"/>
          </p:nvPr>
        </p:nvSpPr>
        <p:spPr/>
        <p:txBody>
          <a:bodyPr/>
          <a:lstStyle/>
          <a:p>
            <a:pPr marL="0" indent="0">
              <a:buNone/>
            </a:pPr>
            <a:r>
              <a:rPr lang="zh-CN" altLang="en-US" dirty="0"/>
              <a:t>“窃钩者诛，窃国者侯。”</a:t>
            </a:r>
            <a:endParaRPr lang="en-US" altLang="zh-CN" dirty="0"/>
          </a:p>
          <a:p>
            <a:pPr marL="0" indent="0">
              <a:buNone/>
            </a:pPr>
            <a:endParaRPr lang="en-US" altLang="zh-CN" dirty="0"/>
          </a:p>
          <a:p>
            <a:pPr marL="0" indent="0">
              <a:buNone/>
            </a:pPr>
            <a:r>
              <a:rPr lang="zh-CN" altLang="en-US" dirty="0"/>
              <a:t>要么不偷，要么偷个大的。</a:t>
            </a:r>
            <a:endParaRPr lang="en-US" altLang="zh-CN" dirty="0"/>
          </a:p>
          <a:p>
            <a:pPr marL="0" indent="0">
              <a:buNone/>
            </a:pPr>
            <a:endParaRPr lang="en-US" altLang="zh-CN" dirty="0"/>
          </a:p>
          <a:p>
            <a:pPr marL="0" indent="0">
              <a:buNone/>
            </a:pPr>
            <a:r>
              <a:rPr lang="zh-CN" altLang="en-US" dirty="0"/>
              <a:t>没有前四诫的第八条诫命有什么实际意义吗？</a:t>
            </a:r>
          </a:p>
        </p:txBody>
      </p:sp>
    </p:spTree>
    <p:extLst>
      <p:ext uri="{BB962C8B-B14F-4D97-AF65-F5344CB8AC3E}">
        <p14:creationId xmlns:p14="http://schemas.microsoft.com/office/powerpoint/2010/main" val="264712203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9917C11-6460-4309-9513-20AC165B3B07}"/>
              </a:ext>
            </a:extLst>
          </p:cNvPr>
          <p:cNvSpPr>
            <a:spLocks noGrp="1"/>
          </p:cNvSpPr>
          <p:nvPr>
            <p:ph type="title"/>
          </p:nvPr>
        </p:nvSpPr>
        <p:spPr/>
        <p:txBody>
          <a:bodyPr>
            <a:normAutofit/>
          </a:bodyPr>
          <a:lstStyle/>
          <a:p>
            <a:r>
              <a:rPr lang="zh-CN" altLang="en-US" sz="3900" dirty="0"/>
              <a:t>惟有代赎的福音才能带来真正的拯救</a:t>
            </a:r>
          </a:p>
        </p:txBody>
      </p:sp>
      <p:sp>
        <p:nvSpPr>
          <p:cNvPr id="3" name="内容占位符 2">
            <a:extLst>
              <a:ext uri="{FF2B5EF4-FFF2-40B4-BE49-F238E27FC236}">
                <a16:creationId xmlns:a16="http://schemas.microsoft.com/office/drawing/2014/main" id="{57727F5C-8A15-4113-B238-31F7C1CE432A}"/>
              </a:ext>
            </a:extLst>
          </p:cNvPr>
          <p:cNvSpPr>
            <a:spLocks noGrp="1"/>
          </p:cNvSpPr>
          <p:nvPr>
            <p:ph idx="1"/>
          </p:nvPr>
        </p:nvSpPr>
        <p:spPr/>
        <p:txBody>
          <a:bodyPr/>
          <a:lstStyle/>
          <a:p>
            <a:pPr marL="0" indent="0">
              <a:buNone/>
            </a:pPr>
            <a:r>
              <a:rPr lang="en-US" altLang="zh-CN" dirty="0"/>
              <a:t>《</a:t>
            </a:r>
            <a:r>
              <a:rPr lang="zh-CN" altLang="en-US" dirty="0"/>
              <a:t>悲惨世界</a:t>
            </a:r>
            <a:r>
              <a:rPr lang="en-US" altLang="zh-CN" dirty="0"/>
              <a:t>》</a:t>
            </a:r>
            <a:r>
              <a:rPr lang="zh-CN" altLang="en-US" dirty="0"/>
              <a:t>的主人公冉阿让，早年因为偷窃面包被抓，又因为屡次越狱被加刑到</a:t>
            </a:r>
            <a:r>
              <a:rPr lang="en-US" altLang="zh-CN" dirty="0"/>
              <a:t>19</a:t>
            </a:r>
            <a:r>
              <a:rPr lang="zh-CN" altLang="en-US" dirty="0"/>
              <a:t>年。终于释放之后，他却很快在一个好心收留他的主教家里，半夜逃走，并且“顺”走了主教家里唯一值钱的一套银质餐具。结果没逃多远他就被警察抓到，被扭送回主教家里。可是卞福汝主教却说：“这是我送给他的！”</a:t>
            </a:r>
          </a:p>
        </p:txBody>
      </p:sp>
    </p:spTree>
    <p:extLst>
      <p:ext uri="{BB962C8B-B14F-4D97-AF65-F5344CB8AC3E}">
        <p14:creationId xmlns:p14="http://schemas.microsoft.com/office/powerpoint/2010/main" val="211459687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DA74B75-3817-4BF0-B485-B6F21743AE50}"/>
              </a:ext>
            </a:extLst>
          </p:cNvPr>
          <p:cNvSpPr>
            <a:spLocks noGrp="1"/>
          </p:cNvSpPr>
          <p:nvPr>
            <p:ph type="title"/>
          </p:nvPr>
        </p:nvSpPr>
        <p:spPr/>
        <p:txBody>
          <a:bodyPr/>
          <a:lstStyle/>
          <a:p>
            <a:r>
              <a:rPr lang="zh-CN" altLang="en-US" dirty="0"/>
              <a:t>从第八条诫命传讲基督</a:t>
            </a:r>
          </a:p>
        </p:txBody>
      </p:sp>
      <p:sp>
        <p:nvSpPr>
          <p:cNvPr id="3" name="内容占位符 2">
            <a:extLst>
              <a:ext uri="{FF2B5EF4-FFF2-40B4-BE49-F238E27FC236}">
                <a16:creationId xmlns:a16="http://schemas.microsoft.com/office/drawing/2014/main" id="{9620D81A-A086-48DE-BB08-A2F219EEFA96}"/>
              </a:ext>
            </a:extLst>
          </p:cNvPr>
          <p:cNvSpPr>
            <a:spLocks noGrp="1"/>
          </p:cNvSpPr>
          <p:nvPr>
            <p:ph idx="1"/>
          </p:nvPr>
        </p:nvSpPr>
        <p:spPr/>
        <p:txBody>
          <a:bodyPr/>
          <a:lstStyle/>
          <a:p>
            <a:pPr marL="0" indent="0">
              <a:buNone/>
            </a:pPr>
            <a:r>
              <a:rPr lang="zh-CN" altLang="en-US" dirty="0"/>
              <a:t>我们尊荣主耶稣基督作为我们一切产业的源头。</a:t>
            </a:r>
          </a:p>
          <a:p>
            <a:pPr marL="0" indent="0">
              <a:buNone/>
            </a:pPr>
            <a:r>
              <a:rPr lang="zh-CN" altLang="en-US" dirty="0"/>
              <a:t>以弗所书</a:t>
            </a:r>
            <a:r>
              <a:rPr lang="en-US" altLang="zh-CN" dirty="0"/>
              <a:t>1:11 </a:t>
            </a:r>
            <a:r>
              <a:rPr lang="zh-CN" altLang="en-US" dirty="0"/>
              <a:t>我们也在他里面得了基业；这原是那位随己意行作万事的，照着他旨意所预定的。</a:t>
            </a:r>
          </a:p>
          <a:p>
            <a:pPr marL="0" indent="0">
              <a:buNone/>
            </a:pPr>
            <a:endParaRPr lang="zh-CN" altLang="en-US" dirty="0"/>
          </a:p>
        </p:txBody>
      </p:sp>
    </p:spTree>
    <p:extLst>
      <p:ext uri="{BB962C8B-B14F-4D97-AF65-F5344CB8AC3E}">
        <p14:creationId xmlns:p14="http://schemas.microsoft.com/office/powerpoint/2010/main" val="357909439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D46640F-C7C9-42A9-AC08-0ED51E64B814}"/>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A7A4177B-FEE2-4EB6-9C22-12A8B74AB090}"/>
              </a:ext>
            </a:extLst>
          </p:cNvPr>
          <p:cNvSpPr>
            <a:spLocks noGrp="1"/>
          </p:cNvSpPr>
          <p:nvPr>
            <p:ph idx="1"/>
          </p:nvPr>
        </p:nvSpPr>
        <p:spPr/>
        <p:txBody>
          <a:bodyPr/>
          <a:lstStyle/>
          <a:p>
            <a:pPr marL="0" indent="0">
              <a:buNone/>
            </a:pPr>
            <a:r>
              <a:rPr lang="zh-CN" altLang="en-US" dirty="0"/>
              <a:t>耶稣就是生命的粮，赐生命给世界。</a:t>
            </a:r>
          </a:p>
          <a:p>
            <a:pPr marL="0" indent="0">
              <a:buNone/>
            </a:pPr>
            <a:r>
              <a:rPr lang="zh-CN" altLang="en-US" dirty="0"/>
              <a:t>约翰福音</a:t>
            </a:r>
            <a:r>
              <a:rPr lang="en-US" altLang="zh-CN" dirty="0"/>
              <a:t>6:35 </a:t>
            </a:r>
            <a:r>
              <a:rPr lang="zh-CN" altLang="en-US" dirty="0"/>
              <a:t>耶稣说：“我就是生命的粮。到我这里来的，必定不饿；信我的，永远不渴。</a:t>
            </a:r>
          </a:p>
          <a:p>
            <a:pPr marL="0" indent="0">
              <a:buNone/>
            </a:pPr>
            <a:endParaRPr lang="zh-CN" altLang="en-US" dirty="0"/>
          </a:p>
        </p:txBody>
      </p:sp>
    </p:spTree>
    <p:extLst>
      <p:ext uri="{BB962C8B-B14F-4D97-AF65-F5344CB8AC3E}">
        <p14:creationId xmlns:p14="http://schemas.microsoft.com/office/powerpoint/2010/main" val="409986665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F1F7EA2-C859-45D7-A017-A9477C2BED2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361B184-E919-488F-8981-867A59C82E67}"/>
              </a:ext>
            </a:extLst>
          </p:cNvPr>
          <p:cNvSpPr>
            <a:spLocks noGrp="1"/>
          </p:cNvSpPr>
          <p:nvPr>
            <p:ph idx="1"/>
          </p:nvPr>
        </p:nvSpPr>
        <p:spPr/>
        <p:txBody>
          <a:bodyPr/>
          <a:lstStyle/>
          <a:p>
            <a:pPr marL="0" indent="0">
              <a:buNone/>
            </a:pPr>
            <a:r>
              <a:rPr lang="zh-CN" altLang="en-US" dirty="0"/>
              <a:t>耶稣基督是一切的主人。</a:t>
            </a:r>
          </a:p>
          <a:p>
            <a:pPr marL="0" indent="0">
              <a:buNone/>
            </a:pPr>
            <a:r>
              <a:rPr lang="zh-CN" altLang="en-US" dirty="0"/>
              <a:t>腓立比书</a:t>
            </a:r>
            <a:r>
              <a:rPr lang="en-US" altLang="zh-CN" dirty="0"/>
              <a:t>2:9-11 </a:t>
            </a:r>
            <a:r>
              <a:rPr lang="zh-CN" altLang="en-US" dirty="0"/>
              <a:t>所以，　神将他升为至高， 又赐给他那超乎万名之上的名，叫一切在天上的、地上的，和地底下的， 因耶稣的名无不屈膝，无不口称“耶稣基督为主”， 使荣耀归与父　神。</a:t>
            </a:r>
          </a:p>
          <a:p>
            <a:pPr marL="0" indent="0">
              <a:buNone/>
            </a:pPr>
            <a:endParaRPr lang="zh-CN" altLang="en-US" dirty="0"/>
          </a:p>
        </p:txBody>
      </p:sp>
    </p:spTree>
    <p:extLst>
      <p:ext uri="{BB962C8B-B14F-4D97-AF65-F5344CB8AC3E}">
        <p14:creationId xmlns:p14="http://schemas.microsoft.com/office/powerpoint/2010/main" val="420111152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C890DF6-9CF1-41A7-A108-EB9F2696BD35}"/>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4CACF74-FF20-4665-A2A3-14211E1F3EF8}"/>
              </a:ext>
            </a:extLst>
          </p:cNvPr>
          <p:cNvSpPr>
            <a:spLocks noGrp="1"/>
          </p:cNvSpPr>
          <p:nvPr>
            <p:ph idx="1"/>
          </p:nvPr>
        </p:nvSpPr>
        <p:spPr/>
        <p:txBody>
          <a:bodyPr>
            <a:normAutofit fontScale="92500" lnSpcReduction="20000"/>
          </a:bodyPr>
          <a:lstStyle/>
          <a:p>
            <a:pPr marL="0" indent="0">
              <a:buNone/>
            </a:pPr>
            <a:r>
              <a:rPr lang="zh-CN" altLang="en-US" dirty="0"/>
              <a:t>以弗所书</a:t>
            </a:r>
            <a:r>
              <a:rPr lang="en-US" altLang="zh-CN" dirty="0"/>
              <a:t>4:28 </a:t>
            </a:r>
            <a:r>
              <a:rPr lang="zh-CN" altLang="en-US" dirty="0"/>
              <a:t>从前偷窃的，不要再偷；总要劳力，亲手做正经事，就可有余，分给那缺少的人。</a:t>
            </a:r>
          </a:p>
          <a:p>
            <a:pPr marL="0" indent="0">
              <a:buNone/>
            </a:pPr>
            <a:r>
              <a:rPr lang="zh-CN" altLang="en-US" dirty="0"/>
              <a:t>保罗在这节经文中指出了第八条诫命的三个要点：</a:t>
            </a:r>
          </a:p>
          <a:p>
            <a:pPr marL="0" indent="0">
              <a:buNone/>
            </a:pPr>
            <a:r>
              <a:rPr lang="en-US" altLang="zh-CN" dirty="0"/>
              <a:t>1.</a:t>
            </a:r>
            <a:r>
              <a:rPr lang="zh-CN" altLang="en-US" dirty="0"/>
              <a:t>不偷。这是底线，是管家的本分和全人类都当遵守的基本法则。</a:t>
            </a:r>
          </a:p>
          <a:p>
            <a:pPr marL="0" indent="0">
              <a:buNone/>
            </a:pPr>
            <a:r>
              <a:rPr lang="en-US" altLang="zh-CN" dirty="0"/>
              <a:t>2.</a:t>
            </a:r>
            <a:r>
              <a:rPr lang="zh-CN" altLang="en-US" dirty="0"/>
              <a:t>劳力。这指出了工作，尤其是基督徒工作的伦理。它反对任何懒惰与不劳而获，它强调我们不仅要劳力，不但要亲手劳力，而且要亲手劳力做正经事。</a:t>
            </a:r>
          </a:p>
          <a:p>
            <a:pPr marL="0" indent="0">
              <a:buNone/>
            </a:pPr>
            <a:r>
              <a:rPr lang="en-US" altLang="zh-CN" dirty="0"/>
              <a:t>3.</a:t>
            </a:r>
            <a:r>
              <a:rPr lang="zh-CN" altLang="en-US" dirty="0"/>
              <a:t>有余。这指出了“不偷”与“劳力”的最终目的，就是恩慈，就是借着爱人体现出爱神。</a:t>
            </a:r>
          </a:p>
          <a:p>
            <a:pPr marL="0" indent="0">
              <a:buNone/>
            </a:pPr>
            <a:endParaRPr lang="zh-CN" altLang="en-US" dirty="0"/>
          </a:p>
        </p:txBody>
      </p:sp>
    </p:spTree>
    <p:extLst>
      <p:ext uri="{BB962C8B-B14F-4D97-AF65-F5344CB8AC3E}">
        <p14:creationId xmlns:p14="http://schemas.microsoft.com/office/powerpoint/2010/main" val="226471204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E4F61D0-403B-4A9B-8105-10BBA259073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89761FC6-E23C-4F05-AFF7-EEF1E68D57FD}"/>
              </a:ext>
            </a:extLst>
          </p:cNvPr>
          <p:cNvSpPr>
            <a:spLocks noGrp="1"/>
          </p:cNvSpPr>
          <p:nvPr>
            <p:ph idx="1"/>
          </p:nvPr>
        </p:nvSpPr>
        <p:spPr/>
        <p:txBody>
          <a:bodyPr/>
          <a:lstStyle/>
          <a:p>
            <a:pPr marL="0" indent="0">
              <a:buNone/>
            </a:pPr>
            <a:r>
              <a:rPr lang="zh-CN" altLang="en-US" dirty="0"/>
              <a:t>第八条诫命所包含的善，不只是不偷而已，而是要成为一个知足的管家，殷勤的仆人和慷慨的朋友。</a:t>
            </a:r>
          </a:p>
        </p:txBody>
      </p:sp>
    </p:spTree>
    <p:extLst>
      <p:ext uri="{BB962C8B-B14F-4D97-AF65-F5344CB8AC3E}">
        <p14:creationId xmlns:p14="http://schemas.microsoft.com/office/powerpoint/2010/main" val="2215231207"/>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214</TotalTime>
  <Words>5269</Words>
  <Application>Microsoft Office PowerPoint</Application>
  <PresentationFormat>全屏显示(4:3)</PresentationFormat>
  <Paragraphs>311</Paragraphs>
  <Slides>99</Slides>
  <Notes>0</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99</vt:i4>
      </vt:variant>
    </vt:vector>
  </HeadingPairs>
  <TitlesOfParts>
    <vt:vector size="103" baseType="lpstr">
      <vt:lpstr>等线</vt:lpstr>
      <vt:lpstr>Arial</vt:lpstr>
      <vt:lpstr>Calibri</vt:lpstr>
      <vt:lpstr>Office 主题</vt:lpstr>
      <vt:lpstr>良心的自由</vt:lpstr>
      <vt:lpstr>PowerPoint 演示文稿</vt:lpstr>
      <vt:lpstr>马丁·路德</vt:lpstr>
      <vt:lpstr>PowerPoint 演示文稿</vt:lpstr>
      <vt:lpstr>PowerPoint 演示文稿</vt:lpstr>
      <vt:lpstr>与“公民运动”的区别</vt:lpstr>
      <vt:lpstr>自由</vt:lpstr>
      <vt:lpstr>PowerPoint 演示文稿</vt:lpstr>
      <vt:lpstr>PowerPoint 演示文稿</vt:lpstr>
      <vt:lpstr>PowerPoint 演示文稿</vt:lpstr>
      <vt:lpstr>《皇帝的新装》</vt:lpstr>
      <vt:lpstr>PowerPoint 演示文稿</vt:lpstr>
      <vt:lpstr>第六条诫命</vt:lpstr>
      <vt:lpstr>PowerPoint 演示文稿</vt:lpstr>
      <vt:lpstr>“不可杀人”还是“不可谋杀”？</vt:lpstr>
      <vt:lpstr>רָצַח</vt:lpstr>
      <vt:lpstr>为什么“不可杀人”？</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从第六条诫命传讲基督</vt:lpstr>
      <vt:lpstr>PowerPoint 演示文稿</vt:lpstr>
      <vt:lpstr>第七条诫命</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C.S. Lewis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从第七条诫命传讲基督</vt:lpstr>
      <vt:lpstr>PowerPoint 演示文稿</vt:lpstr>
      <vt:lpstr>第八条诫命</vt:lpstr>
      <vt:lpstr>你违背过第八条诫命吗？</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《追风筝的人》</vt:lpstr>
      <vt:lpstr>《追风筝的人》</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惟有代赎的福音才能带来真正的拯救</vt:lpstr>
      <vt:lpstr>从第八条诫命传讲基督</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apple</dc:creator>
  <cp:lastModifiedBy>WangXuanhe</cp:lastModifiedBy>
  <cp:revision>26</cp:revision>
  <dcterms:created xsi:type="dcterms:W3CDTF">2019-08-28T19:48:57Z</dcterms:created>
  <dcterms:modified xsi:type="dcterms:W3CDTF">2019-08-28T23:33:10Z</dcterms:modified>
</cp:coreProperties>
</file>