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34" r:id="rId3"/>
    <p:sldId id="435" r:id="rId4"/>
    <p:sldId id="436" r:id="rId5"/>
    <p:sldId id="447" r:id="rId6"/>
    <p:sldId id="437" r:id="rId7"/>
    <p:sldId id="438" r:id="rId8"/>
    <p:sldId id="439" r:id="rId9"/>
    <p:sldId id="440" r:id="rId10"/>
    <p:sldId id="441" r:id="rId11"/>
    <p:sldId id="442" r:id="rId12"/>
    <p:sldId id="443" r:id="rId13"/>
    <p:sldId id="444" r:id="rId14"/>
    <p:sldId id="445" r:id="rId15"/>
    <p:sldId id="446" r:id="rId16"/>
    <p:sldId id="461" r:id="rId17"/>
    <p:sldId id="448" r:id="rId18"/>
    <p:sldId id="449" r:id="rId19"/>
    <p:sldId id="450" r:id="rId20"/>
    <p:sldId id="451" r:id="rId21"/>
    <p:sldId id="452" r:id="rId22"/>
    <p:sldId id="453" r:id="rId23"/>
    <p:sldId id="454" r:id="rId24"/>
    <p:sldId id="455" r:id="rId25"/>
    <p:sldId id="456" r:id="rId26"/>
    <p:sldId id="457" r:id="rId27"/>
    <p:sldId id="458" r:id="rId28"/>
    <p:sldId id="459" r:id="rId29"/>
    <p:sldId id="462" r:id="rId30"/>
    <p:sldId id="463" r:id="rId31"/>
    <p:sldId id="464" r:id="rId32"/>
    <p:sldId id="465" r:id="rId33"/>
    <p:sldId id="466" r:id="rId34"/>
    <p:sldId id="467" r:id="rId35"/>
    <p:sldId id="468" r:id="rId36"/>
    <p:sldId id="460" r:id="rId37"/>
    <p:sldId id="475" r:id="rId38"/>
    <p:sldId id="476" r:id="rId39"/>
    <p:sldId id="477" r:id="rId40"/>
    <p:sldId id="478" r:id="rId41"/>
    <p:sldId id="479" r:id="rId42"/>
    <p:sldId id="480" r:id="rId43"/>
    <p:sldId id="481" r:id="rId44"/>
    <p:sldId id="482" r:id="rId45"/>
    <p:sldId id="483" r:id="rId46"/>
    <p:sldId id="484" r:id="rId47"/>
    <p:sldId id="485" r:id="rId48"/>
    <p:sldId id="486" r:id="rId49"/>
    <p:sldId id="487" r:id="rId50"/>
    <p:sldId id="491" r:id="rId51"/>
    <p:sldId id="488" r:id="rId52"/>
    <p:sldId id="489" r:id="rId53"/>
    <p:sldId id="490" r:id="rId54"/>
    <p:sldId id="492" r:id="rId55"/>
    <p:sldId id="493" r:id="rId56"/>
    <p:sldId id="494" r:id="rId57"/>
    <p:sldId id="495" r:id="rId58"/>
    <p:sldId id="496" r:id="rId59"/>
    <p:sldId id="497" r:id="rId60"/>
    <p:sldId id="273" r:id="rId61"/>
    <p:sldId id="274" r:id="rId62"/>
    <p:sldId id="275" r:id="rId63"/>
    <p:sldId id="276" r:id="rId64"/>
    <p:sldId id="280" r:id="rId65"/>
    <p:sldId id="277" r:id="rId66"/>
    <p:sldId id="278" r:id="rId67"/>
    <p:sldId id="281" r:id="rId68"/>
    <p:sldId id="279" r:id="rId69"/>
    <p:sldId id="282" r:id="rId70"/>
    <p:sldId id="283" r:id="rId71"/>
    <p:sldId id="288" r:id="rId72"/>
    <p:sldId id="289" r:id="rId73"/>
    <p:sldId id="290" r:id="rId74"/>
    <p:sldId id="291" r:id="rId75"/>
    <p:sldId id="498" r:id="rId76"/>
    <p:sldId id="295" r:id="rId77"/>
    <p:sldId id="499" r:id="rId78"/>
    <p:sldId id="293" r:id="rId79"/>
    <p:sldId id="292" r:id="rId80"/>
    <p:sldId id="294" r:id="rId81"/>
    <p:sldId id="469" r:id="rId82"/>
    <p:sldId id="470" r:id="rId83"/>
    <p:sldId id="471" r:id="rId84"/>
    <p:sldId id="472" r:id="rId85"/>
    <p:sldId id="473" r:id="rId86"/>
    <p:sldId id="474" r:id="rId8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ED627795-BF9F-4B9E-8960-29B33FA5C918}">
          <p14:sldIdLst>
            <p14:sldId id="256"/>
            <p14:sldId id="434"/>
            <p14:sldId id="435"/>
            <p14:sldId id="436"/>
            <p14:sldId id="447"/>
            <p14:sldId id="437"/>
            <p14:sldId id="438"/>
            <p14:sldId id="439"/>
            <p14:sldId id="440"/>
            <p14:sldId id="441"/>
            <p14:sldId id="442"/>
            <p14:sldId id="443"/>
            <p14:sldId id="444"/>
            <p14:sldId id="445"/>
            <p14:sldId id="446"/>
            <p14:sldId id="461"/>
            <p14:sldId id="448"/>
            <p14:sldId id="449"/>
            <p14:sldId id="450"/>
            <p14:sldId id="451"/>
            <p14:sldId id="452"/>
            <p14:sldId id="453"/>
            <p14:sldId id="454"/>
            <p14:sldId id="455"/>
            <p14:sldId id="456"/>
            <p14:sldId id="457"/>
            <p14:sldId id="458"/>
            <p14:sldId id="459"/>
            <p14:sldId id="462"/>
            <p14:sldId id="463"/>
            <p14:sldId id="464"/>
            <p14:sldId id="465"/>
            <p14:sldId id="466"/>
            <p14:sldId id="467"/>
            <p14:sldId id="468"/>
            <p14:sldId id="460"/>
            <p14:sldId id="475"/>
            <p14:sldId id="476"/>
            <p14:sldId id="477"/>
            <p14:sldId id="478"/>
            <p14:sldId id="479"/>
            <p14:sldId id="480"/>
            <p14:sldId id="481"/>
            <p14:sldId id="482"/>
            <p14:sldId id="483"/>
            <p14:sldId id="484"/>
            <p14:sldId id="485"/>
            <p14:sldId id="486"/>
            <p14:sldId id="487"/>
            <p14:sldId id="491"/>
            <p14:sldId id="488"/>
            <p14:sldId id="489"/>
            <p14:sldId id="490"/>
            <p14:sldId id="492"/>
            <p14:sldId id="493"/>
            <p14:sldId id="494"/>
            <p14:sldId id="495"/>
            <p14:sldId id="496"/>
            <p14:sldId id="497"/>
            <p14:sldId id="273"/>
            <p14:sldId id="274"/>
            <p14:sldId id="275"/>
            <p14:sldId id="276"/>
            <p14:sldId id="280"/>
            <p14:sldId id="277"/>
            <p14:sldId id="278"/>
            <p14:sldId id="281"/>
            <p14:sldId id="279"/>
            <p14:sldId id="282"/>
            <p14:sldId id="283"/>
            <p14:sldId id="288"/>
            <p14:sldId id="289"/>
            <p14:sldId id="290"/>
            <p14:sldId id="291"/>
            <p14:sldId id="498"/>
            <p14:sldId id="295"/>
            <p14:sldId id="499"/>
            <p14:sldId id="293"/>
            <p14:sldId id="292"/>
            <p14:sldId id="294"/>
            <p14:sldId id="469"/>
            <p14:sldId id="470"/>
            <p14:sldId id="471"/>
            <p14:sldId id="472"/>
            <p14:sldId id="473"/>
            <p14:sldId id="4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2019/8/28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2019/8/28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2019/8/28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2019/8/28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2019/8/28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2019/8/28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2019/8/28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75C952-7DB2-495A-A240-177A40A9B8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第五条诫命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4DB837F-0398-495C-A616-08B75750FA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7827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DEB538-B22E-49D7-8A31-CF6E9C66A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4</a:t>
            </a:r>
            <a:r>
              <a:rPr lang="zh-CN" altLang="en-US" b="1" dirty="0"/>
              <a:t>、先知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869CC8A-9C79-45CC-A08E-B565BFAC98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 dirty="0"/>
              <a:t>列王纪下 </a:t>
            </a:r>
            <a:r>
              <a:rPr lang="en-US" altLang="zh-CN" sz="3600" b="1" dirty="0"/>
              <a:t>13:14</a:t>
            </a:r>
          </a:p>
          <a:p>
            <a:pPr marL="0" indent="0">
              <a:buNone/>
            </a:pPr>
            <a:r>
              <a:rPr lang="zh-CN" altLang="en-US" sz="3600" b="1" dirty="0"/>
              <a:t>以利沙得了必死的病，以色列王约阿施下来看他，伏在他脸上哭泣，说：“我父啊！我父啊！以色列的战车马兵啊！”</a:t>
            </a:r>
          </a:p>
        </p:txBody>
      </p:sp>
    </p:spTree>
    <p:extLst>
      <p:ext uri="{BB962C8B-B14F-4D97-AF65-F5344CB8AC3E}">
        <p14:creationId xmlns:p14="http://schemas.microsoft.com/office/powerpoint/2010/main" val="3983873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8BE4BE0-C9A2-494C-BEC0-9EBC8884F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5</a:t>
            </a:r>
            <a:r>
              <a:rPr lang="zh-CN" altLang="en-US" b="1" dirty="0"/>
              <a:t>、智慧的教师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041ACE8-CEE5-48BF-BE51-8A9479041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000" b="1" dirty="0"/>
              <a:t>箴言</a:t>
            </a:r>
          </a:p>
        </p:txBody>
      </p:sp>
    </p:spTree>
    <p:extLst>
      <p:ext uri="{BB962C8B-B14F-4D97-AF65-F5344CB8AC3E}">
        <p14:creationId xmlns:p14="http://schemas.microsoft.com/office/powerpoint/2010/main" val="609663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802BC9-6FCC-4CE8-8932-182D4EE75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6</a:t>
            </a:r>
            <a:r>
              <a:rPr lang="zh-CN" altLang="en-US" b="1" dirty="0"/>
              <a:t>、教会的领袖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FFCE883-E1A7-42F8-B6F3-F9404A6493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b="1" dirty="0"/>
              <a:t>哥林多前书 </a:t>
            </a:r>
            <a:r>
              <a:rPr lang="en-US" altLang="zh-CN" b="1" dirty="0"/>
              <a:t>4:15</a:t>
            </a:r>
          </a:p>
          <a:p>
            <a:pPr marL="0" indent="0">
              <a:buNone/>
            </a:pPr>
            <a:r>
              <a:rPr lang="zh-CN" altLang="en-US" b="1" dirty="0"/>
              <a:t>你们学基督的，师傅虽有一万，为父的却是不多，因我在基督耶稣里用福音生了你们。</a:t>
            </a:r>
            <a:endParaRPr lang="en-US" altLang="zh-CN" b="1" dirty="0"/>
          </a:p>
          <a:p>
            <a:pPr marL="0" indent="0">
              <a:buNone/>
            </a:pPr>
            <a:endParaRPr lang="en-US" altLang="zh-CN" b="1" dirty="0"/>
          </a:p>
          <a:p>
            <a:pPr marL="0" indent="0">
              <a:buNone/>
            </a:pPr>
            <a:r>
              <a:rPr lang="zh-CN" altLang="en-US" b="1" dirty="0"/>
              <a:t>加拉太书</a:t>
            </a:r>
            <a:r>
              <a:rPr lang="en-US" altLang="zh-CN" b="1" dirty="0"/>
              <a:t> 4:19</a:t>
            </a:r>
          </a:p>
          <a:p>
            <a:pPr marL="0" indent="0">
              <a:buNone/>
            </a:pPr>
            <a:r>
              <a:rPr lang="zh-CN" altLang="en-US" b="1" dirty="0"/>
              <a:t>我小子啊，我为你们再受生产之苦，直等到基督成形在你们心里。</a:t>
            </a:r>
          </a:p>
        </p:txBody>
      </p:sp>
    </p:spTree>
    <p:extLst>
      <p:ext uri="{BB962C8B-B14F-4D97-AF65-F5344CB8AC3E}">
        <p14:creationId xmlns:p14="http://schemas.microsoft.com/office/powerpoint/2010/main" val="4870442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9ADC11-5135-45B2-9FB2-C77D4E68F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6</a:t>
            </a:r>
            <a:r>
              <a:rPr lang="zh-CN" altLang="en-US" b="1" dirty="0"/>
              <a:t>、教会的领袖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5D099ED-6A86-4F1D-9879-7D357F8B8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b="1" dirty="0"/>
              <a:t>提摩太前书 </a:t>
            </a:r>
            <a:r>
              <a:rPr lang="en-US" altLang="zh-CN" b="1" dirty="0"/>
              <a:t>1:2</a:t>
            </a:r>
          </a:p>
          <a:p>
            <a:pPr marL="0" indent="0">
              <a:buNone/>
            </a:pPr>
            <a:r>
              <a:rPr lang="zh-CN" altLang="en-US" b="1" dirty="0"/>
              <a:t>写信给那因信主作我真儿子的提摩太。愿恩惠、怜悯、平安从父　神和我们主基督耶稣归与你！</a:t>
            </a:r>
            <a:endParaRPr lang="en-US" altLang="zh-CN" b="1" dirty="0"/>
          </a:p>
          <a:p>
            <a:pPr marL="0" indent="0">
              <a:buNone/>
            </a:pPr>
            <a:endParaRPr lang="en-US" altLang="zh-CN" b="1" dirty="0"/>
          </a:p>
          <a:p>
            <a:pPr marL="0" indent="0">
              <a:buNone/>
            </a:pPr>
            <a:r>
              <a:rPr lang="zh-CN" altLang="en-US" b="1" dirty="0"/>
              <a:t>提多书</a:t>
            </a:r>
            <a:r>
              <a:rPr lang="en-US" altLang="zh-CN" b="1" dirty="0"/>
              <a:t> 1:4</a:t>
            </a:r>
          </a:p>
          <a:p>
            <a:pPr marL="0" indent="0">
              <a:buNone/>
            </a:pPr>
            <a:r>
              <a:rPr lang="zh-CN" altLang="en-US" b="1" dirty="0"/>
              <a:t>现在写信给提多，就是照着我们共信之道作我真儿子的。愿恩惠、平安从父　神和我们的救主基督耶稣归与你！</a:t>
            </a:r>
          </a:p>
        </p:txBody>
      </p:sp>
    </p:spTree>
    <p:extLst>
      <p:ext uri="{BB962C8B-B14F-4D97-AF65-F5344CB8AC3E}">
        <p14:creationId xmlns:p14="http://schemas.microsoft.com/office/powerpoint/2010/main" val="33160449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971BDF-0F72-4766-8C75-12F0D181D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7</a:t>
            </a:r>
            <a:r>
              <a:rPr lang="zh-CN" altLang="en-US" b="1" dirty="0"/>
              <a:t>、神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2C53BB1-B834-4534-8211-465D3BB5B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b="1" dirty="0"/>
              <a:t>玛拉基书 </a:t>
            </a:r>
            <a:r>
              <a:rPr lang="en-US" altLang="zh-CN" b="1" dirty="0"/>
              <a:t>1:6</a:t>
            </a:r>
          </a:p>
          <a:p>
            <a:pPr marL="0" indent="0">
              <a:buNone/>
            </a:pPr>
            <a:r>
              <a:rPr lang="zh-CN" altLang="en-US" b="1" dirty="0"/>
              <a:t>藐视我名的祭司啊，万军之耶和华对你们说：儿子尊敬父亲，仆人敬畏主人；我既为父亲，尊敬我的在哪里呢？</a:t>
            </a:r>
            <a:endParaRPr lang="en-US" altLang="zh-CN" b="1" dirty="0"/>
          </a:p>
          <a:p>
            <a:pPr marL="0" indent="0">
              <a:buNone/>
            </a:pPr>
            <a:endParaRPr lang="en-US" altLang="zh-CN" b="1" dirty="0"/>
          </a:p>
          <a:p>
            <a:pPr marL="0" indent="0">
              <a:buNone/>
            </a:pPr>
            <a:r>
              <a:rPr lang="zh-CN" altLang="en-US" b="1" dirty="0"/>
              <a:t>马太福音</a:t>
            </a:r>
            <a:r>
              <a:rPr lang="en-US" altLang="zh-CN" b="1" dirty="0"/>
              <a:t> 6:9</a:t>
            </a:r>
          </a:p>
          <a:p>
            <a:pPr marL="0" indent="0">
              <a:buNone/>
            </a:pPr>
            <a:r>
              <a:rPr lang="zh-CN" altLang="en-US" b="1" dirty="0"/>
              <a:t>所以，你们祷告要这样说：我们在天上的父： 愿人都尊你的名为圣。</a:t>
            </a:r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7522583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34C45E-79F0-4F6C-A959-8A8BB13F4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F2A2B90-802D-4A7A-9C2E-5D44319EF8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b="1" dirty="0"/>
              <a:t>家庭是神起初创造秩序中最基础也是最核心的关系。</a:t>
            </a:r>
            <a:endParaRPr lang="en-US" altLang="zh-CN" b="1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b="1" dirty="0"/>
              <a:t>圣经中关于家庭的比喻，告诉我们教会、政府等一切社会关系在本质上都是那个起初的家庭的延伸。</a:t>
            </a:r>
            <a:endParaRPr lang="en-US" altLang="zh-CN" b="1" dirty="0"/>
          </a:p>
          <a:p>
            <a:pPr marL="0" indent="0">
              <a:buNone/>
            </a:pPr>
            <a:endParaRPr lang="en-US" altLang="zh-CN" b="1" dirty="0"/>
          </a:p>
          <a:p>
            <a:pPr marL="0" indent="0">
              <a:buNone/>
            </a:pPr>
            <a:r>
              <a:rPr lang="zh-CN" altLang="en-US" b="1"/>
              <a:t>因此，在神所设立的社会关系中，一切合法的尊长都配受我们父母般的尊重。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6209127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A9711D1-C7B5-4EEA-AA97-AC7167C92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Rob </a:t>
            </a:r>
            <a:r>
              <a:rPr lang="en-US" altLang="zh-CN" dirty="0" err="1"/>
              <a:t>Scheneck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73B2DCC-E8AD-43DC-969D-A712E34979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神希望家庭成为我们的第一件教会、第一所学校，第一个政府。</a:t>
            </a:r>
          </a:p>
        </p:txBody>
      </p:sp>
    </p:spTree>
    <p:extLst>
      <p:ext uri="{BB962C8B-B14F-4D97-AF65-F5344CB8AC3E}">
        <p14:creationId xmlns:p14="http://schemas.microsoft.com/office/powerpoint/2010/main" val="41942289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BD38C57-143F-412B-A83A-34C1FA956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16EE19F-8ACA-4645-8063-84A7D76934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威斯敏斯特大要理问答第</a:t>
            </a:r>
            <a:r>
              <a:rPr lang="en-US" altLang="zh-CN" dirty="0"/>
              <a:t>125</a:t>
            </a:r>
            <a:r>
              <a:rPr lang="zh-CN" altLang="en-US" dirty="0"/>
              <a:t>问：为什么尊称尊长如父母呢？</a:t>
            </a:r>
          </a:p>
          <a:p>
            <a:pPr marL="0" indent="0">
              <a:buNone/>
            </a:pPr>
            <a:r>
              <a:rPr lang="zh-CN" altLang="en-US" dirty="0"/>
              <a:t>答：尊称尊长如父母是为了教导他们向晚辈履行自己各种本分时，当像肉身的父母一样，同时又当根据他们各种不同的关系，向晚辈表达慈爱和温柔；并使晚辈甘心乐意、欢欢喜喜地完成他们向尊长当尽的本分，正如对父母一样。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584902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B29A43-F016-4CE9-A7EF-9A10C9F7A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6AE6EF-DCE3-4850-909E-C0BC993A2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威斯敏斯特大要理问答第</a:t>
            </a:r>
            <a:r>
              <a:rPr lang="en-US" altLang="zh-CN" dirty="0"/>
              <a:t>126</a:t>
            </a:r>
            <a:r>
              <a:rPr lang="zh-CN" altLang="en-US" dirty="0"/>
              <a:t>问：第五条诫命的一般范围是什么？</a:t>
            </a:r>
          </a:p>
          <a:p>
            <a:pPr marL="0" indent="0">
              <a:buNone/>
            </a:pPr>
            <a:r>
              <a:rPr lang="zh-CN" altLang="en-US" dirty="0"/>
              <a:t>答：第五条诫命的一般范围是，作为晚辈、长辈或同辈，在我们与他人的各种关系中履行彼此当尽的责任。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590584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AF2792-A32E-48F6-A251-EE131682C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A32BB46-08A0-4837-B1C2-8F3596BFE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威斯敏斯特大要理问答第</a:t>
            </a:r>
            <a:r>
              <a:rPr lang="en-US" altLang="zh-CN" dirty="0"/>
              <a:t>127</a:t>
            </a:r>
            <a:r>
              <a:rPr lang="zh-CN" altLang="en-US" dirty="0"/>
              <a:t>问：晚辈当如何尊重长辈？</a:t>
            </a:r>
          </a:p>
          <a:p>
            <a:pPr marL="0" indent="0">
              <a:buNone/>
            </a:pPr>
            <a:r>
              <a:rPr lang="zh-CN" altLang="en-US" dirty="0"/>
              <a:t>答：晚辈当尊重长辈，包括：</a:t>
            </a:r>
          </a:p>
          <a:p>
            <a:pPr marL="0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1</a:t>
            </a:r>
            <a:r>
              <a:rPr lang="zh-CN" altLang="en-US" dirty="0"/>
              <a:t>）在心思、言语和行为上给予当得的敬重；</a:t>
            </a:r>
          </a:p>
          <a:p>
            <a:pPr marL="0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2</a:t>
            </a:r>
            <a:r>
              <a:rPr lang="zh-CN" altLang="en-US" dirty="0"/>
              <a:t>）为他们祷告感恩；</a:t>
            </a:r>
          </a:p>
          <a:p>
            <a:pPr marL="0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3</a:t>
            </a:r>
            <a:r>
              <a:rPr lang="zh-CN" altLang="en-US" dirty="0"/>
              <a:t>）效法他们的美德；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46242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D1A59B-731F-4888-A3C7-8982389EA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98ABBC3-313D-4413-B86B-397F1D7E5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威斯敏斯特大要理问答第</a:t>
            </a:r>
            <a:r>
              <a:rPr lang="en-US" altLang="zh-CN" dirty="0"/>
              <a:t>123</a:t>
            </a:r>
            <a:r>
              <a:rPr lang="zh-CN" altLang="en-US" dirty="0"/>
              <a:t>问：第五条诫命是什么？</a:t>
            </a:r>
          </a:p>
          <a:p>
            <a:pPr marL="0" indent="0">
              <a:buNone/>
            </a:pPr>
            <a:r>
              <a:rPr lang="zh-CN" altLang="en-US" dirty="0"/>
              <a:t>答：第五条诫命是</a:t>
            </a:r>
            <a:r>
              <a:rPr lang="en-US" altLang="zh-CN" dirty="0"/>
              <a:t>:“</a:t>
            </a:r>
            <a:r>
              <a:rPr lang="zh-CN" altLang="en-US" dirty="0"/>
              <a:t>当孝敬父母，使你的日子在耶和华你　神所赐你的地上得以长久。”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007106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6E01B3-CD42-4E37-9454-0DF7FDE49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43EDC97-CFF1-49D0-847D-274016378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4</a:t>
            </a:r>
            <a:r>
              <a:rPr lang="zh-CN" altLang="en-US" dirty="0"/>
              <a:t>）甘心乐意地顺服他们合乎神律法的吩咐和忠告；</a:t>
            </a:r>
          </a:p>
          <a:p>
            <a:pPr marL="0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5</a:t>
            </a:r>
            <a:r>
              <a:rPr lang="zh-CN" altLang="en-US" dirty="0"/>
              <a:t>）对于他们的责备，该听从的就当听从；</a:t>
            </a:r>
          </a:p>
          <a:p>
            <a:pPr marL="0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6</a:t>
            </a:r>
            <a:r>
              <a:rPr lang="zh-CN" altLang="en-US" dirty="0"/>
              <a:t>）根据他们的身份和地位，忠于、捍卫、维护他们的人格和权威；</a:t>
            </a:r>
          </a:p>
          <a:p>
            <a:pPr marL="0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7</a:t>
            </a:r>
            <a:r>
              <a:rPr lang="zh-CN" altLang="en-US" dirty="0"/>
              <a:t>）包容他们的软弱，并以爱心遮盖他们，如此就可成为他们及其治理上引以为荣的人。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080350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C13973-E6BA-4D38-A143-839CAFE5C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D36CE83-6E9A-40DB-8590-C90CB2698A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威斯敏斯特大要理问答第</a:t>
            </a:r>
            <a:r>
              <a:rPr lang="en-US" altLang="zh-CN" dirty="0"/>
              <a:t>128</a:t>
            </a:r>
            <a:r>
              <a:rPr lang="zh-CN" altLang="en-US" dirty="0"/>
              <a:t>问：晚辈冒犯长辈的罪是什么？</a:t>
            </a:r>
          </a:p>
          <a:p>
            <a:pPr marL="0" indent="0">
              <a:buNone/>
            </a:pPr>
            <a:r>
              <a:rPr lang="zh-CN" altLang="en-US" dirty="0"/>
              <a:t>答：晚辈冒犯长辈的罪是：</a:t>
            </a:r>
          </a:p>
          <a:p>
            <a:pPr marL="0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1</a:t>
            </a:r>
            <a:r>
              <a:rPr lang="zh-CN" altLang="en-US" dirty="0"/>
              <a:t>）忽略向他们当尽的责任；</a:t>
            </a:r>
          </a:p>
          <a:p>
            <a:pPr marL="0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2</a:t>
            </a:r>
            <a:r>
              <a:rPr lang="zh-CN" altLang="en-US" dirty="0"/>
              <a:t>）在他们合乎神律法的忠告、吩咐和责备上，嫉妒、蔑视、反叛他们和他们的地位；</a:t>
            </a:r>
          </a:p>
          <a:p>
            <a:pPr marL="0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3</a:t>
            </a:r>
            <a:r>
              <a:rPr lang="zh-CN" altLang="en-US" dirty="0"/>
              <a:t>）咒诅嘲笑，冥顽不化，造谣中伤，如此成为他们及其治理上贻羞致辱之人。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373745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6E1A4F-3002-417E-BB0E-FBFF13A8A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45EA9B9-3069-430E-9B5E-37DF3252E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威斯敏斯特大要理问答第</a:t>
            </a:r>
            <a:r>
              <a:rPr lang="en-US" altLang="zh-CN" dirty="0"/>
              <a:t>129</a:t>
            </a:r>
            <a:r>
              <a:rPr lang="zh-CN" altLang="en-US" dirty="0"/>
              <a:t>问：长辈当向晚辈尽什么责任？</a:t>
            </a:r>
          </a:p>
          <a:p>
            <a:pPr marL="0" indent="0">
              <a:buNone/>
            </a:pPr>
            <a:r>
              <a:rPr lang="zh-CN" altLang="en-US" dirty="0"/>
              <a:t>答：长辈当向晚辈所尽的责任是：</a:t>
            </a:r>
          </a:p>
          <a:p>
            <a:pPr marL="0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1</a:t>
            </a:r>
            <a:r>
              <a:rPr lang="zh-CN" altLang="en-US" dirty="0"/>
              <a:t>）根据他们从神所受的权柄，以及他们所处的关系，爱护晚辈，为他们祷告，祝福他们；教训，劝勉，告诫他们；</a:t>
            </a:r>
          </a:p>
          <a:p>
            <a:pPr marL="0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2</a:t>
            </a:r>
            <a:r>
              <a:rPr lang="zh-CN" altLang="en-US" dirty="0"/>
              <a:t>）行得好的，鼓励赞同，表扬称赞，予以嘉奖；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257028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6F674E7-65AE-43EC-8426-448EE06C0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61BC159-29E6-49FB-990D-E8C051222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3</a:t>
            </a:r>
            <a:r>
              <a:rPr lang="zh-CN" altLang="en-US" dirty="0"/>
              <a:t>）行得坏的，不予认同，予以责备，管教惩罚；</a:t>
            </a:r>
          </a:p>
          <a:p>
            <a:pPr marL="0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4</a:t>
            </a:r>
            <a:r>
              <a:rPr lang="zh-CN" altLang="en-US" dirty="0"/>
              <a:t>）对于他们灵魂和身体所必需的一切，善加保护，予以供应；</a:t>
            </a:r>
          </a:p>
          <a:p>
            <a:pPr marL="0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5</a:t>
            </a:r>
            <a:r>
              <a:rPr lang="zh-CN" altLang="en-US" dirty="0"/>
              <a:t>）严肃庄重，智慧通达，惟圣惟洁，以身作则，使神得荣耀，自己受尊重，神所赐予的权柄得以保守。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773476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6BAADE-7ACB-4355-8AF0-E8D300B1A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0F0B1C2-9444-49E5-A03A-435188D91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威斯敏斯特大要理问答第</a:t>
            </a:r>
            <a:r>
              <a:rPr lang="en-US" altLang="zh-CN" dirty="0"/>
              <a:t>130</a:t>
            </a:r>
            <a:r>
              <a:rPr lang="zh-CN" altLang="en-US" dirty="0"/>
              <a:t>问：长辈易犯的罪是什么？</a:t>
            </a:r>
          </a:p>
          <a:p>
            <a:pPr marL="0" indent="0">
              <a:buNone/>
            </a:pPr>
            <a:r>
              <a:rPr lang="zh-CN" altLang="en-US" dirty="0"/>
              <a:t>答：长辈易犯的罪，除了忽略他们当尽的责任之外，还包括：</a:t>
            </a:r>
          </a:p>
          <a:p>
            <a:pPr marL="0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1</a:t>
            </a:r>
            <a:r>
              <a:rPr lang="zh-CN" altLang="en-US" dirty="0"/>
              <a:t>）专求自己的事，追求自己的荣耀、舒适、好处和快乐；</a:t>
            </a:r>
          </a:p>
          <a:p>
            <a:pPr marL="0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2</a:t>
            </a:r>
            <a:r>
              <a:rPr lang="zh-CN" altLang="en-US" dirty="0"/>
              <a:t>）要求晚辈去行不合乎神律法，或超出他们权能之事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326180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AA1A377-B5EB-4230-9896-6C711DD89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6A94624-6CE5-4E27-8919-564BB9900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3</a:t>
            </a:r>
            <a:r>
              <a:rPr lang="zh-CN" altLang="en-US" dirty="0"/>
              <a:t>）对于行恶的，出谋划策，怂恿教唆，恩宠有加；</a:t>
            </a:r>
          </a:p>
          <a:p>
            <a:pPr marL="0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4</a:t>
            </a:r>
            <a:r>
              <a:rPr lang="zh-CN" altLang="en-US" dirty="0"/>
              <a:t>）对于行善的，横加拦阻，打击士气，不予认同；责备不当；</a:t>
            </a:r>
          </a:p>
          <a:p>
            <a:pPr marL="0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5</a:t>
            </a:r>
            <a:r>
              <a:rPr lang="zh-CN" altLang="en-US" dirty="0"/>
              <a:t>）粗心大意，把晚辈置于谬误、诱惑和危险之中不管不顾；激怒他们；</a:t>
            </a:r>
          </a:p>
          <a:p>
            <a:pPr marL="0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6</a:t>
            </a:r>
            <a:r>
              <a:rPr lang="zh-CN" altLang="en-US" dirty="0"/>
              <a:t>）以及任何因着不公义、不慎重、为人苛刻、疏忽职责所导致的羞辱自己、削弱自身权威之事。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008664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05DD8DD-8342-4D39-ACAE-3E2CE49C9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868217B-CA41-4173-8C30-F925C3C1F5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威斯敏斯特大要理问答第</a:t>
            </a:r>
            <a:r>
              <a:rPr lang="en-US" altLang="zh-CN" dirty="0"/>
              <a:t>131</a:t>
            </a:r>
            <a:r>
              <a:rPr lang="zh-CN" altLang="en-US" dirty="0"/>
              <a:t>问：同辈之间的责任是什么？</a:t>
            </a:r>
          </a:p>
          <a:p>
            <a:pPr marL="0" indent="0">
              <a:buNone/>
            </a:pPr>
            <a:r>
              <a:rPr lang="zh-CN" altLang="en-US" dirty="0"/>
              <a:t>答：同辈之间的责任是：</a:t>
            </a:r>
          </a:p>
          <a:p>
            <a:pPr marL="0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1</a:t>
            </a:r>
            <a:r>
              <a:rPr lang="zh-CN" altLang="en-US" dirty="0"/>
              <a:t>）彼此尊重对方的尊严和价值；</a:t>
            </a:r>
          </a:p>
          <a:p>
            <a:pPr marL="0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2</a:t>
            </a:r>
            <a:r>
              <a:rPr lang="zh-CN" altLang="en-US" dirty="0"/>
              <a:t>）在他人面前把荣誉归给对方；</a:t>
            </a:r>
          </a:p>
          <a:p>
            <a:pPr marL="0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3</a:t>
            </a:r>
            <a:r>
              <a:rPr lang="zh-CN" altLang="en-US" dirty="0"/>
              <a:t>）为对方的恩赐和长进而高兴欢喜，如同己有。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727540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8B9EEF-B17B-48C5-BD14-1F22B207E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27074D2-C4CC-48F8-A3BD-FC913E67C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威斯敏斯特大要理问答第</a:t>
            </a:r>
            <a:r>
              <a:rPr lang="en-US" altLang="zh-CN" dirty="0"/>
              <a:t>132</a:t>
            </a:r>
            <a:r>
              <a:rPr lang="zh-CN" altLang="en-US" dirty="0"/>
              <a:t>问：同辈之间易犯的罪是什么？</a:t>
            </a:r>
          </a:p>
          <a:p>
            <a:pPr marL="0" indent="0">
              <a:buNone/>
            </a:pPr>
            <a:r>
              <a:rPr lang="zh-CN" altLang="en-US" dirty="0"/>
              <a:t>答：同辈之间易犯的罪，除了忽略当尽的责任之外，还包括：</a:t>
            </a:r>
          </a:p>
          <a:p>
            <a:pPr marL="0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1</a:t>
            </a:r>
            <a:r>
              <a:rPr lang="zh-CN" altLang="en-US" dirty="0"/>
              <a:t>）贬低对方的价值；</a:t>
            </a:r>
          </a:p>
          <a:p>
            <a:pPr marL="0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2</a:t>
            </a:r>
            <a:r>
              <a:rPr lang="zh-CN" altLang="en-US" dirty="0"/>
              <a:t>）嫉妒对方的恩赐；</a:t>
            </a:r>
          </a:p>
          <a:p>
            <a:pPr marL="0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3</a:t>
            </a:r>
            <a:r>
              <a:rPr lang="zh-CN" altLang="en-US" dirty="0"/>
              <a:t>）因对方长进兴盛而心里难受；</a:t>
            </a:r>
          </a:p>
          <a:p>
            <a:pPr marL="0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4</a:t>
            </a:r>
            <a:r>
              <a:rPr lang="zh-CN" altLang="en-US" dirty="0"/>
              <a:t>）篡夺对方的权柄，压制对方。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100654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783170-17AD-40EC-BCD3-9CE043CC7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350F1D0-7C44-47BB-8A5C-5FA5A33D0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威斯敏斯特大要理问答第</a:t>
            </a:r>
            <a:r>
              <a:rPr lang="en-US" altLang="zh-CN" dirty="0"/>
              <a:t>133</a:t>
            </a:r>
            <a:r>
              <a:rPr lang="zh-CN" altLang="en-US" dirty="0"/>
              <a:t>问：对于履行第五条诫命所附加的理由是什么？</a:t>
            </a:r>
          </a:p>
          <a:p>
            <a:pPr marL="0" indent="0">
              <a:buNone/>
            </a:pPr>
            <a:r>
              <a:rPr lang="zh-CN" altLang="en-US" dirty="0"/>
              <a:t>答：对于履行第五条诫命所附加的理由是，“使你的日子在耶和华你　神所赐你的地上得以长久。”这是一个明确的长寿与兴盛的应许，所有遵行这一条诫命的人，只要使神得荣耀，自己得益处，就必长寿兴盛。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664513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1A59A4E-244C-4304-9A49-6B0EF04D1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为什么要孝敬父母？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A870822-5FF9-49DB-BE9E-67086FD55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是主所喜悦的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歌罗西书</a:t>
            </a:r>
            <a:r>
              <a:rPr lang="en-US" altLang="zh-CN" dirty="0"/>
              <a:t>3:20</a:t>
            </a:r>
            <a:r>
              <a:rPr lang="zh-CN" altLang="en-US" dirty="0"/>
              <a:t>你们作儿女的，要凡事听从父母，因为这是主所喜悦的。</a:t>
            </a:r>
          </a:p>
        </p:txBody>
      </p:sp>
    </p:spTree>
    <p:extLst>
      <p:ext uri="{BB962C8B-B14F-4D97-AF65-F5344CB8AC3E}">
        <p14:creationId xmlns:p14="http://schemas.microsoft.com/office/powerpoint/2010/main" val="2704493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88CC7CE-1CDE-45EA-8F2B-FB38CCF94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1A59269-2DD8-403F-82B9-53858C6BE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什么是“孝敬”？</a:t>
            </a:r>
          </a:p>
          <a:p>
            <a:pPr marL="0" indent="0">
              <a:buNone/>
            </a:pPr>
            <a:r>
              <a:rPr lang="zh-CN" altLang="en-US" dirty="0"/>
              <a:t>孝敬</a:t>
            </a:r>
            <a:r>
              <a:rPr lang="en-US" altLang="zh-CN" dirty="0"/>
              <a:t>-honor-</a:t>
            </a:r>
            <a:r>
              <a:rPr lang="he-IL" altLang="zh-CN" dirty="0"/>
              <a:t>כָּבַד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380867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460367-027D-46A9-96C0-185A7216C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19E7A4-3731-491B-9068-96FC69A07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是子女当做的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以弗所书</a:t>
            </a:r>
            <a:r>
              <a:rPr lang="en-US" altLang="zh-CN" dirty="0"/>
              <a:t>6:1</a:t>
            </a:r>
            <a:r>
              <a:rPr lang="zh-CN" altLang="en-US" dirty="0"/>
              <a:t>你们作儿女的，要在主里听从父母，这是理所当然的。</a:t>
            </a:r>
          </a:p>
        </p:txBody>
      </p:sp>
    </p:spTree>
    <p:extLst>
      <p:ext uri="{BB962C8B-B14F-4D97-AF65-F5344CB8AC3E}">
        <p14:creationId xmlns:p14="http://schemas.microsoft.com/office/powerpoint/2010/main" val="26843011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5734AA-28B1-4472-8DD7-2733E75A1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231C72C-DF08-49A9-8C7F-885CB7C82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对自己有益处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出埃及记</a:t>
            </a:r>
            <a:r>
              <a:rPr lang="en-US" altLang="zh-CN" dirty="0"/>
              <a:t>20:12</a:t>
            </a:r>
            <a:r>
              <a:rPr lang="zh-CN" altLang="en-US" dirty="0"/>
              <a:t> 当孝敬父母，使你的日子在耶和华你　神所赐你的地上得以长久。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以弗所书</a:t>
            </a:r>
            <a:r>
              <a:rPr lang="en-US" altLang="zh-CN" dirty="0"/>
              <a:t>6:2</a:t>
            </a:r>
            <a:r>
              <a:rPr lang="zh-CN" altLang="en-US" dirty="0"/>
              <a:t>这是第一条带应许的诫命。</a:t>
            </a:r>
          </a:p>
        </p:txBody>
      </p:sp>
    </p:spTree>
    <p:extLst>
      <p:ext uri="{BB962C8B-B14F-4D97-AF65-F5344CB8AC3E}">
        <p14:creationId xmlns:p14="http://schemas.microsoft.com/office/powerpoint/2010/main" val="16946241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1BDF46-3F36-483B-BA1C-3FEE4E37E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11E5482-7380-494A-867F-063A687DF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这个应许对以色列人有特殊的意义。神刚把他们从为奴之地领出来，并应许带领他们到一个新的、更好的地方。他们若想在神所赐的地上日子久长，就要在信仰里孝顺父母。</a:t>
            </a:r>
          </a:p>
        </p:txBody>
      </p:sp>
    </p:spTree>
    <p:extLst>
      <p:ext uri="{BB962C8B-B14F-4D97-AF65-F5344CB8AC3E}">
        <p14:creationId xmlns:p14="http://schemas.microsoft.com/office/powerpoint/2010/main" val="34553555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ED10715-3A4F-45C2-9333-198C10EA0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066EF0-AC27-44BE-89AD-2AF001DE4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当然，我们不能把这个应许当作一个机械式的保证：孝敬父母的人一定能活到</a:t>
            </a:r>
            <a:r>
              <a:rPr lang="en-US" altLang="zh-CN" dirty="0"/>
              <a:t>100</a:t>
            </a:r>
            <a:r>
              <a:rPr lang="zh-CN" altLang="en-US" dirty="0"/>
              <a:t>岁，也不能说早逝的人就一定违反了第五条诫命。有时为了显出更大的荣耀，他会许可一些人遭遇不寻常的结局，即便他们一向都很孝敬父母。尽管一个人寿命的长短看起来取决于很多因素，但神的应许立定在天：孝敬父母的子女必得着生命的赏赐。</a:t>
            </a:r>
          </a:p>
        </p:txBody>
      </p:sp>
    </p:spTree>
    <p:extLst>
      <p:ext uri="{BB962C8B-B14F-4D97-AF65-F5344CB8AC3E}">
        <p14:creationId xmlns:p14="http://schemas.microsoft.com/office/powerpoint/2010/main" val="35119823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E6539F-565B-4816-B151-D09EAF027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9EAC2B8-22AB-4769-B9BC-6FEA452C79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箴言</a:t>
            </a:r>
            <a:r>
              <a:rPr lang="en-US" altLang="zh-CN" dirty="0"/>
              <a:t>1:8</a:t>
            </a:r>
            <a:r>
              <a:rPr lang="zh-CN" altLang="en-US" dirty="0"/>
              <a:t>我儿，要听你父亲的训诲，不可离弃你母亲的法则。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箴言</a:t>
            </a:r>
            <a:r>
              <a:rPr lang="en-US" altLang="zh-CN" dirty="0"/>
              <a:t>3:1-2</a:t>
            </a:r>
            <a:r>
              <a:rPr lang="zh-CN" altLang="en-US" dirty="0"/>
              <a:t>我儿，不要忘记我的法则；你心要谨守我的诫命；因为他必将长久的日子， 生命的年数与平安，加给你。</a:t>
            </a:r>
          </a:p>
        </p:txBody>
      </p:sp>
    </p:spTree>
    <p:extLst>
      <p:ext uri="{BB962C8B-B14F-4D97-AF65-F5344CB8AC3E}">
        <p14:creationId xmlns:p14="http://schemas.microsoft.com/office/powerpoint/2010/main" val="19068130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43307A-2165-4989-B799-8424A4C82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5BB6CDD-A9A3-45EC-AB51-D74C84692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这些经文都相当于对第五条诫命的注解。所罗门重申在世长寿蒙福的应许，还特别把这个应许和圣经对家庭的教导联系起来。这是第五条诫命的精义所在：在真理中孝敬父母必得生命的恩典。</a:t>
            </a:r>
          </a:p>
        </p:txBody>
      </p:sp>
    </p:spTree>
    <p:extLst>
      <p:ext uri="{BB962C8B-B14F-4D97-AF65-F5344CB8AC3E}">
        <p14:creationId xmlns:p14="http://schemas.microsoft.com/office/powerpoint/2010/main" val="1165216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1F117F-F699-4258-90DB-98D6BDF4F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D7FD188-1689-4155-B575-8B2C07940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狭义：这条诫命要求我们尊荣自己的父母。</a:t>
            </a:r>
          </a:p>
          <a:p>
            <a:pPr marL="0" indent="0">
              <a:buNone/>
            </a:pPr>
            <a:r>
              <a:rPr lang="zh-CN" altLang="en-US" dirty="0"/>
              <a:t>广义：这条诫命要求我们在所处的地位和关系中，按照尊卑长幼，尽自己的本分，并给予他人应得的尊重。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876373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05A067-BC5F-492E-91F6-207287096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天主教观点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AF69B5F-D377-4C06-A3D0-E5E081CE9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人不是全然堕落的，仍然有着中性的理性、情感和意志。</a:t>
            </a:r>
          </a:p>
          <a:p>
            <a:pPr marL="0" indent="0">
              <a:buNone/>
            </a:pPr>
            <a:r>
              <a:rPr lang="zh-CN" altLang="en-US" dirty="0"/>
              <a:t>自然律：道德秩序被置于自然和人类里面，通过理性和良心便可以认识。</a:t>
            </a:r>
          </a:p>
          <a:p>
            <a:pPr marL="0" indent="0">
              <a:buNone/>
            </a:pPr>
            <a:r>
              <a:rPr lang="zh-CN" altLang="en-US" dirty="0"/>
              <a:t>人既可以通过自然正确地认识神，也可以通过圣经正确地认识神。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240796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B673AC1-991D-491E-8771-41271B300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0E225C8-785B-4924-9FC3-E92681803B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天主教神学家</a:t>
            </a:r>
            <a:r>
              <a:rPr lang="en-US" altLang="zh-CN" dirty="0"/>
              <a:t>K. </a:t>
            </a:r>
            <a:r>
              <a:rPr lang="en-US" altLang="zh-CN" dirty="0" err="1"/>
              <a:t>Rahner</a:t>
            </a:r>
            <a:r>
              <a:rPr lang="zh-CN" altLang="en-US" dirty="0"/>
              <a:t>（</a:t>
            </a:r>
            <a:r>
              <a:rPr lang="en-US" altLang="zh-CN" dirty="0"/>
              <a:t>1904-1984</a:t>
            </a:r>
            <a:r>
              <a:rPr lang="zh-CN" altLang="en-US" dirty="0"/>
              <a:t>）提出“无名基督徒”的概念，指那些尚未认识或信奉基督的人，只要凭良心做事，便可以获得救恩。</a:t>
            </a:r>
          </a:p>
        </p:txBody>
      </p:sp>
    </p:spTree>
    <p:extLst>
      <p:ext uri="{BB962C8B-B14F-4D97-AF65-F5344CB8AC3E}">
        <p14:creationId xmlns:p14="http://schemas.microsoft.com/office/powerpoint/2010/main" val="15275179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9BD1F7C-3325-4864-BB9B-B7B9D742C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718A439-8FB9-43EE-829A-7C2D9B3589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梵蒂冈第二次会议</a:t>
            </a:r>
            <a:r>
              <a:rPr lang="en-US" altLang="zh-CN" dirty="0"/>
              <a:t>《</a:t>
            </a:r>
            <a:r>
              <a:rPr lang="zh-CN" altLang="en-US" dirty="0"/>
              <a:t>教会宪章</a:t>
            </a:r>
            <a:r>
              <a:rPr lang="en-US" altLang="zh-CN" dirty="0"/>
              <a:t>》2:16</a:t>
            </a:r>
            <a:r>
              <a:rPr lang="zh-CN" altLang="en-US" dirty="0"/>
              <a:t>：“原来那些非因自己的过失，而不知道基督的福音及其教会的人，却诚心寻求天主，并按照良心的指示，在天主圣宠的感召下，实行天主的圣意，他们是可以得到永生的。”</a:t>
            </a:r>
          </a:p>
        </p:txBody>
      </p:sp>
    </p:spTree>
    <p:extLst>
      <p:ext uri="{BB962C8B-B14F-4D97-AF65-F5344CB8AC3E}">
        <p14:creationId xmlns:p14="http://schemas.microsoft.com/office/powerpoint/2010/main" val="846843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F0E722-690E-4943-818C-9E18C917A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8FEB664-4B79-479D-8E0E-76AE60CC8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根据加尔文</a:t>
            </a:r>
            <a:r>
              <a:rPr lang="en-US" altLang="zh-CN" dirty="0"/>
              <a:t>《</a:t>
            </a:r>
            <a:r>
              <a:rPr lang="zh-CN" altLang="en-US" dirty="0"/>
              <a:t>基督教要义</a:t>
            </a:r>
            <a:r>
              <a:rPr lang="en-US" altLang="zh-CN" dirty="0"/>
              <a:t>》</a:t>
            </a:r>
            <a:r>
              <a:rPr lang="zh-CN" altLang="en-US" dirty="0"/>
              <a:t>观点，孝敬包括：</a:t>
            </a:r>
          </a:p>
          <a:p>
            <a:r>
              <a:rPr lang="zh-CN" altLang="en-US" dirty="0"/>
              <a:t>理性上的敬畏</a:t>
            </a:r>
          </a:p>
          <a:p>
            <a:pPr marL="0" indent="0">
              <a:buNone/>
            </a:pPr>
            <a:r>
              <a:rPr lang="zh-CN" altLang="en-US" dirty="0"/>
              <a:t>利未记</a:t>
            </a:r>
            <a:r>
              <a:rPr lang="en-US" altLang="zh-CN" dirty="0"/>
              <a:t>19:3 </a:t>
            </a:r>
            <a:r>
              <a:rPr lang="zh-CN" altLang="en-US" dirty="0"/>
              <a:t>你们各人都当孝敬（畏惧）父母，也要守我的安息日。我是耶和华你们的　神。</a:t>
            </a:r>
          </a:p>
          <a:p>
            <a:r>
              <a:rPr lang="zh-CN" altLang="en-US" dirty="0"/>
              <a:t>意志上的顺服</a:t>
            </a:r>
          </a:p>
          <a:p>
            <a:r>
              <a:rPr lang="zh-CN" altLang="en-US" dirty="0"/>
              <a:t>情感上的感恩（既包括精神层面，也包括物质层面）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5088943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96A508-0C35-477B-8487-A57981AD6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107CC95-C0CB-4D98-AE35-891F4F7E2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天主教的政治观点就来源于这种自然与恩典的二元世界观。</a:t>
            </a: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  <a:p>
            <a:pPr marL="0" indent="0">
              <a:buNone/>
            </a:pPr>
            <a:r>
              <a:rPr lang="zh-CN" altLang="en-US" dirty="0"/>
              <a:t>托玛斯</a:t>
            </a:r>
            <a:r>
              <a:rPr lang="en-US" altLang="zh-CN" dirty="0"/>
              <a:t>·</a:t>
            </a:r>
            <a:r>
              <a:rPr lang="zh-CN" altLang="en-US" dirty="0"/>
              <a:t>阿奎那：“关于政治的观点可以由自然理性（亚里士多德）定夺：国家是所有人所属的最高社会实体。它统治人类的自然生活。就算堕落没有发生，这种组织也是必须的。</a:t>
            </a:r>
          </a:p>
        </p:txBody>
      </p:sp>
    </p:spTree>
    <p:extLst>
      <p:ext uri="{BB962C8B-B14F-4D97-AF65-F5344CB8AC3E}">
        <p14:creationId xmlns:p14="http://schemas.microsoft.com/office/powerpoint/2010/main" val="372161969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63AD41-24C0-4192-A9C1-5DF5D329F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1D46478-3461-479C-98E7-44F665BC1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从治理权柄的角度来说，政府堕落前就有；从暴力工具的角度来说，政府堕落后才有。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从敬拜群体的角度来说，教会堕落前就有；从救赎恩典的角度来说，教会堕落后才有。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960226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A964015-74C6-440B-A431-018050A77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1E23E47-EFF4-4AB7-AF9C-9D92DBCF9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政府管理人的地上生活，教会管理人的属天生活；</a:t>
            </a: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  <a:p>
            <a:pPr marL="0" indent="0">
              <a:buNone/>
            </a:pPr>
            <a:r>
              <a:rPr lang="zh-CN" altLang="en-US" dirty="0"/>
              <a:t>政府管理人的身体，教会管理人的灵魂；</a:t>
            </a: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  <a:p>
            <a:pPr marL="0" indent="0">
              <a:buNone/>
            </a:pPr>
            <a:r>
              <a:rPr lang="zh-CN" altLang="en-US" dirty="0"/>
              <a:t>政府根据自然律管理，教会根据圣经管理。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0924298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0C5D5D-F386-4A5C-BE03-5D5A7776A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E839D71-0E46-42A5-818F-DC5AF1B53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托玛斯</a:t>
            </a:r>
            <a:r>
              <a:rPr lang="en-US" altLang="zh-CN" dirty="0"/>
              <a:t>·</a:t>
            </a:r>
            <a:r>
              <a:rPr lang="zh-CN" altLang="en-US" dirty="0"/>
              <a:t>阿奎那：“尽管自然理性没有启示也可以独立运作，但因为启示有着比自然律更加清晰的看见，所以当政府与教会发生冲突时，教会必须胜出。”</a:t>
            </a:r>
          </a:p>
        </p:txBody>
      </p:sp>
    </p:spTree>
    <p:extLst>
      <p:ext uri="{BB962C8B-B14F-4D97-AF65-F5344CB8AC3E}">
        <p14:creationId xmlns:p14="http://schemas.microsoft.com/office/powerpoint/2010/main" val="32169991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7788F9-A8A6-4741-879E-E7AE7B4B5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34E901-070D-415E-834B-52A99E8DF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dirty="0"/>
              <a:t>这种观点使罗马教会在历史上主张直接掌握政治权力。</a:t>
            </a:r>
          </a:p>
          <a:p>
            <a:pPr marL="0" indent="0">
              <a:buNone/>
            </a:pPr>
            <a:r>
              <a:rPr lang="en-US" altLang="zh-CN" dirty="0"/>
              <a:t>1077</a:t>
            </a:r>
            <a:r>
              <a:rPr lang="zh-CN" altLang="en-US" dirty="0"/>
              <a:t>年，神圣罗马帝国皇帝亨利四世遭到罗马教会绝罚，面临皇位不保，不得不来到教宗格里高利七世的城堡外，从</a:t>
            </a:r>
            <a:r>
              <a:rPr lang="en-US" altLang="zh-CN" dirty="0"/>
              <a:t>1</a:t>
            </a:r>
            <a:r>
              <a:rPr lang="zh-CN" altLang="en-US" dirty="0"/>
              <a:t>月</a:t>
            </a:r>
            <a:r>
              <a:rPr lang="en-US" altLang="zh-CN" dirty="0"/>
              <a:t>25</a:t>
            </a:r>
            <a:r>
              <a:rPr lang="zh-CN" altLang="en-US" dirty="0"/>
              <a:t>日到</a:t>
            </a:r>
            <a:r>
              <a:rPr lang="en-US" altLang="zh-CN" dirty="0"/>
              <a:t>1</a:t>
            </a:r>
            <a:r>
              <a:rPr lang="zh-CN" altLang="en-US" dirty="0"/>
              <a:t>月</a:t>
            </a:r>
            <a:r>
              <a:rPr lang="en-US" altLang="zh-CN" dirty="0"/>
              <a:t>27</a:t>
            </a:r>
            <a:r>
              <a:rPr lang="zh-CN" altLang="en-US" dirty="0"/>
              <a:t>日在冰天雪地中赤脚站立三天，恳求教宗赦免。</a:t>
            </a:r>
          </a:p>
          <a:p>
            <a:pPr marL="0" indent="0">
              <a:buNone/>
            </a:pPr>
            <a:r>
              <a:rPr lang="zh-CN" altLang="en-US" dirty="0"/>
              <a:t>教宗博义八世（</a:t>
            </a:r>
            <a:r>
              <a:rPr lang="en-US" altLang="zh-CN" dirty="0"/>
              <a:t>1235—1303</a:t>
            </a:r>
            <a:r>
              <a:rPr lang="zh-CN" altLang="en-US" dirty="0"/>
              <a:t>）认为教会拥有废王立王的权力。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0273641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B091B7-6B7F-4DF2-88C0-1BAAE4C3E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回应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87F7906-7C32-42A6-8C81-9CB606114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1.	</a:t>
            </a:r>
            <a:r>
              <a:rPr lang="zh-CN" altLang="en-US" dirty="0"/>
              <a:t>人是全然堕落的，包括理性、良心。</a:t>
            </a:r>
          </a:p>
          <a:p>
            <a:pPr marL="0" indent="0">
              <a:buNone/>
            </a:pPr>
            <a:r>
              <a:rPr lang="zh-CN" altLang="en-US" dirty="0"/>
              <a:t>耶利米书</a:t>
            </a:r>
            <a:r>
              <a:rPr lang="en-US" altLang="zh-CN" dirty="0"/>
              <a:t>17:9 </a:t>
            </a:r>
            <a:r>
              <a:rPr lang="zh-CN" altLang="en-US" dirty="0"/>
              <a:t>人心比万物都诡诈，坏到极处，谁能识透呢？</a:t>
            </a:r>
          </a:p>
          <a:p>
            <a:pPr marL="0" indent="0">
              <a:buNone/>
            </a:pPr>
            <a:r>
              <a:rPr lang="zh-CN" altLang="en-US" dirty="0"/>
              <a:t>提多书</a:t>
            </a:r>
            <a:r>
              <a:rPr lang="en-US" altLang="zh-CN" dirty="0"/>
              <a:t>1:15</a:t>
            </a:r>
            <a:r>
              <a:rPr lang="zh-CN" altLang="en-US" dirty="0"/>
              <a:t>在污秽不信的人，什么都不洁净，连心地和天良也都污秽了。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8047648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6FD8433-F903-42AD-8166-846A924B5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634B53B-9475-478E-A47F-EAA9764827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2.	</a:t>
            </a:r>
            <a:r>
              <a:rPr lang="zh-CN" altLang="en-US" dirty="0"/>
              <a:t>唯独圣经，圣经是指导人信仰与生活的最高标准。</a:t>
            </a:r>
          </a:p>
          <a:p>
            <a:pPr marL="0" indent="0">
              <a:buNone/>
            </a:pPr>
            <a:r>
              <a:rPr lang="zh-CN" altLang="en-US" dirty="0"/>
              <a:t>提摩太后书</a:t>
            </a:r>
            <a:r>
              <a:rPr lang="en-US" altLang="zh-CN" dirty="0"/>
              <a:t>3:16-17 </a:t>
            </a:r>
            <a:r>
              <a:rPr lang="zh-CN" altLang="en-US" dirty="0"/>
              <a:t>圣经都是　神所默示的，于教训、督责、使人归正、教导人学义都是有益的，叫属　神的人得以完全，预备行各样的善事。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2047285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8D564A-5557-4C83-8D1E-AAC0861A7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7609583-ACBD-498F-BB1B-DBD1EAC34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3.	</a:t>
            </a:r>
            <a:r>
              <a:rPr lang="zh-CN" altLang="en-US" dirty="0"/>
              <a:t>圣经从未吩咐教会直接掌握政治权力。</a:t>
            </a:r>
          </a:p>
        </p:txBody>
      </p:sp>
    </p:spTree>
    <p:extLst>
      <p:ext uri="{BB962C8B-B14F-4D97-AF65-F5344CB8AC3E}">
        <p14:creationId xmlns:p14="http://schemas.microsoft.com/office/powerpoint/2010/main" val="116622331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97CFC10-F989-4CDC-84B4-070211729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再洗礼派观点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AEA4429-955A-4189-AAF4-F410F04863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CN" altLang="en-US" dirty="0"/>
              <a:t>再洗礼派持极端的政教对立观点。</a:t>
            </a:r>
          </a:p>
          <a:p>
            <a:pPr marL="0" indent="0">
              <a:buNone/>
            </a:pPr>
            <a:r>
              <a:rPr lang="en-US" altLang="zh-CN" dirty="0" err="1"/>
              <a:t>Schleitheim</a:t>
            </a:r>
            <a:r>
              <a:rPr lang="en-US" altLang="zh-CN" dirty="0"/>
              <a:t> Confession</a:t>
            </a:r>
            <a:r>
              <a:rPr lang="zh-CN" altLang="en-US" dirty="0"/>
              <a:t>第六章：</a:t>
            </a:r>
          </a:p>
          <a:p>
            <a:pPr marL="0" indent="0">
              <a:buNone/>
            </a:pPr>
            <a:r>
              <a:rPr lang="zh-CN" altLang="en-US" dirty="0"/>
              <a:t>“佩剑的权柄是完全在基督之外设立的，刀剑惩罚做恶的人将他们致死，保护行善的人。在律法之下，佩剑的权柄是被神设立，用来惩罚恶人致他们于死地；在今天，同样的权柄也被神设立供世上的官长使用。</a:t>
            </a:r>
          </a:p>
          <a:p>
            <a:pPr marL="0" indent="0">
              <a:buNone/>
            </a:pPr>
            <a:r>
              <a:rPr lang="zh-CN" altLang="en-US" dirty="0"/>
              <a:t>但在基督的完全中，教会只用开除会籍作为对犯罪之人的警告，而不是将他们的身体致死，只是警告和命令犯罪之人不要再犯罪了。”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018893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4E62F2-AA6E-4DB0-A07B-9B7BE17B5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B6C6DC4-BC29-4465-8871-C776A00629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John Howard Yoder</a:t>
            </a:r>
            <a:r>
              <a:rPr lang="zh-CN" altLang="en-US" dirty="0"/>
              <a:t>在</a:t>
            </a:r>
            <a:r>
              <a:rPr lang="en-US" altLang="zh-CN" dirty="0"/>
              <a:t>《</a:t>
            </a:r>
            <a:r>
              <a:rPr lang="zh-CN" altLang="en-US" dirty="0"/>
              <a:t>耶稣的政治</a:t>
            </a:r>
            <a:r>
              <a:rPr lang="en-US" altLang="zh-CN" dirty="0"/>
              <a:t>》</a:t>
            </a:r>
            <a:r>
              <a:rPr lang="zh-CN" altLang="en-US" dirty="0"/>
              <a:t>中，否认神给了政府任何合法的权柄，反之政府是属魔鬼的。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“撒旦宣称它有治理万国的能力，而耶稣并没有否定撒旦的宣称。启示录</a:t>
            </a:r>
            <a:r>
              <a:rPr lang="en-US" altLang="zh-CN" dirty="0"/>
              <a:t>13:7</a:t>
            </a:r>
            <a:r>
              <a:rPr lang="zh-CN" altLang="en-US" dirty="0"/>
              <a:t>说的是政府的形像，也就是福音书中所提到的逼迫基督徒的权势。彼得前后书和雅各书的背景也是如此。”</a:t>
            </a:r>
          </a:p>
        </p:txBody>
      </p:sp>
    </p:spTree>
    <p:extLst>
      <p:ext uri="{BB962C8B-B14F-4D97-AF65-F5344CB8AC3E}">
        <p14:creationId xmlns:p14="http://schemas.microsoft.com/office/powerpoint/2010/main" val="725111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9DF2F16-A44C-4746-8E12-C50BB389A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EF6401E-FB1B-474A-9F59-8FD836B6A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海德堡要理问答第</a:t>
            </a:r>
            <a:r>
              <a:rPr lang="en-US" altLang="zh-CN" dirty="0"/>
              <a:t>104</a:t>
            </a:r>
            <a:r>
              <a:rPr lang="zh-CN" altLang="en-US" dirty="0"/>
              <a:t>问：在第五条诫命里，神吩咐什么？</a:t>
            </a:r>
          </a:p>
          <a:p>
            <a:pPr marL="0" indent="0">
              <a:buNone/>
            </a:pPr>
            <a:r>
              <a:rPr lang="zh-CN" altLang="en-US" dirty="0"/>
              <a:t>答：我应对父母和一切尊长表示尊敬、爱心和忠诚；顺从他们的好训诲和管教，并以忍耐的心包容他们的软弱，因为神的旨意是要我们受他们的管理。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75970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93C432-3132-44B4-81CB-28D804862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回应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CAE42E3-B340-407C-97E5-A4939D0E2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启示录</a:t>
            </a:r>
            <a:r>
              <a:rPr lang="en-US" altLang="zh-CN" dirty="0"/>
              <a:t>13</a:t>
            </a:r>
            <a:r>
              <a:rPr lang="zh-CN" altLang="en-US" dirty="0"/>
              <a:t>章提到撒旦控制下的地上权柄，但没有直接说那就是政府，可能是异教或假教会。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马太福音</a:t>
            </a:r>
            <a:r>
              <a:rPr lang="en-US" altLang="zh-CN" dirty="0"/>
              <a:t>4</a:t>
            </a:r>
            <a:r>
              <a:rPr lang="zh-CN" altLang="en-US" dirty="0"/>
              <a:t>章那里，我们不必假设撒旦说的是实话，就算是真的，它也不是这地上国度的合法统治者。</a:t>
            </a:r>
          </a:p>
        </p:txBody>
      </p:sp>
    </p:spTree>
    <p:extLst>
      <p:ext uri="{BB962C8B-B14F-4D97-AF65-F5344CB8AC3E}">
        <p14:creationId xmlns:p14="http://schemas.microsoft.com/office/powerpoint/2010/main" val="77592466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418B22-116E-48A3-99E3-8FD30663A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05A85AC-C0F0-4D9E-9847-F0FD11DC3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政府及其佩剑的权柄是神所设立的，为的是赏善罚恶、管理世俗社会，服务于神美善的旨意。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尽管神没有特别为政府启示一个详细的准则，但神主权地吩咐这些政府它们该在哪里运作，他们正确的地位是什么。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334027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D35A4CC-CB6B-43F0-84A8-CC0540491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087AEDE-50BB-400F-858B-09D67A3FC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罗马书</a:t>
            </a:r>
            <a:r>
              <a:rPr lang="en-US" altLang="zh-CN" dirty="0"/>
              <a:t>13:1</a:t>
            </a:r>
            <a:r>
              <a:rPr lang="zh-CN" altLang="en-US" dirty="0"/>
              <a:t>在上有权柄的，人人当顺服他，因为没有权柄不是出于　神的。凡掌权的都是　神所命的。 </a:t>
            </a:r>
            <a:r>
              <a:rPr lang="en-US" altLang="zh-CN" dirty="0"/>
              <a:t>2</a:t>
            </a:r>
            <a:r>
              <a:rPr lang="zh-CN" altLang="en-US" dirty="0"/>
              <a:t>所以，抗拒掌权的就是抗拒　神的命；抗拒的必自取刑罚。 </a:t>
            </a:r>
            <a:r>
              <a:rPr lang="en-US" altLang="zh-CN" dirty="0"/>
              <a:t>3</a:t>
            </a:r>
            <a:r>
              <a:rPr lang="zh-CN" altLang="en-US" dirty="0"/>
              <a:t>作官的原不是叫行善的惧怕，乃是叫作恶的惧怕。你愿意不惧怕掌权的吗？你只要行善，就可得他的称赞；</a:t>
            </a:r>
          </a:p>
        </p:txBody>
      </p:sp>
    </p:spTree>
    <p:extLst>
      <p:ext uri="{BB962C8B-B14F-4D97-AF65-F5344CB8AC3E}">
        <p14:creationId xmlns:p14="http://schemas.microsoft.com/office/powerpoint/2010/main" val="245003254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DFA5E0-6458-45DD-A23A-D020E5A52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95AE83C-CB0D-4337-9454-30C0E0EF1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 </a:t>
            </a:r>
            <a:r>
              <a:rPr lang="en-US" altLang="zh-CN" dirty="0"/>
              <a:t>4</a:t>
            </a:r>
            <a:r>
              <a:rPr lang="zh-CN" altLang="en-US" dirty="0"/>
              <a:t>因为他是　神的用人，是与你有益的。你若作恶，却当惧怕，因为他不是空空地佩剑；他是　神的用人，是伸冤的，刑罚那作恶的。 </a:t>
            </a:r>
            <a:r>
              <a:rPr lang="en-US" altLang="zh-CN" dirty="0"/>
              <a:t>5</a:t>
            </a:r>
            <a:r>
              <a:rPr lang="zh-CN" altLang="en-US" dirty="0"/>
              <a:t>所以，你们必须顺服，不但是因为刑罚，也是因为良心。 </a:t>
            </a:r>
            <a:r>
              <a:rPr lang="en-US" altLang="zh-CN" dirty="0"/>
              <a:t>6</a:t>
            </a:r>
            <a:r>
              <a:rPr lang="zh-CN" altLang="en-US" dirty="0"/>
              <a:t>你们纳粮，也为这个缘故；因他们是　神的差役，常常特管这事。 </a:t>
            </a:r>
            <a:r>
              <a:rPr lang="en-US" altLang="zh-CN" dirty="0"/>
              <a:t>7</a:t>
            </a:r>
            <a:r>
              <a:rPr lang="zh-CN" altLang="en-US" dirty="0"/>
              <a:t>凡人所当得的，就给他。当得粮的，给他纳粮；当得税的，给他上税；当惧怕的，惧怕他；当恭敬的，恭敬他。</a:t>
            </a:r>
          </a:p>
        </p:txBody>
      </p:sp>
    </p:spTree>
    <p:extLst>
      <p:ext uri="{BB962C8B-B14F-4D97-AF65-F5344CB8AC3E}">
        <p14:creationId xmlns:p14="http://schemas.microsoft.com/office/powerpoint/2010/main" val="325021866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0D2B6F1-5D83-4E6F-8629-CD69D9C65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路德宗观点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4BC81EA-06C7-4B03-B055-60A158B44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路德的大要理问答与西敏准则一样，将政府视为家庭的延伸。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“人类的权柄主要在于父母，所有其他的权柄都是从父母衍生出来的。”</a:t>
            </a:r>
          </a:p>
        </p:txBody>
      </p:sp>
    </p:spTree>
    <p:extLst>
      <p:ext uri="{BB962C8B-B14F-4D97-AF65-F5344CB8AC3E}">
        <p14:creationId xmlns:p14="http://schemas.microsoft.com/office/powerpoint/2010/main" val="371849783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62A703B-339F-4279-8A90-8823BD612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17E369E-4FF7-4749-A80C-F00B7418D5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后来路德宗趋向于天主教的观点，将政府与教会视为管理人类的两个不同组织。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路德宗两国论架构：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天上国度</a:t>
            </a:r>
            <a:r>
              <a:rPr lang="en-US" altLang="zh-CN" dirty="0"/>
              <a:t> – </a:t>
            </a:r>
            <a:r>
              <a:rPr lang="zh-CN" altLang="en-US" dirty="0"/>
              <a:t>福音治理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地上国度</a:t>
            </a:r>
            <a:r>
              <a:rPr lang="en-US" altLang="zh-CN" dirty="0"/>
              <a:t> – </a:t>
            </a:r>
            <a:r>
              <a:rPr lang="zh-CN" altLang="en-US" dirty="0"/>
              <a:t>律法治理</a:t>
            </a:r>
          </a:p>
        </p:txBody>
      </p:sp>
    </p:spTree>
    <p:extLst>
      <p:ext uri="{BB962C8B-B14F-4D97-AF65-F5344CB8AC3E}">
        <p14:creationId xmlns:p14="http://schemas.microsoft.com/office/powerpoint/2010/main" val="362325286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9B24FE-7803-40C2-A3DF-D4CE99C8E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6590E20-8D20-473B-97C0-851C32D16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在堕落的受造界，执行福音中爱的原则是不可能的；否定世俗社会可以用爱、罪得赦免和饶恕来治理。</a:t>
            </a:r>
          </a:p>
        </p:txBody>
      </p:sp>
    </p:spTree>
    <p:extLst>
      <p:ext uri="{BB962C8B-B14F-4D97-AF65-F5344CB8AC3E}">
        <p14:creationId xmlns:p14="http://schemas.microsoft.com/office/powerpoint/2010/main" val="384526052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A0056BD-3D43-4C03-BE9C-5AECB83C1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回应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F22F405-B613-447A-829D-A5E28D745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zh-CN" altLang="en-US" dirty="0"/>
              <a:t>普遍启示本身就吩咐全人类都应该敬拜真神。罗马书第一章</a:t>
            </a:r>
            <a:endParaRPr lang="en-US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圣经从来就不支持本体性两国论的观点，耶稣的教训不单单治理教会，也治理万国。马太福音</a:t>
            </a:r>
            <a:r>
              <a:rPr lang="en-US" altLang="zh-CN" dirty="0"/>
              <a:t>28:18</a:t>
            </a:r>
          </a:p>
          <a:p>
            <a:pPr marL="0" indent="0">
              <a:buNone/>
            </a:pPr>
            <a:r>
              <a:rPr lang="zh-CN" altLang="en-US" dirty="0"/>
              <a:t>      圣经从没说政府仅有自然律管理，而不受</a:t>
            </a:r>
            <a:r>
              <a:rPr lang="en-US" altLang="zh-CN" dirty="0"/>
              <a:t>      </a:t>
            </a:r>
            <a:r>
              <a:rPr lang="zh-CN" altLang="en-US" dirty="0"/>
              <a:t>神启示的约束。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6571892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4C92B74-C527-4014-B60F-AEDADEF67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2B9CB57-24FB-4344-8BC5-9EDB08B6F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3.</a:t>
            </a:r>
            <a:r>
              <a:rPr lang="zh-CN" altLang="en-US" dirty="0"/>
              <a:t> 旧约律法的确将“不信”列为民事律，而在今天不是民事罪行。但从本质看，任何罪行都源自“偶像崇拜”（对神的不忠），任何执行公义的法律都反对“偶像崇拜”。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4. </a:t>
            </a:r>
            <a:r>
              <a:rPr lang="zh-CN" altLang="en-US" dirty="0"/>
              <a:t>真正的政治改良与社会进步一定来自真理，反对社会基督化的人等于反对社会进步。</a:t>
            </a:r>
          </a:p>
        </p:txBody>
      </p:sp>
    </p:spTree>
    <p:extLst>
      <p:ext uri="{BB962C8B-B14F-4D97-AF65-F5344CB8AC3E}">
        <p14:creationId xmlns:p14="http://schemas.microsoft.com/office/powerpoint/2010/main" val="133296276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B7B4D93-2363-4ED8-8F85-85D7A91B8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07CC4EE-170C-4FA7-853E-7B2003F34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5. </a:t>
            </a:r>
            <a:r>
              <a:rPr lang="zh-CN" altLang="en-US" dirty="0"/>
              <a:t>两国论使教会无法宣告基督绝对的主权，否认教会有权批评政府。两国论强调教会是属灵的，却在现实中表现为教会应当支持政府，政府保护教会以至于教会沦为政府的部门。</a:t>
            </a:r>
          </a:p>
        </p:txBody>
      </p:sp>
    </p:spTree>
    <p:extLst>
      <p:ext uri="{BB962C8B-B14F-4D97-AF65-F5344CB8AC3E}">
        <p14:creationId xmlns:p14="http://schemas.microsoft.com/office/powerpoint/2010/main" val="2672410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97C1BC-C6EF-443A-97A4-5A4919071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1</a:t>
            </a:r>
            <a:r>
              <a:rPr lang="zh-CN" altLang="en-US" b="1" dirty="0"/>
              <a:t>、年长者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41BD0B-86D9-42DE-8DDA-78718E2D6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 dirty="0"/>
              <a:t>提摩太前书 </a:t>
            </a:r>
            <a:r>
              <a:rPr lang="en-US" altLang="zh-CN" sz="3600" b="1" dirty="0"/>
              <a:t>5:1</a:t>
            </a:r>
          </a:p>
          <a:p>
            <a:pPr marL="0" indent="0">
              <a:buNone/>
            </a:pPr>
            <a:r>
              <a:rPr lang="zh-CN" altLang="en-US" sz="3600" b="1" dirty="0"/>
              <a:t>不可严责老年人，只要劝他如同父亲。</a:t>
            </a:r>
            <a:endParaRPr lang="en-US" altLang="zh-CN" sz="3600" b="1" dirty="0"/>
          </a:p>
        </p:txBody>
      </p:sp>
    </p:spTree>
    <p:extLst>
      <p:ext uri="{BB962C8B-B14F-4D97-AF65-F5344CB8AC3E}">
        <p14:creationId xmlns:p14="http://schemas.microsoft.com/office/powerpoint/2010/main" val="164947245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BA635ED-77CF-4251-A4BC-4C7355B3D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CFDB8C3-DC61-439F-8597-D04FC0B53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1.  </a:t>
            </a:r>
            <a:r>
              <a:rPr lang="zh-CN" altLang="en-US" dirty="0"/>
              <a:t>抗拒掌权的就是抗拒神的命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sz="3000" b="1" dirty="0"/>
              <a:t>VS</a:t>
            </a:r>
            <a:r>
              <a:rPr lang="en-US" altLang="zh-CN" b="1" dirty="0"/>
              <a:t> </a:t>
            </a:r>
            <a:r>
              <a:rPr lang="zh-CN" altLang="en-US" sz="3000" dirty="0"/>
              <a:t>顺从神，不顺从人，是应当的</a:t>
            </a:r>
            <a:endParaRPr lang="en-US" altLang="zh-CN" sz="3000" dirty="0"/>
          </a:p>
          <a:p>
            <a:pPr marL="0" indent="0">
              <a:buNone/>
            </a:pPr>
            <a:endParaRPr lang="en-US" altLang="zh-CN" sz="3000" dirty="0"/>
          </a:p>
          <a:p>
            <a:pPr marL="0" indent="0">
              <a:buNone/>
            </a:pPr>
            <a:r>
              <a:rPr lang="en-US" altLang="zh-CN" sz="3000" dirty="0"/>
              <a:t>2.</a:t>
            </a:r>
            <a:r>
              <a:rPr lang="zh-CN" altLang="en-US" sz="3000" dirty="0"/>
              <a:t>合法的权柄</a:t>
            </a:r>
            <a:endParaRPr lang="en-US" altLang="zh-CN" sz="3000" dirty="0"/>
          </a:p>
          <a:p>
            <a:pPr marL="0" indent="0">
              <a:buNone/>
            </a:pPr>
            <a:endParaRPr lang="en-US" altLang="zh-CN" sz="3000" dirty="0"/>
          </a:p>
          <a:p>
            <a:pPr marL="0" indent="0">
              <a:buNone/>
            </a:pPr>
            <a:r>
              <a:rPr lang="en-US" altLang="zh-CN" sz="3000" dirty="0"/>
              <a:t>3.</a:t>
            </a:r>
            <a:r>
              <a:rPr lang="zh-CN" altLang="en-US" sz="3000" dirty="0"/>
              <a:t>良心的自由</a:t>
            </a:r>
          </a:p>
        </p:txBody>
      </p:sp>
    </p:spTree>
    <p:extLst>
      <p:ext uri="{BB962C8B-B14F-4D97-AF65-F5344CB8AC3E}">
        <p14:creationId xmlns:p14="http://schemas.microsoft.com/office/powerpoint/2010/main" val="38397142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BFE967-8168-4AF6-9805-07C74BAC0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80D47CD-DB7A-4D73-A698-6518C855EF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zh-CN" altLang="en-US" sz="4000" b="1" dirty="0"/>
              <a:t>抗拒掌权的就是抗拒神的命</a:t>
            </a:r>
            <a:endParaRPr lang="en-US" altLang="zh-CN" sz="4000" b="1" dirty="0"/>
          </a:p>
          <a:p>
            <a:pPr marL="0" indent="0" algn="ctr">
              <a:buNone/>
            </a:pPr>
            <a:endParaRPr lang="zh-CN" altLang="en-US" b="1" dirty="0"/>
          </a:p>
          <a:p>
            <a:pPr marL="0" indent="0" algn="ctr">
              <a:buNone/>
            </a:pPr>
            <a:r>
              <a:rPr lang="en-US" altLang="zh-CN" b="1" dirty="0">
                <a:latin typeface="+mn-ea"/>
              </a:rPr>
              <a:t>&amp; </a:t>
            </a:r>
          </a:p>
          <a:p>
            <a:pPr marL="0" indent="0" algn="ctr">
              <a:buNone/>
            </a:pPr>
            <a:endParaRPr lang="en-US" altLang="zh-CN" b="1" dirty="0"/>
          </a:p>
          <a:p>
            <a:pPr marL="0" indent="0" algn="ctr">
              <a:buNone/>
            </a:pPr>
            <a:r>
              <a:rPr lang="zh-CN" altLang="en-US" sz="4000" b="1" dirty="0"/>
              <a:t>顺从神，不顺从人，是应当的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3396095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50DA262-3959-4443-9482-C83E67F7C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加尔文 基督教要义 </a:t>
            </a:r>
            <a:r>
              <a:rPr lang="en-US" altLang="zh-CN" dirty="0"/>
              <a:t>IV 20 </a:t>
            </a:r>
            <a:r>
              <a:rPr lang="zh-CN" altLang="en-US" dirty="0"/>
              <a:t>政府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013FC97-ADBA-47BC-832E-CE3C4179B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dirty="0"/>
              <a:t>23. </a:t>
            </a:r>
            <a:r>
              <a:rPr lang="zh-CN" altLang="en-US" dirty="0"/>
              <a:t>顺服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8. </a:t>
            </a:r>
            <a:r>
              <a:rPr lang="zh-CN" altLang="en-US" dirty="0"/>
              <a:t>顺服一切的制度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24&amp;26. </a:t>
            </a:r>
            <a:r>
              <a:rPr lang="zh-CN" altLang="en-US" dirty="0"/>
              <a:t>就连不义的官员和邪恶的君王也要顺服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25. </a:t>
            </a:r>
            <a:r>
              <a:rPr lang="zh-CN" altLang="en-US" dirty="0"/>
              <a:t>邪恶统治者首先是神的审判</a:t>
            </a:r>
          </a:p>
        </p:txBody>
      </p:sp>
    </p:spTree>
    <p:extLst>
      <p:ext uri="{BB962C8B-B14F-4D97-AF65-F5344CB8AC3E}">
        <p14:creationId xmlns:p14="http://schemas.microsoft.com/office/powerpoint/2010/main" val="209717675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BB90EC-43EB-47BE-A854-D2CA40A7A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加尔文 基督教要义 </a:t>
            </a:r>
            <a:r>
              <a:rPr lang="en-US" altLang="zh-CN" dirty="0"/>
              <a:t>IV 20 </a:t>
            </a:r>
            <a:r>
              <a:rPr lang="zh-CN" altLang="en-US" dirty="0"/>
              <a:t>政府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7989EB9-1329-42BF-AC53-B97D79B15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dirty="0"/>
              <a:t>32. </a:t>
            </a:r>
            <a:r>
              <a:rPr lang="zh-CN" altLang="en-US" dirty="0"/>
              <a:t>不可因顺服人而不顺服神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虽然对统治者的顺服完全合乎真道，但我们要留意，甚至强调一个例外，那就是这顺服不可使我们离弃对神的顺服，因为所有君王的一切计划、命令和权威都降服在神的旨意和权威之下。我们如果为了满足人而激怒神，这是非常荒谬的事，因为我们是为了神的缘故才顺服他们。</a:t>
            </a:r>
            <a:r>
              <a:rPr lang="en-US" altLang="zh-CN" dirty="0"/>
              <a:t>…</a:t>
            </a:r>
            <a:r>
              <a:rPr lang="zh-CN" altLang="en-US" dirty="0"/>
              <a:t>他们若吩咐任何违背神的事，我们就全然藐视这吩咐。</a:t>
            </a:r>
          </a:p>
        </p:txBody>
      </p:sp>
    </p:spTree>
    <p:extLst>
      <p:ext uri="{BB962C8B-B14F-4D97-AF65-F5344CB8AC3E}">
        <p14:creationId xmlns:p14="http://schemas.microsoft.com/office/powerpoint/2010/main" val="354030882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8D12847-3D01-4B96-B46A-A033F5D7E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加尔文 但以理书注释 </a:t>
            </a:r>
            <a:r>
              <a:rPr lang="en-US" altLang="zh-CN" dirty="0"/>
              <a:t>6:22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B9D00C1-57F7-499D-965E-3B1C79DC7F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“地上的君王起来抵挡神的时候，就是他们失去权柄的时候，并且他们不再配算为人类的一员。我们应当全然藐视他们（</a:t>
            </a:r>
            <a:r>
              <a:rPr lang="en-US" altLang="zh-CN" i="1" dirty="0" err="1"/>
              <a:t>conspuere</a:t>
            </a:r>
            <a:r>
              <a:rPr lang="en-US" altLang="zh-CN" i="1" dirty="0"/>
              <a:t> in </a:t>
            </a:r>
            <a:r>
              <a:rPr lang="en-US" altLang="zh-CN" i="1" dirty="0" err="1"/>
              <a:t>ipsorum</a:t>
            </a:r>
            <a:r>
              <a:rPr lang="en-US" altLang="zh-CN" i="1" dirty="0"/>
              <a:t> capita, </a:t>
            </a:r>
            <a:r>
              <a:rPr lang="zh-CN" altLang="en-US" dirty="0"/>
              <a:t>向他们的头上吐口水），而不是顺服他们。”</a:t>
            </a:r>
          </a:p>
        </p:txBody>
      </p:sp>
    </p:spTree>
    <p:extLst>
      <p:ext uri="{BB962C8B-B14F-4D97-AF65-F5344CB8AC3E}">
        <p14:creationId xmlns:p14="http://schemas.microsoft.com/office/powerpoint/2010/main" val="184458470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899F621-5D40-46CD-896E-F608E1A30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但以理书 </a:t>
            </a:r>
            <a:r>
              <a:rPr lang="en-US" altLang="zh-CN" dirty="0"/>
              <a:t>6:4-10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28A9FC1-A82C-4E38-A78A-7BC18748D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68760"/>
            <a:ext cx="9252520" cy="55892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CN" altLang="en-US" dirty="0"/>
              <a:t>那时，总长和总督寻找但以理误国的把柄，为要参他；只是找不着他的错误过失，因他忠心办事，毫无错误过失。那些人便说：“</a:t>
            </a:r>
            <a:r>
              <a:rPr lang="zh-CN" altLang="en-US" b="1" u="sng" dirty="0"/>
              <a:t>我们要找参这但以理的把柄，除非在他　神的律法中就寻不着。</a:t>
            </a:r>
            <a:r>
              <a:rPr lang="zh-CN" altLang="en-US" dirty="0"/>
              <a:t>”于是，总长和总督纷纷聚集来见王，说：“愿大流士王万岁！国中的总长、钦差、总督、谋士，和巡抚彼此商议，要立一条坚定的禁令，三十日内，不拘何人，若在王以外，或向神或向人求什么，就必扔在狮子坑中。王啊，现在求你立这禁令，加盖玉玺，使禁令决不更改；照玛代和波斯人的例是不可更改的。”于是大流士王立这禁令，加盖玉玺。但以理知道这禁令盖了玉玺，就到自己家里（他楼上的窗户开向耶路撒冷），一日三次，双膝跪在他　神面前，祷告感谢，与素常一样。</a:t>
            </a:r>
          </a:p>
        </p:txBody>
      </p:sp>
    </p:spTree>
    <p:extLst>
      <p:ext uri="{BB962C8B-B14F-4D97-AF65-F5344CB8AC3E}">
        <p14:creationId xmlns:p14="http://schemas.microsoft.com/office/powerpoint/2010/main" val="131867123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0E0F16-D688-4E83-BFE8-5F063546C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但以理书 </a:t>
            </a:r>
            <a:r>
              <a:rPr lang="en-US" altLang="zh-CN" dirty="0"/>
              <a:t>6:5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C62D527-25BF-4914-B74E-5249F5063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he-IL" altLang="zh-C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אֱ֠דַיִן גֻּבְרַיָּ֚א אִלֵּךְ֙ אָֽמְרִ֔ין דִּ֣י לָ֧א נְהַשְׁכַּ֛ח לְדָֽנִיֵּ֥אל דְּנָ֖ה כָּל־עִלָּ֑א לָהֵ֕ן הַשְׁכַּ֥חְנָֽא עֲל֖וֹהִי בְּדָ֥ת אֱלָהֵֽהּ:</a:t>
            </a:r>
            <a:endParaRPr lang="en-US" altLang="zh-CN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那些人便说：“我们除非在他神的命令中找，否则无法找到但以理的把柄。”</a:t>
            </a:r>
            <a:endParaRPr lang="en-US" altLang="zh-CN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94386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BE117A1-A755-46E1-9291-81A8B4651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但以理书 </a:t>
            </a:r>
            <a:r>
              <a:rPr lang="en-US" altLang="zh-CN" dirty="0"/>
              <a:t>6:22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B5457EB-30A3-49B3-9D5B-0DE7053F28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 dirty="0"/>
              <a:t>“我在王面前也没有行过亏损的事。”</a:t>
            </a:r>
          </a:p>
        </p:txBody>
      </p:sp>
    </p:spTree>
    <p:extLst>
      <p:ext uri="{BB962C8B-B14F-4D97-AF65-F5344CB8AC3E}">
        <p14:creationId xmlns:p14="http://schemas.microsoft.com/office/powerpoint/2010/main" val="234703128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6153B2E-7679-4476-8C69-83F4E8E31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我们当如何行？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0A6D6AB-4869-41B5-AA7B-AE95FF73C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zh-CN" altLang="en-US" dirty="0"/>
              <a:t>何西阿书 </a:t>
            </a:r>
            <a:r>
              <a:rPr lang="en-US" altLang="zh-CN" dirty="0"/>
              <a:t>5:11</a:t>
            </a:r>
          </a:p>
          <a:p>
            <a:pPr marL="0" indent="0">
              <a:buNone/>
            </a:pPr>
            <a:r>
              <a:rPr lang="zh-CN" altLang="en-US" dirty="0"/>
              <a:t>以法莲因乐从人的命令， 就受欺压，被审判压碎。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历代志下 </a:t>
            </a:r>
            <a:r>
              <a:rPr lang="en-US" altLang="zh-CN" dirty="0"/>
              <a:t>11:13-16</a:t>
            </a:r>
          </a:p>
          <a:p>
            <a:pPr marL="0" indent="0">
              <a:buNone/>
            </a:pPr>
            <a:r>
              <a:rPr lang="zh-CN" altLang="en-US" dirty="0"/>
              <a:t>以色列全地的祭司和利未人都从四方来归罗波安。利未人撇下他们的郊野和产业，来到犹大</a:t>
            </a:r>
            <a:r>
              <a:rPr lang="zh-CN" altLang="en-US"/>
              <a:t>与耶路撒冷</a:t>
            </a:r>
            <a:r>
              <a:rPr lang="zh-CN" altLang="en-US" dirty="0"/>
              <a:t>，是因耶罗波安和他的儿子拒绝他们，不许他们供祭司职分侍奉耶和华。耶罗波安为邱坛、</a:t>
            </a:r>
            <a:r>
              <a:rPr lang="zh-CN" altLang="en-US"/>
              <a:t>为鬼魔、</a:t>
            </a:r>
            <a:r>
              <a:rPr lang="zh-CN" altLang="en-US" dirty="0"/>
              <a:t>为自己所铸造的牛犊设立祭司。以色列各支派中，凡立定心意寻求耶和华以色列　神的，都随从利未人，来到耶路撒冷祭祀耶和华他们列祖的　神。</a:t>
            </a:r>
          </a:p>
        </p:txBody>
      </p:sp>
    </p:spTree>
    <p:extLst>
      <p:ext uri="{BB962C8B-B14F-4D97-AF65-F5344CB8AC3E}">
        <p14:creationId xmlns:p14="http://schemas.microsoft.com/office/powerpoint/2010/main" val="101084964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E925C1C-CD72-4093-A06B-0C244009E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CAA761D-F820-4A3F-81F2-FBD90A848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altLang="zh-CN" sz="6000" b="1" dirty="0"/>
          </a:p>
          <a:p>
            <a:pPr marL="0" indent="0" algn="ctr">
              <a:buNone/>
            </a:pPr>
            <a:r>
              <a:rPr lang="zh-CN" altLang="en-US" sz="6000" b="1" dirty="0"/>
              <a:t>合法的权柄</a:t>
            </a:r>
          </a:p>
        </p:txBody>
      </p:sp>
    </p:spTree>
    <p:extLst>
      <p:ext uri="{BB962C8B-B14F-4D97-AF65-F5344CB8AC3E}">
        <p14:creationId xmlns:p14="http://schemas.microsoft.com/office/powerpoint/2010/main" val="308091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15B559-B65B-4327-8ABA-98B7C49CD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2</a:t>
            </a:r>
            <a:r>
              <a:rPr lang="zh-CN" altLang="en-US" b="1" dirty="0"/>
              <a:t>、官长、君王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551E3EC-BCD6-46CF-94B3-736C81843B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b="1" dirty="0"/>
              <a:t>撒母耳记上 </a:t>
            </a:r>
            <a:r>
              <a:rPr lang="en-US" altLang="zh-CN" b="1" dirty="0"/>
              <a:t>5:11</a:t>
            </a:r>
          </a:p>
          <a:p>
            <a:pPr marL="0" indent="0">
              <a:buNone/>
            </a:pPr>
            <a:r>
              <a:rPr lang="zh-CN" altLang="en-US" b="1" dirty="0"/>
              <a:t>我父啊，看看你外袍的衣襟在我手中。我割下你的衣襟，没有杀你；你由此可以知道我没有恶意叛逆你。你虽然猎取我的命，我却没有得罪你。</a:t>
            </a:r>
            <a:endParaRPr lang="en-US" altLang="zh-CN" b="1" dirty="0"/>
          </a:p>
          <a:p>
            <a:pPr marL="0" indent="0">
              <a:buNone/>
            </a:pPr>
            <a:endParaRPr lang="en-US" altLang="zh-CN" b="1" dirty="0"/>
          </a:p>
          <a:p>
            <a:pPr marL="0" indent="0">
              <a:buNone/>
            </a:pPr>
            <a:r>
              <a:rPr lang="zh-CN" altLang="en-US" b="1" dirty="0"/>
              <a:t>士师记</a:t>
            </a:r>
            <a:r>
              <a:rPr lang="en-US" altLang="zh-CN" b="1" dirty="0"/>
              <a:t> 5:7</a:t>
            </a:r>
          </a:p>
          <a:p>
            <a:pPr marL="0" indent="0">
              <a:buNone/>
            </a:pPr>
            <a:r>
              <a:rPr lang="zh-CN" altLang="en-US" b="1" dirty="0"/>
              <a:t>以色列中的官长停职， 直到我底波拉兴起， 等我兴起作以色列的母。</a:t>
            </a:r>
          </a:p>
        </p:txBody>
      </p:sp>
    </p:spTree>
    <p:extLst>
      <p:ext uri="{BB962C8B-B14F-4D97-AF65-F5344CB8AC3E}">
        <p14:creationId xmlns:p14="http://schemas.microsoft.com/office/powerpoint/2010/main" val="357487504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6367D8B-1850-4038-A989-C72926162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6000" b="1" dirty="0"/>
              <a:t>合法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B936ADE-1C28-4852-BBE0-042F27FCE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400" dirty="0"/>
              <a:t>不滥用政治力量消灭神的话语、夺取神的权威</a:t>
            </a:r>
            <a:endParaRPr lang="en-US" altLang="zh-CN" sz="4400" dirty="0"/>
          </a:p>
          <a:p>
            <a:pPr marL="0" indent="0" algn="ctr">
              <a:buNone/>
            </a:pPr>
            <a:r>
              <a:rPr lang="en-US" altLang="zh-CN" sz="4400" b="1" dirty="0"/>
              <a:t>&amp;</a:t>
            </a:r>
          </a:p>
          <a:p>
            <a:pPr marL="0" indent="0">
              <a:buNone/>
            </a:pPr>
            <a:r>
              <a:rPr lang="zh-CN" altLang="en-US" sz="4400" dirty="0"/>
              <a:t>保护真信仰的自由、为教会提供一个稳定的社会环境</a:t>
            </a:r>
            <a:endParaRPr lang="en-US" altLang="zh-CN" sz="4400" dirty="0"/>
          </a:p>
        </p:txBody>
      </p:sp>
    </p:spTree>
    <p:extLst>
      <p:ext uri="{BB962C8B-B14F-4D97-AF65-F5344CB8AC3E}">
        <p14:creationId xmlns:p14="http://schemas.microsoft.com/office/powerpoint/2010/main" val="364099175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F04778-ED8E-4F07-8F2F-E46EDF27A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申命记 </a:t>
            </a:r>
            <a:r>
              <a:rPr lang="en-US" altLang="zh-CN" dirty="0"/>
              <a:t>17:14-20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B287CBF-C591-4AA7-BAE2-91810E00B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9766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CN" altLang="en-US" dirty="0"/>
              <a:t>“到了耶和华你　神所赐你的地，得了那地居住的时候，若说：‘我要立王治理我，像四围的国一样。’你总要立耶和华你　神所拣选的人为王。必从你弟兄中立一人；不可立你弟兄以外的人为王。</a:t>
            </a:r>
            <a:r>
              <a:rPr lang="zh-CN" altLang="en-US" u="sng" dirty="0"/>
              <a:t>只是王不可为自己加添马匹，也不可使百姓回埃及去，为要加添他的马匹，因耶和华曾吩咐你们说：‘不可再回那条路去。</a:t>
            </a:r>
            <a:r>
              <a:rPr lang="zh-CN" altLang="en-US" dirty="0"/>
              <a:t>’他也不可为自己多立妃嫔，恐怕他的心偏邪；也不可为自己多积金银。他登了国位，就要将祭司利未人面前的这律法书，为自己抄录一本，存在他那里，要平生诵读，好学习敬畏耶和华他的　神，谨守遵行这律法书上的一切言语和这些律例，免得他向弟兄心高气傲，偏左偏右，离了这诫命。这样，他和他的子孙便可在以色列中，在国位上年长日久。”</a:t>
            </a:r>
          </a:p>
        </p:txBody>
      </p:sp>
    </p:spTree>
    <p:extLst>
      <p:ext uri="{BB962C8B-B14F-4D97-AF65-F5344CB8AC3E}">
        <p14:creationId xmlns:p14="http://schemas.microsoft.com/office/powerpoint/2010/main" val="240667686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DA3D8F-4D7C-4C0C-A378-C7C44A053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以赛亚书 </a:t>
            </a:r>
            <a:r>
              <a:rPr lang="en-US" altLang="zh-CN" dirty="0"/>
              <a:t>2:6-8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C254528-E7A6-4D3D-8529-D8A194902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4000" dirty="0"/>
              <a:t>耶和华，你离弃了你百姓雅各家， 是因他们充满了东方的风俗， 作观兆的，像非利士人一样， 并与外邦人击掌。他们的国满了金银， 财宝也无穷； 他们的地满了马匹， 车辆也无数。他们的地满了偶像； 他们跪拜自己手所造的， 就是自己指头所做的。</a:t>
            </a:r>
          </a:p>
        </p:txBody>
      </p:sp>
    </p:spTree>
    <p:extLst>
      <p:ext uri="{BB962C8B-B14F-4D97-AF65-F5344CB8AC3E}">
        <p14:creationId xmlns:p14="http://schemas.microsoft.com/office/powerpoint/2010/main" val="332066226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EFAAB73-DFC8-482E-9B68-4B79419E3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列王记上 </a:t>
            </a:r>
            <a:r>
              <a:rPr lang="en-US" altLang="zh-CN" dirty="0"/>
              <a:t>10:26-29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C14C0E0-77E9-49A2-A7E1-9E90811AD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dirty="0"/>
              <a:t>所罗门聚集战车马兵，有战车一千四百辆，马兵一万二千名，安置在屯车的城邑和耶路撒冷，就是王那里。王在耶路撒冷使银子多如石头，香柏木多如高原的桑树。</a:t>
            </a:r>
            <a:r>
              <a:rPr lang="zh-CN" altLang="en-US" sz="3600" u="sng" dirty="0"/>
              <a:t>所罗门的马是从埃及带来的，是王的商人一群一群按着定价买来的。从埃及买来的车，每辆价银六百舍客勒，马每匹一百五十舍客勒。</a:t>
            </a:r>
          </a:p>
        </p:txBody>
      </p:sp>
    </p:spTree>
    <p:extLst>
      <p:ext uri="{BB962C8B-B14F-4D97-AF65-F5344CB8AC3E}">
        <p14:creationId xmlns:p14="http://schemas.microsoft.com/office/powerpoint/2010/main" val="59384736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5711BE-426E-4D99-AEF5-B610357C3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 </a:t>
            </a:r>
            <a:r>
              <a:rPr lang="en-US" altLang="zh-CN" dirty="0"/>
              <a:t>6:29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A3B57C1-892E-4186-84E6-EDB22251E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然而我告诉你们，就是所罗门极荣华的时候，他所穿戴的，还不如这花一朵呢！</a:t>
            </a:r>
          </a:p>
        </p:txBody>
      </p:sp>
    </p:spTree>
    <p:extLst>
      <p:ext uri="{BB962C8B-B14F-4D97-AF65-F5344CB8AC3E}">
        <p14:creationId xmlns:p14="http://schemas.microsoft.com/office/powerpoint/2010/main" val="302686999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97CADD9-30EC-4861-B241-BDD63924C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良心的自由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F358D1C-CF60-4688-B55E-7B69B8B4EF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雅各书</a:t>
            </a:r>
            <a:r>
              <a:rPr lang="en-US" altLang="zh-CN" dirty="0"/>
              <a:t>4:12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罗马书</a:t>
            </a:r>
            <a:r>
              <a:rPr lang="en-US" altLang="zh-CN"/>
              <a:t>14:4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2761562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9FBA84-6F16-4DB2-B5AE-AD4D5CE7E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凯波尔的政教观点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196DB3-C719-4221-B0E5-42CCCB855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zh-CN" altLang="en-US" dirty="0"/>
              <a:t>国家主权</a:t>
            </a:r>
            <a:r>
              <a:rPr lang="en-US" altLang="zh-CN" dirty="0"/>
              <a:t>(The Sovereignty in the State)</a:t>
            </a:r>
          </a:p>
          <a:p>
            <a:pPr marL="0" indent="0">
              <a:buNone/>
            </a:pPr>
            <a:r>
              <a:rPr lang="zh-CN" altLang="en-US" sz="3000" dirty="0"/>
              <a:t>神的普遍恩典，用来拦阻人的恶，人应当服从它合法的权柄。</a:t>
            </a:r>
            <a:endParaRPr lang="en-US" altLang="zh-CN" sz="3000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教会主权</a:t>
            </a:r>
            <a:r>
              <a:rPr lang="en-US" altLang="zh-CN" dirty="0"/>
              <a:t>(The Sovereignty in the Church)</a:t>
            </a:r>
          </a:p>
          <a:p>
            <a:pPr marL="0" indent="0">
              <a:buNone/>
            </a:pPr>
            <a:r>
              <a:rPr lang="zh-CN" altLang="en-US" sz="3000" dirty="0"/>
              <a:t>国家缺乏在信仰领域做出判断的权柄，它应当允许教会在自己领域内的活动中享有主权，国家主权与教会主权并存、良性互动。</a:t>
            </a:r>
            <a:endParaRPr lang="en-US" altLang="zh-CN" sz="3000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社会主权</a:t>
            </a:r>
            <a:r>
              <a:rPr lang="en-US" altLang="zh-CN" dirty="0"/>
              <a:t>(The Sovereignty in Society)</a:t>
            </a:r>
          </a:p>
          <a:p>
            <a:pPr marL="0" indent="0">
              <a:buNone/>
            </a:pPr>
            <a:r>
              <a:rPr lang="zh-CN" altLang="en-US" dirty="0"/>
              <a:t>家庭、商业、艺术和科学构成了社会领域，国家在该领域享有监护的权力却没有主权，不存在全能型政府</a:t>
            </a:r>
            <a:r>
              <a:rPr lang="en-US" altLang="zh-CN"/>
              <a:t>(state-omnipotence)</a:t>
            </a:r>
            <a:r>
              <a:rPr lang="zh-CN" altLang="en-US" dirty="0"/>
              <a:t>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4066829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08077E6-0057-440E-A1B4-E132B45C8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090469D-3CBC-4A18-B386-046A45E89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zh-CN" altLang="en-US" dirty="0"/>
              <a:t>中国的现代国家建设尚未完成，其并未完成通过契约论和自然权利统摄人心的建设工作，同时又难以避免地采用了许多契约论和权利论的修辞。因此，中国教会所处的这个世俗国家的“基底”本身存在许多未理顺的问题。于是，中国教会在对国家作出回应时，常常发生某种“时代交错”的现象，在同一时刻采用的修辞可能包括：路德对罗马教会的指责（“可咒诅的假教会”），梅兰希顿对政府的希望（“政府应当支持真宗教”），胡格诺派面对逼迫时的论证（“掌权者与人民有约的关系，若前者背约，后者就可以反抗”），阿尔图修斯的权利话语（“敬拜真神、财产和自由受保护，是源于十诫的自然权利”），甚或清教徒对言论自由的</a:t>
            </a:r>
            <a:r>
              <a:rPr lang="zh-CN" altLang="en-US"/>
              <a:t>主张。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4084528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D925B3-478C-4820-9760-3A596D738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公民权利和政治权利国际公约 </a:t>
            </a:r>
            <a:r>
              <a:rPr lang="en-US" altLang="zh-CN" dirty="0"/>
              <a:t>18:1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77E0068-5CAC-4749-85A2-9345DF8EB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人人有思想、良心和宗教自由的权利；此项权利包括改变他的宗教或信仰的自由，以及单独或集体、公开或秘密地以教义、实践、礼拜和戒律表示他的宗教或信仰的自由。</a:t>
            </a:r>
          </a:p>
        </p:txBody>
      </p:sp>
    </p:spTree>
    <p:extLst>
      <p:ext uri="{BB962C8B-B14F-4D97-AF65-F5344CB8AC3E}">
        <p14:creationId xmlns:p14="http://schemas.microsoft.com/office/powerpoint/2010/main" val="24284735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6498F92-CCEE-4DD8-8005-0803D0038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9AE09B71-F97B-4192-A278-86DE4B8FA5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17638"/>
            <a:ext cx="9144000" cy="5440362"/>
          </a:xfrm>
        </p:spPr>
      </p:pic>
    </p:spTree>
    <p:extLst>
      <p:ext uri="{BB962C8B-B14F-4D97-AF65-F5344CB8AC3E}">
        <p14:creationId xmlns:p14="http://schemas.microsoft.com/office/powerpoint/2010/main" val="2700263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10ED562-3FB5-4E15-B516-7E40D108A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3</a:t>
            </a:r>
            <a:r>
              <a:rPr lang="zh-CN" altLang="en-US" b="1" dirty="0"/>
              <a:t>、军事统帅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3CBF515-267B-40CE-A59C-C63E89C02E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b="1" dirty="0"/>
              <a:t>列王纪下</a:t>
            </a:r>
            <a:r>
              <a:rPr lang="en-US" altLang="zh-CN" b="1" dirty="0"/>
              <a:t> 5:13</a:t>
            </a:r>
          </a:p>
          <a:p>
            <a:pPr marL="0" indent="0">
              <a:buNone/>
            </a:pPr>
            <a:r>
              <a:rPr lang="zh-CN" altLang="en-US" b="1" dirty="0"/>
              <a:t>他的仆人进前来，对他说：“我父啊，先知若吩咐你做一件大事，你岂不做吗？何况说你去沐浴而得洁净呢？” </a:t>
            </a:r>
          </a:p>
        </p:txBody>
      </p:sp>
    </p:spTree>
    <p:extLst>
      <p:ext uri="{BB962C8B-B14F-4D97-AF65-F5344CB8AC3E}">
        <p14:creationId xmlns:p14="http://schemas.microsoft.com/office/powerpoint/2010/main" val="98817846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97C80FE-1FE9-4257-8436-15C9E4741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中国宪法 </a:t>
            </a:r>
            <a:r>
              <a:rPr lang="en-US" altLang="zh-CN" dirty="0"/>
              <a:t>2:36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5978A3E-FAAB-49D4-97FE-B68DEA134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中华人民共和国公民有宗教信仰自由。任何国家机关、社会团体和个人不得强制公民信仰宗教或者不信仰宗教，不得歧视信仰宗教的公民和不信仰宗教的公民。国家保护正常的宗教活动。任何人不得利用宗教进行破坏社会秩序、损害公民身体健康、妨碍国家教育制度的活动。宗教团体和宗教事务不受外国势力的支配。</a:t>
            </a:r>
          </a:p>
        </p:txBody>
      </p:sp>
    </p:spTree>
    <p:extLst>
      <p:ext uri="{BB962C8B-B14F-4D97-AF65-F5344CB8AC3E}">
        <p14:creationId xmlns:p14="http://schemas.microsoft.com/office/powerpoint/2010/main" val="339270566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4507167-3A13-4CFB-92C8-BB96BEA7B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2F92555-8B4E-4D50-8435-5FE2E4DE6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我们应该常常省察自己是否遵行了第五条诫命？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我们与父母的关系荣耀神吗？</a:t>
            </a:r>
          </a:p>
        </p:txBody>
      </p:sp>
    </p:spTree>
    <p:extLst>
      <p:ext uri="{BB962C8B-B14F-4D97-AF65-F5344CB8AC3E}">
        <p14:creationId xmlns:p14="http://schemas.microsoft.com/office/powerpoint/2010/main" val="218082941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FC72322-FF8A-4D5A-AA7F-FF0E9791E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1D8255F-977A-40E5-B66B-81E8795B5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“今天的年轻人贪爱奢华。他们没有礼貌，藐视权柄，不尊敬老人，工作时聊天、不认真。长者进屋时，年轻人再也不起立相迎，他们违抗父母、爱说谎、暴饮暴食，把脚翘到桌子上，对长辈目中无人。”</a:t>
            </a:r>
          </a:p>
        </p:txBody>
      </p:sp>
    </p:spTree>
    <p:extLst>
      <p:ext uri="{BB962C8B-B14F-4D97-AF65-F5344CB8AC3E}">
        <p14:creationId xmlns:p14="http://schemas.microsoft.com/office/powerpoint/2010/main" val="4239412017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6DBF3D-2B8B-4D7E-8BC6-5803E9D6E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5B7934E-70E5-44A4-83F7-43429788F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与其它诫命一样，我们靠自己无法遵行第五条诫命。我们都违反了这一条诫命，除了一位之外，没有一个子女是完美的。</a:t>
            </a:r>
          </a:p>
        </p:txBody>
      </p:sp>
    </p:spTree>
    <p:extLst>
      <p:ext uri="{BB962C8B-B14F-4D97-AF65-F5344CB8AC3E}">
        <p14:creationId xmlns:p14="http://schemas.microsoft.com/office/powerpoint/2010/main" val="125509180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1437D7-8B6E-433D-8AA3-91FB20B34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从第五条诫命传讲基督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3438DD2-0F3D-49C3-BABB-78C2AC3E5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基督孝敬父母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路加福音</a:t>
            </a:r>
            <a:r>
              <a:rPr lang="en-US" altLang="zh-CN" dirty="0"/>
              <a:t>2:51</a:t>
            </a:r>
            <a:r>
              <a:rPr lang="zh-CN" altLang="en-US" dirty="0"/>
              <a:t> 他就同他们下去，回到拿撒勒，并且顺从他们。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直到耶稣生命的末了，他从未停止孝敬地上的亲人。他知道自己即将离世，不能在母亲年老体衰的时候照顾她，为此他特意嘱咐约翰代替他作母亲的儿子，照顾母亲。</a:t>
            </a:r>
          </a:p>
        </p:txBody>
      </p:sp>
    </p:spTree>
    <p:extLst>
      <p:ext uri="{BB962C8B-B14F-4D97-AF65-F5344CB8AC3E}">
        <p14:creationId xmlns:p14="http://schemas.microsoft.com/office/powerpoint/2010/main" val="2574725333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2DEA9E4-B801-4B82-B409-EE0BB295D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7BFF505-F459-4600-A0CB-67C1D8EE6E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约翰福音</a:t>
            </a:r>
            <a:r>
              <a:rPr lang="en-US" altLang="zh-CN" dirty="0"/>
              <a:t>19:26-27</a:t>
            </a:r>
            <a:r>
              <a:rPr lang="zh-CN" altLang="en-US" dirty="0"/>
              <a:t>耶稣见母亲和他所爱的那门徒站在旁边，就对他母亲说：“母亲，看，你的儿子！”又对那门徒说：“看，你的母亲！”从此，那门徒就接她到自己家里去了。</a:t>
            </a:r>
          </a:p>
        </p:txBody>
      </p:sp>
    </p:spTree>
    <p:extLst>
      <p:ext uri="{BB962C8B-B14F-4D97-AF65-F5344CB8AC3E}">
        <p14:creationId xmlns:p14="http://schemas.microsoft.com/office/powerpoint/2010/main" val="393573280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69C83E-F8BD-41E9-B467-D2AC67E88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D19D57F-5AE2-4743-8624-F1E2B6514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从马槽到十字架，耶稣一直是顺命的儿子，孝敬天上的父和地上的双亲。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耶稣是一个完美的儿子，是神期待我们成为的样式，因此他是我们效法的榜样。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034376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66A9963-D3CC-44E7-A6C1-A0847CF8F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4</a:t>
            </a:r>
            <a:r>
              <a:rPr lang="zh-CN" altLang="en-US" b="1" dirty="0"/>
              <a:t>、先知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7753B6-59E9-4642-966D-AD8CFF2DC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b="1" dirty="0"/>
              <a:t>列王纪下 </a:t>
            </a:r>
            <a:r>
              <a:rPr lang="en-US" altLang="zh-CN" b="1" dirty="0"/>
              <a:t>2:11-12</a:t>
            </a:r>
          </a:p>
          <a:p>
            <a:pPr marL="0" indent="0">
              <a:buNone/>
            </a:pPr>
            <a:r>
              <a:rPr lang="zh-CN" altLang="en-US" b="1" dirty="0"/>
              <a:t>他们正走着说话，忽有火车火马将二人隔开，以利亚就乘旋风升天去了。以利沙看见，就呼叫说：“我父啊！我父啊！以色列的战车马兵啊！”以后不再见他了。</a:t>
            </a:r>
            <a:endParaRPr lang="en-US" altLang="zh-CN" b="1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94552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4494</Words>
  <Application>Microsoft Office PowerPoint</Application>
  <PresentationFormat>全屏显示(4:3)</PresentationFormat>
  <Paragraphs>261</Paragraphs>
  <Slides>86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86</vt:i4>
      </vt:variant>
    </vt:vector>
  </HeadingPairs>
  <TitlesOfParts>
    <vt:vector size="91" baseType="lpstr">
      <vt:lpstr>宋体</vt:lpstr>
      <vt:lpstr>Arial</vt:lpstr>
      <vt:lpstr>Calibri</vt:lpstr>
      <vt:lpstr>Times New Roman</vt:lpstr>
      <vt:lpstr>Office 主题</vt:lpstr>
      <vt:lpstr>第五条诫命</vt:lpstr>
      <vt:lpstr>PowerPoint 演示文稿</vt:lpstr>
      <vt:lpstr>PowerPoint 演示文稿</vt:lpstr>
      <vt:lpstr>PowerPoint 演示文稿</vt:lpstr>
      <vt:lpstr>PowerPoint 演示文稿</vt:lpstr>
      <vt:lpstr>1、年长者</vt:lpstr>
      <vt:lpstr>2、官长、君王</vt:lpstr>
      <vt:lpstr>3、军事统帅</vt:lpstr>
      <vt:lpstr>4、先知</vt:lpstr>
      <vt:lpstr>4、先知</vt:lpstr>
      <vt:lpstr>5、智慧的教师</vt:lpstr>
      <vt:lpstr>6、教会的领袖</vt:lpstr>
      <vt:lpstr>6、教会的领袖</vt:lpstr>
      <vt:lpstr>7、神</vt:lpstr>
      <vt:lpstr>PowerPoint 演示文稿</vt:lpstr>
      <vt:lpstr>Rob Scheneck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为什么要孝敬父母？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天主教观点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回应</vt:lpstr>
      <vt:lpstr>PowerPoint 演示文稿</vt:lpstr>
      <vt:lpstr>PowerPoint 演示文稿</vt:lpstr>
      <vt:lpstr>再洗礼派观点</vt:lpstr>
      <vt:lpstr>PowerPoint 演示文稿</vt:lpstr>
      <vt:lpstr>回应</vt:lpstr>
      <vt:lpstr>PowerPoint 演示文稿</vt:lpstr>
      <vt:lpstr>PowerPoint 演示文稿</vt:lpstr>
      <vt:lpstr>PowerPoint 演示文稿</vt:lpstr>
      <vt:lpstr>路德宗观点</vt:lpstr>
      <vt:lpstr>PowerPoint 演示文稿</vt:lpstr>
      <vt:lpstr>PowerPoint 演示文稿</vt:lpstr>
      <vt:lpstr>回应</vt:lpstr>
      <vt:lpstr>PowerPoint 演示文稿</vt:lpstr>
      <vt:lpstr>PowerPoint 演示文稿</vt:lpstr>
      <vt:lpstr>PowerPoint 演示文稿</vt:lpstr>
      <vt:lpstr>PowerPoint 演示文稿</vt:lpstr>
      <vt:lpstr>加尔文 基督教要义 IV 20 政府</vt:lpstr>
      <vt:lpstr>加尔文 基督教要义 IV 20 政府</vt:lpstr>
      <vt:lpstr>加尔文 但以理书注释 6:22</vt:lpstr>
      <vt:lpstr>但以理书 6:4-10</vt:lpstr>
      <vt:lpstr>但以理书 6:5</vt:lpstr>
      <vt:lpstr>但以理书 6:22</vt:lpstr>
      <vt:lpstr>我们当如何行？</vt:lpstr>
      <vt:lpstr>PowerPoint 演示文稿</vt:lpstr>
      <vt:lpstr>合法</vt:lpstr>
      <vt:lpstr>申命记 17:14-20</vt:lpstr>
      <vt:lpstr>以赛亚书 2:6-8</vt:lpstr>
      <vt:lpstr>列王记上 10:26-29</vt:lpstr>
      <vt:lpstr>马太福音 6:29</vt:lpstr>
      <vt:lpstr>良心的自由</vt:lpstr>
      <vt:lpstr>凯波尔的政教观点</vt:lpstr>
      <vt:lpstr>PowerPoint 演示文稿</vt:lpstr>
      <vt:lpstr>公民权利和政治权利国际公约 18:1</vt:lpstr>
      <vt:lpstr>PowerPoint 演示文稿</vt:lpstr>
      <vt:lpstr>中国宪法 2:36</vt:lpstr>
      <vt:lpstr>PowerPoint 演示文稿</vt:lpstr>
      <vt:lpstr>PowerPoint 演示文稿</vt:lpstr>
      <vt:lpstr>PowerPoint 演示文稿</vt:lpstr>
      <vt:lpstr>从第五条诫命传讲基督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第五条诫命</dc:title>
  <dc:creator>apple</dc:creator>
  <cp:lastModifiedBy>WangXuanhe</cp:lastModifiedBy>
  <cp:revision>17</cp:revision>
  <dcterms:created xsi:type="dcterms:W3CDTF">2019-08-28T00:53:38Z</dcterms:created>
  <dcterms:modified xsi:type="dcterms:W3CDTF">2019-08-28T07:00:10Z</dcterms:modified>
</cp:coreProperties>
</file>