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93" r:id="rId66"/>
    <p:sldId id="394" r:id="rId67"/>
    <p:sldId id="392"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F0D91FE-ABE0-4564-8960-C63BAC09151E}">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93"/>
            <p14:sldId id="394"/>
            <p14:sldId id="392"/>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2019/8/27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ECEE5-6196-4318-98D2-5CA9C8036EE6}"/>
              </a:ext>
            </a:extLst>
          </p:cNvPr>
          <p:cNvSpPr>
            <a:spLocks noGrp="1"/>
          </p:cNvSpPr>
          <p:nvPr>
            <p:ph type="ctrTitle"/>
          </p:nvPr>
        </p:nvSpPr>
        <p:spPr/>
        <p:txBody>
          <a:bodyPr/>
          <a:lstStyle/>
          <a:p>
            <a:r>
              <a:rPr lang="zh-CN" altLang="en-US" dirty="0"/>
              <a:t>十诫的序言</a:t>
            </a:r>
          </a:p>
        </p:txBody>
      </p:sp>
      <p:sp>
        <p:nvSpPr>
          <p:cNvPr id="3" name="副标题 2">
            <a:extLst>
              <a:ext uri="{FF2B5EF4-FFF2-40B4-BE49-F238E27FC236}">
                <a16:creationId xmlns:a16="http://schemas.microsoft.com/office/drawing/2014/main" id="{2FA9068E-D346-4B0C-9D0A-354D05EF9303}"/>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65517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7CF57-FF2F-4B12-9E57-F499378DBCE1}"/>
              </a:ext>
            </a:extLst>
          </p:cNvPr>
          <p:cNvSpPr>
            <a:spLocks noGrp="1"/>
          </p:cNvSpPr>
          <p:nvPr>
            <p:ph type="title"/>
          </p:nvPr>
        </p:nvSpPr>
        <p:spPr/>
        <p:txBody>
          <a:bodyPr>
            <a:normAutofit/>
          </a:bodyPr>
          <a:lstStyle/>
          <a:p>
            <a:endParaRPr lang="zh-CN" altLang="en-US" dirty="0"/>
          </a:p>
        </p:txBody>
      </p:sp>
      <p:sp>
        <p:nvSpPr>
          <p:cNvPr id="3" name="内容占位符 2">
            <a:extLst>
              <a:ext uri="{FF2B5EF4-FFF2-40B4-BE49-F238E27FC236}">
                <a16:creationId xmlns:a16="http://schemas.microsoft.com/office/drawing/2014/main" id="{1A0BBB7C-5CFC-4F26-B7DB-CB84EAC5C3EA}"/>
              </a:ext>
            </a:extLst>
          </p:cNvPr>
          <p:cNvSpPr>
            <a:spLocks noGrp="1"/>
          </p:cNvSpPr>
          <p:nvPr>
            <p:ph idx="1"/>
          </p:nvPr>
        </p:nvSpPr>
        <p:spPr/>
        <p:txBody>
          <a:bodyPr/>
          <a:lstStyle/>
          <a:p>
            <a:pPr marL="0" indent="0">
              <a:buNone/>
            </a:pPr>
            <a:r>
              <a:rPr lang="zh-CN" altLang="en-US" dirty="0"/>
              <a:t>十诫的序言告诉我们十诫是恩典，而神是拯救者、赐福者</a:t>
            </a:r>
          </a:p>
        </p:txBody>
      </p:sp>
    </p:spTree>
    <p:extLst>
      <p:ext uri="{BB962C8B-B14F-4D97-AF65-F5344CB8AC3E}">
        <p14:creationId xmlns:p14="http://schemas.microsoft.com/office/powerpoint/2010/main" val="30570488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A0943-0528-4BE5-A776-2218AF9C1D6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5D35014-632C-438F-8145-DCFC47526C9D}"/>
              </a:ext>
            </a:extLst>
          </p:cNvPr>
          <p:cNvSpPr>
            <a:spLocks noGrp="1"/>
          </p:cNvSpPr>
          <p:nvPr>
            <p:ph idx="1"/>
          </p:nvPr>
        </p:nvSpPr>
        <p:spPr/>
        <p:txBody>
          <a:bodyPr/>
          <a:lstStyle/>
          <a:p>
            <a:pPr marL="0" indent="0">
              <a:buNone/>
            </a:pPr>
            <a:r>
              <a:rPr lang="zh-CN" altLang="en-US" dirty="0"/>
              <a:t>处境（什么时间敬拜？在哪敬拜？敬拜时的穿着？敬拜的长度</a:t>
            </a:r>
            <a:r>
              <a:rPr lang="en-US" altLang="zh-CN" dirty="0"/>
              <a:t>…</a:t>
            </a:r>
            <a:r>
              <a:rPr lang="zh-CN" altLang="en-US" dirty="0"/>
              <a:t>）</a:t>
            </a:r>
          </a:p>
          <a:p>
            <a:pPr marL="0" indent="0">
              <a:buNone/>
            </a:pPr>
            <a:r>
              <a:rPr lang="zh-CN" altLang="en-US" dirty="0"/>
              <a:t>	通常来说，按照基督徒的判断，将公共敬拜定在凌晨三点开始是不恰当的，因为这既不符合绝大多数人的作息时间（自然之光），也与最大的诫命</a:t>
            </a:r>
            <a:r>
              <a:rPr lang="en-US" altLang="zh-CN" dirty="0"/>
              <a:t>-</a:t>
            </a:r>
            <a:r>
              <a:rPr lang="zh-CN" altLang="en-US" dirty="0"/>
              <a:t>爱相违背（圣经的一般原则）。</a:t>
            </a:r>
          </a:p>
          <a:p>
            <a:pPr marL="0" indent="0">
              <a:buNone/>
            </a:pPr>
            <a:endParaRPr lang="zh-CN" altLang="en-US" dirty="0"/>
          </a:p>
        </p:txBody>
      </p:sp>
    </p:spTree>
    <p:extLst>
      <p:ext uri="{BB962C8B-B14F-4D97-AF65-F5344CB8AC3E}">
        <p14:creationId xmlns:p14="http://schemas.microsoft.com/office/powerpoint/2010/main" val="26699430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21252E-12E9-4964-B897-503FA568035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26A882D-3607-4956-B0B5-CDC885A3C8AA}"/>
              </a:ext>
            </a:extLst>
          </p:cNvPr>
          <p:cNvSpPr>
            <a:spLocks noGrp="1"/>
          </p:cNvSpPr>
          <p:nvPr>
            <p:ph idx="1"/>
          </p:nvPr>
        </p:nvSpPr>
        <p:spPr/>
        <p:txBody>
          <a:bodyPr/>
          <a:lstStyle/>
          <a:p>
            <a:pPr marL="0" indent="0">
              <a:buNone/>
            </a:pPr>
            <a:r>
              <a:rPr lang="zh-CN" altLang="en-US" dirty="0"/>
              <a:t>威斯敏斯特大要理问答第</a:t>
            </a:r>
            <a:r>
              <a:rPr lang="en-US" altLang="zh-CN" dirty="0"/>
              <a:t>110</a:t>
            </a:r>
            <a:r>
              <a:rPr lang="zh-CN" altLang="en-US" dirty="0"/>
              <a:t>问：为使我们更加谨守遵行，第二条诫命附加的理由是什么？</a:t>
            </a:r>
          </a:p>
          <a:p>
            <a:pPr marL="0" indent="0">
              <a:buNone/>
            </a:pPr>
            <a:r>
              <a:rPr lang="zh-CN" altLang="en-US" dirty="0"/>
              <a:t>答：为使我们更加谨守遵行，第二条诫命附加的理由被包含在这些话中：“因为我耶和华你的　神是忌邪的　神。恨我的，我必追讨他的罪，自父及子，直到三四代；爱我、守我诫命的，我必向他们发慈爱，直到千代。”</a:t>
            </a:r>
          </a:p>
          <a:p>
            <a:pPr marL="0" indent="0">
              <a:buNone/>
            </a:pPr>
            <a:endParaRPr lang="zh-CN" altLang="en-US" dirty="0"/>
          </a:p>
        </p:txBody>
      </p:sp>
    </p:spTree>
    <p:extLst>
      <p:ext uri="{BB962C8B-B14F-4D97-AF65-F5344CB8AC3E}">
        <p14:creationId xmlns:p14="http://schemas.microsoft.com/office/powerpoint/2010/main" val="566552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D12D03-B0A8-46E1-A05B-1FA0CC6B96A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B4B9674-D194-45E3-A694-9307FCD47B1C}"/>
              </a:ext>
            </a:extLst>
          </p:cNvPr>
          <p:cNvSpPr>
            <a:spLocks noGrp="1"/>
          </p:cNvSpPr>
          <p:nvPr>
            <p:ph idx="1"/>
          </p:nvPr>
        </p:nvSpPr>
        <p:spPr/>
        <p:txBody>
          <a:bodyPr/>
          <a:lstStyle/>
          <a:p>
            <a:pPr marL="0" indent="0">
              <a:buNone/>
            </a:pPr>
            <a:r>
              <a:rPr lang="zh-CN" altLang="en-US" dirty="0"/>
              <a:t>（</a:t>
            </a:r>
            <a:r>
              <a:rPr lang="en-US" altLang="zh-CN" dirty="0"/>
              <a:t>1</a:t>
            </a:r>
            <a:r>
              <a:rPr lang="zh-CN" altLang="en-US" dirty="0"/>
              <a:t>）除了神在我们之上的主权和我们理所应当的本分，他对他自己的崇拜那强烈的忌邪之心，和复仇的义怒，反对一切假崇拜，并将其视为属灵的淫乱；</a:t>
            </a:r>
          </a:p>
          <a:p>
            <a:pPr marL="0" indent="0">
              <a:buNone/>
            </a:pPr>
            <a:r>
              <a:rPr lang="zh-CN" altLang="en-US" dirty="0"/>
              <a:t>（</a:t>
            </a:r>
            <a:r>
              <a:rPr lang="en-US" altLang="zh-CN" dirty="0"/>
              <a:t>2</a:t>
            </a:r>
            <a:r>
              <a:rPr lang="zh-CN" altLang="en-US" dirty="0"/>
              <a:t>）违背这条诫命的人就是恨神的人，神威胁要惩罚他们，直到三四代；</a:t>
            </a:r>
          </a:p>
          <a:p>
            <a:pPr marL="0" indent="0">
              <a:buNone/>
            </a:pPr>
            <a:r>
              <a:rPr lang="zh-CN" altLang="en-US" dirty="0"/>
              <a:t>（</a:t>
            </a:r>
            <a:r>
              <a:rPr lang="en-US" altLang="zh-CN" dirty="0"/>
              <a:t>3</a:t>
            </a:r>
            <a:r>
              <a:rPr lang="zh-CN" altLang="en-US" dirty="0"/>
              <a:t>）遵行这条诫命的人就是爱他、守诫命的人，神应许要怜悯他们，直到千代。</a:t>
            </a:r>
          </a:p>
          <a:p>
            <a:pPr marL="0" indent="0">
              <a:buNone/>
            </a:pPr>
            <a:endParaRPr lang="zh-CN" altLang="en-US" dirty="0"/>
          </a:p>
        </p:txBody>
      </p:sp>
    </p:spTree>
    <p:extLst>
      <p:ext uri="{BB962C8B-B14F-4D97-AF65-F5344CB8AC3E}">
        <p14:creationId xmlns:p14="http://schemas.microsoft.com/office/powerpoint/2010/main" val="19239737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6B77-D616-483E-8657-4FB29CE5DB3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4D288FC-0A26-49A5-9900-A6B717931EB2}"/>
              </a:ext>
            </a:extLst>
          </p:cNvPr>
          <p:cNvSpPr>
            <a:spLocks noGrp="1"/>
          </p:cNvSpPr>
          <p:nvPr>
            <p:ph idx="1"/>
          </p:nvPr>
        </p:nvSpPr>
        <p:spPr/>
        <p:txBody>
          <a:bodyPr/>
          <a:lstStyle/>
          <a:p>
            <a:pPr marL="0" indent="0">
              <a:buNone/>
            </a:pPr>
            <a:r>
              <a:rPr lang="zh-CN" altLang="en-US" dirty="0"/>
              <a:t>出埃及记</a:t>
            </a:r>
            <a:r>
              <a:rPr lang="en-US" altLang="zh-CN" dirty="0"/>
              <a:t>20:5</a:t>
            </a:r>
            <a:r>
              <a:rPr lang="zh-CN" altLang="en-US" dirty="0"/>
              <a:t>，神在这里强调的不是因为他是一个灵体，不是因为他是非物质的，而是因为神是忌邪的。</a:t>
            </a:r>
          </a:p>
        </p:txBody>
      </p:sp>
    </p:spTree>
    <p:extLst>
      <p:ext uri="{BB962C8B-B14F-4D97-AF65-F5344CB8AC3E}">
        <p14:creationId xmlns:p14="http://schemas.microsoft.com/office/powerpoint/2010/main" val="1640989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0ACAC-6621-4DD3-B299-4F37069ECE6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01A1930-13C7-4CD5-BAEB-A2D0E15BC386}"/>
              </a:ext>
            </a:extLst>
          </p:cNvPr>
          <p:cNvSpPr>
            <a:spLocks noGrp="1"/>
          </p:cNvSpPr>
          <p:nvPr>
            <p:ph idx="1"/>
          </p:nvPr>
        </p:nvSpPr>
        <p:spPr/>
        <p:txBody>
          <a:bodyPr/>
          <a:lstStyle/>
          <a:p>
            <a:pPr marL="0" indent="0">
              <a:buNone/>
            </a:pPr>
            <a:r>
              <a:rPr lang="zh-CN" altLang="en-US" dirty="0"/>
              <a:t>忌邪与嫉妒不一样：</a:t>
            </a:r>
            <a:endParaRPr lang="en-US" altLang="zh-CN" dirty="0"/>
          </a:p>
          <a:p>
            <a:pPr marL="0" indent="0">
              <a:buNone/>
            </a:pPr>
            <a:r>
              <a:rPr lang="zh-CN" altLang="en-US" dirty="0"/>
              <a:t>嫉妒是想要占有不属于自己的事物；</a:t>
            </a:r>
            <a:endParaRPr lang="en-US" altLang="zh-CN" dirty="0"/>
          </a:p>
          <a:p>
            <a:pPr marL="0" indent="0">
              <a:buNone/>
            </a:pPr>
            <a:r>
              <a:rPr lang="zh-CN" altLang="en-US" dirty="0"/>
              <a:t>忌邪是对合理拥有的事物排他的爱。</a:t>
            </a:r>
          </a:p>
        </p:txBody>
      </p:sp>
    </p:spTree>
    <p:extLst>
      <p:ext uri="{BB962C8B-B14F-4D97-AF65-F5344CB8AC3E}">
        <p14:creationId xmlns:p14="http://schemas.microsoft.com/office/powerpoint/2010/main" val="13013009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F64B1F-8880-480F-BFC2-BC60364C9314}"/>
              </a:ext>
            </a:extLst>
          </p:cNvPr>
          <p:cNvSpPr>
            <a:spLocks noGrp="1"/>
          </p:cNvSpPr>
          <p:nvPr>
            <p:ph type="title"/>
          </p:nvPr>
        </p:nvSpPr>
        <p:spPr/>
        <p:txBody>
          <a:bodyPr/>
          <a:lstStyle/>
          <a:p>
            <a:r>
              <a:rPr lang="en-US" altLang="zh-CN" dirty="0"/>
              <a:t>Christopher Wright</a:t>
            </a:r>
            <a:endParaRPr lang="zh-CN" altLang="en-US" dirty="0"/>
          </a:p>
        </p:txBody>
      </p:sp>
      <p:sp>
        <p:nvSpPr>
          <p:cNvPr id="3" name="内容占位符 2">
            <a:extLst>
              <a:ext uri="{FF2B5EF4-FFF2-40B4-BE49-F238E27FC236}">
                <a16:creationId xmlns:a16="http://schemas.microsoft.com/office/drawing/2014/main" id="{720B6F17-039F-4E4D-A353-D2A629E89296}"/>
              </a:ext>
            </a:extLst>
          </p:cNvPr>
          <p:cNvSpPr>
            <a:spLocks noGrp="1"/>
          </p:cNvSpPr>
          <p:nvPr>
            <p:ph idx="1"/>
          </p:nvPr>
        </p:nvSpPr>
        <p:spPr/>
        <p:txBody>
          <a:bodyPr/>
          <a:lstStyle/>
          <a:p>
            <a:pPr marL="0" indent="0">
              <a:buNone/>
            </a:pPr>
            <a:r>
              <a:rPr lang="zh-CN" altLang="en-US" dirty="0"/>
              <a:t>一个不忌邪的神和一个不在乎妻子是否忠贞的丈夫一样，是卑鄙的。我们不愿在约上全然忠心，因为我们把信仰当作消费选择一样轻松平常</a:t>
            </a:r>
            <a:r>
              <a:rPr lang="en-US" altLang="zh-CN" dirty="0"/>
              <a:t>……</a:t>
            </a:r>
            <a:r>
              <a:rPr lang="zh-CN" altLang="en-US" dirty="0"/>
              <a:t>我们讨厌专制。但是，这位独一的、无与伦比的永活真神有权利要求我们对他专一忠贞</a:t>
            </a:r>
            <a:r>
              <a:rPr lang="en-US" altLang="zh-CN" dirty="0"/>
              <a:t>……</a:t>
            </a:r>
            <a:r>
              <a:rPr lang="zh-CN" altLang="en-US" dirty="0"/>
              <a:t>忌邪是神保护他自己的爱。</a:t>
            </a:r>
          </a:p>
        </p:txBody>
      </p:sp>
    </p:spTree>
    <p:extLst>
      <p:ext uri="{BB962C8B-B14F-4D97-AF65-F5344CB8AC3E}">
        <p14:creationId xmlns:p14="http://schemas.microsoft.com/office/powerpoint/2010/main" val="33079203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C7FAD1-09EE-4BEF-B1AB-56E8BDE3BCB5}"/>
              </a:ext>
            </a:extLst>
          </p:cNvPr>
          <p:cNvSpPr>
            <a:spLocks noGrp="1"/>
          </p:cNvSpPr>
          <p:nvPr>
            <p:ph type="title"/>
          </p:nvPr>
        </p:nvSpPr>
        <p:spPr/>
        <p:txBody>
          <a:bodyPr/>
          <a:lstStyle/>
          <a:p>
            <a:r>
              <a:rPr lang="zh-CN" altLang="en-US" dirty="0"/>
              <a:t>加尔文</a:t>
            </a:r>
          </a:p>
        </p:txBody>
      </p:sp>
      <p:sp>
        <p:nvSpPr>
          <p:cNvPr id="3" name="内容占位符 2">
            <a:extLst>
              <a:ext uri="{FF2B5EF4-FFF2-40B4-BE49-F238E27FC236}">
                <a16:creationId xmlns:a16="http://schemas.microsoft.com/office/drawing/2014/main" id="{5C5E77F1-3D8D-49E9-B174-E6E31343C9CE}"/>
              </a:ext>
            </a:extLst>
          </p:cNvPr>
          <p:cNvSpPr>
            <a:spLocks noGrp="1"/>
          </p:cNvSpPr>
          <p:nvPr>
            <p:ph idx="1"/>
          </p:nvPr>
        </p:nvSpPr>
        <p:spPr/>
        <p:txBody>
          <a:bodyPr>
            <a:normAutofit/>
          </a:bodyPr>
          <a:lstStyle/>
          <a:p>
            <a:pPr marL="0" indent="0">
              <a:buNone/>
            </a:pPr>
            <a:r>
              <a:rPr lang="zh-CN" altLang="en-US" dirty="0"/>
              <a:t>神在圣经中多处启示他是我们的新郎。也就是说，神与他所接纳到教会怀中各位圣徒的关系就如新郎与新妇，必须建立在互相忠实的基础之上（以弗所书</a:t>
            </a:r>
            <a:r>
              <a:rPr lang="en-US" altLang="zh-CN" dirty="0"/>
              <a:t>5:29-32</a:t>
            </a:r>
            <a:r>
              <a:rPr lang="zh-CN" altLang="en-US" dirty="0"/>
              <a:t>）。既然神对我们尽忠实丈夫的一切本分，神也要求我们爱他和对他忠实。</a:t>
            </a:r>
            <a:r>
              <a:rPr lang="en-US" altLang="zh-CN" dirty="0"/>
              <a:t>……</a:t>
            </a:r>
            <a:r>
              <a:rPr lang="zh-CN" altLang="en-US" dirty="0"/>
              <a:t>一个丈夫越圣洁和忠实，当他发现妻子爱恋他人时就越发愤恨。</a:t>
            </a:r>
          </a:p>
        </p:txBody>
      </p:sp>
    </p:spTree>
    <p:extLst>
      <p:ext uri="{BB962C8B-B14F-4D97-AF65-F5344CB8AC3E}">
        <p14:creationId xmlns:p14="http://schemas.microsoft.com/office/powerpoint/2010/main" val="1826665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55AF5-1A4A-4236-9DCC-789E856D486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001BD9C-1D98-4D4C-AEFE-0B1F4A1B3214}"/>
              </a:ext>
            </a:extLst>
          </p:cNvPr>
          <p:cNvSpPr>
            <a:spLocks noGrp="1"/>
          </p:cNvSpPr>
          <p:nvPr>
            <p:ph idx="1"/>
          </p:nvPr>
        </p:nvSpPr>
        <p:spPr/>
        <p:txBody>
          <a:bodyPr/>
          <a:lstStyle/>
          <a:p>
            <a:pPr marL="0" indent="0">
              <a:buNone/>
            </a:pPr>
            <a:r>
              <a:rPr lang="zh-CN" altLang="en-US" dirty="0"/>
              <a:t>同样，耶和华以真理迎娶我们（何西阿书</a:t>
            </a:r>
            <a:r>
              <a:rPr lang="en-US" altLang="zh-CN" dirty="0"/>
              <a:t>2:19-20</a:t>
            </a:r>
            <a:r>
              <a:rPr lang="zh-CN" altLang="en-US" dirty="0"/>
              <a:t>），若我们轻看这圣洁的婚姻，并以恶欲污秽自己，就会招致神烈火般的嫉妒。但若我们将神所应得的敬拜归给别的神或以某种迷信玷污对神的敬拜，就会招致神更强烈的嫉妒，因为我对神的敬拜应该是纯洁无暇的。如此我们不但破坏了这婚约，也因奸情污秽了婚姻的床。</a:t>
            </a:r>
          </a:p>
        </p:txBody>
      </p:sp>
    </p:spTree>
    <p:extLst>
      <p:ext uri="{BB962C8B-B14F-4D97-AF65-F5344CB8AC3E}">
        <p14:creationId xmlns:p14="http://schemas.microsoft.com/office/powerpoint/2010/main" val="7759183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70EBDF-9B01-4935-A0C9-710EE10956B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22E16F2-39AC-423F-9A9C-E44BAB8902D1}"/>
              </a:ext>
            </a:extLst>
          </p:cNvPr>
          <p:cNvSpPr>
            <a:spLocks noGrp="1"/>
          </p:cNvSpPr>
          <p:nvPr>
            <p:ph idx="1"/>
          </p:nvPr>
        </p:nvSpPr>
        <p:spPr/>
        <p:txBody>
          <a:bodyPr/>
          <a:lstStyle/>
          <a:p>
            <a:pPr marL="0" indent="0">
              <a:buNone/>
            </a:pPr>
            <a:r>
              <a:rPr lang="zh-CN" altLang="en-US" dirty="0"/>
              <a:t>第二条诫命中的咒诅不是说无辜的后代会因父辈的罪而受咒诅，而是罪在代际之间的有机联系：父亲的罪会毒害他的子孙，使他们“效法他列祖所行的”，表明他们并不无辜，那些因父辈的罪而受咒诅的后代归根结底是因为他们自己也憎恨神。</a:t>
            </a:r>
          </a:p>
        </p:txBody>
      </p:sp>
    </p:spTree>
    <p:extLst>
      <p:ext uri="{BB962C8B-B14F-4D97-AF65-F5344CB8AC3E}">
        <p14:creationId xmlns:p14="http://schemas.microsoft.com/office/powerpoint/2010/main" val="41527043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C3EF4F-0A7F-4564-A53A-DEDE95CE17D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816469D-51C4-4D86-9FBC-30EA76B345D1}"/>
              </a:ext>
            </a:extLst>
          </p:cNvPr>
          <p:cNvSpPr>
            <a:spLocks noGrp="1"/>
          </p:cNvSpPr>
          <p:nvPr>
            <p:ph idx="1"/>
          </p:nvPr>
        </p:nvSpPr>
        <p:spPr/>
        <p:txBody>
          <a:bodyPr/>
          <a:lstStyle/>
          <a:p>
            <a:pPr marL="0" indent="0">
              <a:buNone/>
            </a:pPr>
            <a:r>
              <a:rPr lang="zh-CN" altLang="en-US" dirty="0"/>
              <a:t>神应许的福不是一种理所当然的保障，神应许的福需要每个人凭信心才能领受。</a:t>
            </a:r>
            <a:endParaRPr lang="en-US" altLang="zh-CN" dirty="0"/>
          </a:p>
          <a:p>
            <a:pPr marL="0" indent="0">
              <a:buNone/>
            </a:pPr>
            <a:endParaRPr lang="en-US" altLang="zh-CN" dirty="0"/>
          </a:p>
          <a:p>
            <a:pPr marL="0" indent="0">
              <a:buNone/>
            </a:pPr>
            <a:r>
              <a:rPr lang="zh-CN" altLang="en-US" dirty="0"/>
              <a:t>第二条诫命对所有当父亲的，是一个极严肃的告诫。</a:t>
            </a:r>
          </a:p>
        </p:txBody>
      </p:sp>
    </p:spTree>
    <p:extLst>
      <p:ext uri="{BB962C8B-B14F-4D97-AF65-F5344CB8AC3E}">
        <p14:creationId xmlns:p14="http://schemas.microsoft.com/office/powerpoint/2010/main" val="246184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F15E74-3060-4684-A33C-DA7E9BE2B38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FCB6653-D5BF-46F3-9DEC-60FC147A979D}"/>
              </a:ext>
            </a:extLst>
          </p:cNvPr>
          <p:cNvSpPr>
            <a:spLocks noGrp="1"/>
          </p:cNvSpPr>
          <p:nvPr>
            <p:ph idx="1"/>
          </p:nvPr>
        </p:nvSpPr>
        <p:spPr/>
        <p:txBody>
          <a:bodyPr/>
          <a:lstStyle/>
          <a:p>
            <a:pPr marL="0" indent="0">
              <a:buNone/>
            </a:pPr>
            <a:r>
              <a:rPr lang="zh-CN" altLang="en-US" dirty="0"/>
              <a:t>神的恩典先于以色列的行为</a:t>
            </a:r>
            <a:endParaRPr lang="en-US" altLang="zh-CN" dirty="0"/>
          </a:p>
          <a:p>
            <a:pPr marL="0" indent="0">
              <a:buNone/>
            </a:pPr>
            <a:r>
              <a:rPr lang="zh-CN" altLang="en-US" dirty="0"/>
              <a:t>神对以色列的拯救先于以色列对神的顺服</a:t>
            </a:r>
          </a:p>
        </p:txBody>
      </p:sp>
    </p:spTree>
    <p:extLst>
      <p:ext uri="{BB962C8B-B14F-4D97-AF65-F5344CB8AC3E}">
        <p14:creationId xmlns:p14="http://schemas.microsoft.com/office/powerpoint/2010/main" val="40804977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389C8-D44D-4B5B-9536-8DBAC3E1F7FF}"/>
              </a:ext>
            </a:extLst>
          </p:cNvPr>
          <p:cNvSpPr>
            <a:spLocks noGrp="1"/>
          </p:cNvSpPr>
          <p:nvPr>
            <p:ph type="title"/>
          </p:nvPr>
        </p:nvSpPr>
        <p:spPr/>
        <p:txBody>
          <a:bodyPr/>
          <a:lstStyle/>
          <a:p>
            <a:r>
              <a:rPr lang="zh-CN" altLang="en-US" dirty="0"/>
              <a:t>第二条诫命</a:t>
            </a:r>
          </a:p>
        </p:txBody>
      </p:sp>
      <p:sp>
        <p:nvSpPr>
          <p:cNvPr id="3" name="内容占位符 2">
            <a:extLst>
              <a:ext uri="{FF2B5EF4-FFF2-40B4-BE49-F238E27FC236}">
                <a16:creationId xmlns:a16="http://schemas.microsoft.com/office/drawing/2014/main" id="{210A8AE0-70B0-4DA1-9E18-6AA721766D2E}"/>
              </a:ext>
            </a:extLst>
          </p:cNvPr>
          <p:cNvSpPr>
            <a:spLocks noGrp="1"/>
          </p:cNvSpPr>
          <p:nvPr>
            <p:ph idx="1"/>
          </p:nvPr>
        </p:nvSpPr>
        <p:spPr/>
        <p:txBody>
          <a:bodyPr/>
          <a:lstStyle/>
          <a:p>
            <a:pPr marL="0" indent="0">
              <a:buNone/>
            </a:pPr>
            <a:r>
              <a:rPr lang="zh-CN" altLang="en-US" dirty="0"/>
              <a:t>狭义：这条诫命禁止制作形象作为敬拜对象的媒介。</a:t>
            </a:r>
          </a:p>
          <a:p>
            <a:pPr marL="0" indent="0">
              <a:buNone/>
            </a:pPr>
            <a:r>
              <a:rPr lang="zh-CN" altLang="en-US" dirty="0"/>
              <a:t>广义：这条诫命禁止一切用神未指定的方式敬拜他。</a:t>
            </a:r>
          </a:p>
          <a:p>
            <a:pPr marL="0" indent="0">
              <a:buNone/>
            </a:pPr>
            <a:endParaRPr lang="zh-CN" altLang="en-US" dirty="0"/>
          </a:p>
        </p:txBody>
      </p:sp>
    </p:spTree>
    <p:extLst>
      <p:ext uri="{BB962C8B-B14F-4D97-AF65-F5344CB8AC3E}">
        <p14:creationId xmlns:p14="http://schemas.microsoft.com/office/powerpoint/2010/main" val="33749338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4D30FE-EE32-4094-8B11-12EC6FAADC5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4996CA4-7C28-4024-92DF-B3E60F32AFAC}"/>
              </a:ext>
            </a:extLst>
          </p:cNvPr>
          <p:cNvSpPr>
            <a:spLocks noGrp="1"/>
          </p:cNvSpPr>
          <p:nvPr>
            <p:ph idx="1"/>
          </p:nvPr>
        </p:nvSpPr>
        <p:spPr/>
        <p:txBody>
          <a:bodyPr/>
          <a:lstStyle/>
          <a:p>
            <a:pPr marL="0" indent="0">
              <a:buNone/>
            </a:pPr>
            <a:r>
              <a:rPr lang="en-US" altLang="zh-CN" dirty="0"/>
              <a:t>Idolatry</a:t>
            </a:r>
            <a:r>
              <a:rPr lang="zh-CN" altLang="en-US" dirty="0"/>
              <a:t>：敬拜可见的偶像</a:t>
            </a:r>
          </a:p>
          <a:p>
            <a:pPr marL="0" indent="0">
              <a:buNone/>
            </a:pPr>
            <a:r>
              <a:rPr lang="en-US" altLang="zh-CN" dirty="0" err="1"/>
              <a:t>Ideolatry</a:t>
            </a:r>
            <a:r>
              <a:rPr lang="zh-CN" altLang="en-US" dirty="0"/>
              <a:t>：敬拜不可见的偶像</a:t>
            </a:r>
          </a:p>
          <a:p>
            <a:pPr marL="0" indent="0">
              <a:buNone/>
            </a:pPr>
            <a:endParaRPr lang="zh-CN" altLang="en-US" dirty="0"/>
          </a:p>
        </p:txBody>
      </p:sp>
    </p:spTree>
    <p:extLst>
      <p:ext uri="{BB962C8B-B14F-4D97-AF65-F5344CB8AC3E}">
        <p14:creationId xmlns:p14="http://schemas.microsoft.com/office/powerpoint/2010/main" val="19563234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B4479-3604-451D-BC9C-353A9C2FC36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85F0DFB-7E73-404B-AFD3-F101444422F0}"/>
              </a:ext>
            </a:extLst>
          </p:cNvPr>
          <p:cNvSpPr>
            <a:spLocks noGrp="1"/>
          </p:cNvSpPr>
          <p:nvPr>
            <p:ph idx="1"/>
          </p:nvPr>
        </p:nvSpPr>
        <p:spPr/>
        <p:txBody>
          <a:bodyPr/>
          <a:lstStyle/>
          <a:p>
            <a:pPr marL="0" indent="0">
              <a:buNone/>
            </a:pPr>
            <a:r>
              <a:rPr lang="zh-CN" altLang="en-US" dirty="0"/>
              <a:t>申命记</a:t>
            </a:r>
            <a:r>
              <a:rPr lang="en-US" altLang="zh-CN" dirty="0"/>
              <a:t>4:15-16 </a:t>
            </a:r>
            <a:r>
              <a:rPr lang="zh-CN" altLang="en-US" dirty="0"/>
              <a:t>所以，你们要分外谨慎；因为耶和华在何烈山、从火中对你们说话的那日，你们没有看见什么形像。惟恐你们败坏自己，雕刻偶像。”</a:t>
            </a:r>
          </a:p>
        </p:txBody>
      </p:sp>
    </p:spTree>
    <p:extLst>
      <p:ext uri="{BB962C8B-B14F-4D97-AF65-F5344CB8AC3E}">
        <p14:creationId xmlns:p14="http://schemas.microsoft.com/office/powerpoint/2010/main" val="14577814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58AC0-1217-4864-B4DB-D963568F8F2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55919CC-571E-4B4E-B9C3-7C0464858BE8}"/>
              </a:ext>
            </a:extLst>
          </p:cNvPr>
          <p:cNvSpPr>
            <a:spLocks noGrp="1"/>
          </p:cNvSpPr>
          <p:nvPr>
            <p:ph idx="1"/>
          </p:nvPr>
        </p:nvSpPr>
        <p:spPr/>
        <p:txBody>
          <a:bodyPr/>
          <a:lstStyle/>
          <a:p>
            <a:pPr marL="0" indent="0">
              <a:buNone/>
            </a:pPr>
            <a:r>
              <a:rPr lang="zh-CN" altLang="en-US" dirty="0"/>
              <a:t>哥林多后书</a:t>
            </a:r>
            <a:r>
              <a:rPr lang="en-US" altLang="zh-CN" dirty="0"/>
              <a:t>4:18 </a:t>
            </a:r>
            <a:r>
              <a:rPr lang="zh-CN" altLang="en-US" dirty="0"/>
              <a:t>原来我们不是顾念所见的，乃是顾念所不见的；因为所见的是暂时的，所不见的是永远的。</a:t>
            </a:r>
            <a:endParaRPr lang="en-US" altLang="zh-CN" dirty="0"/>
          </a:p>
          <a:p>
            <a:pPr marL="0" indent="0">
              <a:buNone/>
            </a:pPr>
            <a:endParaRPr lang="zh-CN" altLang="en-US" dirty="0"/>
          </a:p>
          <a:p>
            <a:pPr marL="0" indent="0">
              <a:buNone/>
            </a:pPr>
            <a:r>
              <a:rPr lang="zh-CN" altLang="en-US" dirty="0"/>
              <a:t>希伯来书</a:t>
            </a:r>
            <a:r>
              <a:rPr lang="en-US" altLang="zh-CN" dirty="0"/>
              <a:t>11:1 </a:t>
            </a:r>
            <a:r>
              <a:rPr lang="zh-CN" altLang="en-US" dirty="0"/>
              <a:t>信就是所望之事的实底，是未见之事的确据。</a:t>
            </a:r>
          </a:p>
          <a:p>
            <a:pPr marL="0" indent="0">
              <a:buNone/>
            </a:pPr>
            <a:endParaRPr lang="zh-CN" altLang="en-US" dirty="0"/>
          </a:p>
        </p:txBody>
      </p:sp>
    </p:spTree>
    <p:extLst>
      <p:ext uri="{BB962C8B-B14F-4D97-AF65-F5344CB8AC3E}">
        <p14:creationId xmlns:p14="http://schemas.microsoft.com/office/powerpoint/2010/main" val="21160086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33BBB-6F11-4886-8C29-EB2C8DB5FC90}"/>
              </a:ext>
            </a:extLst>
          </p:cNvPr>
          <p:cNvSpPr>
            <a:spLocks noGrp="1"/>
          </p:cNvSpPr>
          <p:nvPr>
            <p:ph type="title"/>
          </p:nvPr>
        </p:nvSpPr>
        <p:spPr/>
        <p:txBody>
          <a:bodyPr>
            <a:normAutofit/>
          </a:bodyPr>
          <a:lstStyle/>
          <a:p>
            <a:r>
              <a:rPr lang="en-US" altLang="zh-CN" dirty="0"/>
              <a:t>Neil Postman《</a:t>
            </a:r>
            <a:r>
              <a:rPr lang="zh-CN" altLang="en-US" dirty="0"/>
              <a:t>娱乐至死</a:t>
            </a:r>
            <a:r>
              <a:rPr lang="en-US" altLang="zh-CN" dirty="0"/>
              <a:t>》</a:t>
            </a:r>
            <a:endParaRPr lang="zh-CN" altLang="en-US" dirty="0"/>
          </a:p>
        </p:txBody>
      </p:sp>
      <p:sp>
        <p:nvSpPr>
          <p:cNvPr id="3" name="内容占位符 2">
            <a:extLst>
              <a:ext uri="{FF2B5EF4-FFF2-40B4-BE49-F238E27FC236}">
                <a16:creationId xmlns:a16="http://schemas.microsoft.com/office/drawing/2014/main" id="{755B1E40-F100-4A01-952D-263E3B472591}"/>
              </a:ext>
            </a:extLst>
          </p:cNvPr>
          <p:cNvSpPr>
            <a:spLocks noGrp="1"/>
          </p:cNvSpPr>
          <p:nvPr>
            <p:ph idx="1"/>
          </p:nvPr>
        </p:nvSpPr>
        <p:spPr/>
        <p:txBody>
          <a:bodyPr>
            <a:normAutofit fontScale="92500" lnSpcReduction="20000"/>
          </a:bodyPr>
          <a:lstStyle/>
          <a:p>
            <a:pPr marL="0" indent="0">
              <a:buNone/>
            </a:pPr>
            <a:r>
              <a:rPr lang="zh-CN" altLang="en-US" dirty="0"/>
              <a:t>有些媒体特别喜欢报道某些内容一起引领一种文化潮流，我年轻时研读圣经就发现了这种观念的影子。我特别参看十诫，其中第二诫严禁以色列人造任何实在的形像</a:t>
            </a:r>
            <a:r>
              <a:rPr lang="en-US" altLang="zh-CN" dirty="0"/>
              <a:t>……</a:t>
            </a:r>
            <a:r>
              <a:rPr lang="zh-CN" altLang="en-US" dirty="0"/>
              <a:t>以色列的神只存在于道中，只透过道与人交流，这是一种空前的概念，要求人以最高层次的抽象思维来认识他。因此，为神塑造图像是一种亵渎，这种做法会在文化当中塑造一种新的神。我们所处的时代，正试图把以话语为中心的文化，转变为以图像为中心的文化，我们要仔细地思考摩西的命令，才能让我们得益处。</a:t>
            </a:r>
          </a:p>
        </p:txBody>
      </p:sp>
    </p:spTree>
    <p:extLst>
      <p:ext uri="{BB962C8B-B14F-4D97-AF65-F5344CB8AC3E}">
        <p14:creationId xmlns:p14="http://schemas.microsoft.com/office/powerpoint/2010/main" val="1809036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0E7A1-349B-435F-8B1A-430315D197B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814B79B-984E-4E88-9EB7-652B47A2D5DD}"/>
              </a:ext>
            </a:extLst>
          </p:cNvPr>
          <p:cNvSpPr>
            <a:spLocks noGrp="1"/>
          </p:cNvSpPr>
          <p:nvPr>
            <p:ph idx="1"/>
          </p:nvPr>
        </p:nvSpPr>
        <p:spPr/>
        <p:txBody>
          <a:bodyPr/>
          <a:lstStyle/>
          <a:p>
            <a:pPr marL="0" indent="0">
              <a:buNone/>
            </a:pPr>
            <a:r>
              <a:rPr lang="zh-CN" altLang="en-US" dirty="0"/>
              <a:t>偶像一定是可见的吗？</a:t>
            </a:r>
            <a:endParaRPr lang="en-US" altLang="zh-CN" dirty="0"/>
          </a:p>
          <a:p>
            <a:pPr marL="0" indent="0">
              <a:buNone/>
            </a:pPr>
            <a:r>
              <a:rPr lang="zh-CN" altLang="en-US" dirty="0"/>
              <a:t>偶像崇拜只存在于教会之外吗？</a:t>
            </a:r>
          </a:p>
        </p:txBody>
      </p:sp>
    </p:spTree>
    <p:extLst>
      <p:ext uri="{BB962C8B-B14F-4D97-AF65-F5344CB8AC3E}">
        <p14:creationId xmlns:p14="http://schemas.microsoft.com/office/powerpoint/2010/main" val="1965222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A19EF-8656-453B-B376-BCB7705136AA}"/>
              </a:ext>
            </a:extLst>
          </p:cNvPr>
          <p:cNvSpPr>
            <a:spLocks noGrp="1"/>
          </p:cNvSpPr>
          <p:nvPr>
            <p:ph type="title"/>
          </p:nvPr>
        </p:nvSpPr>
        <p:spPr/>
        <p:txBody>
          <a:bodyPr/>
          <a:lstStyle/>
          <a:p>
            <a:r>
              <a:rPr lang="zh-CN" altLang="en-US" dirty="0"/>
              <a:t>加尔文</a:t>
            </a:r>
          </a:p>
        </p:txBody>
      </p:sp>
      <p:sp>
        <p:nvSpPr>
          <p:cNvPr id="3" name="内容占位符 2">
            <a:extLst>
              <a:ext uri="{FF2B5EF4-FFF2-40B4-BE49-F238E27FC236}">
                <a16:creationId xmlns:a16="http://schemas.microsoft.com/office/drawing/2014/main" id="{7EEA5AE9-D249-4465-AFE5-43DA78502D19}"/>
              </a:ext>
            </a:extLst>
          </p:cNvPr>
          <p:cNvSpPr>
            <a:spLocks noGrp="1"/>
          </p:cNvSpPr>
          <p:nvPr>
            <p:ph idx="1"/>
          </p:nvPr>
        </p:nvSpPr>
        <p:spPr/>
        <p:txBody>
          <a:bodyPr/>
          <a:lstStyle/>
          <a:p>
            <a:pPr marL="0" indent="0">
              <a:buNone/>
            </a:pPr>
            <a:r>
              <a:rPr lang="zh-CN" altLang="en-US" dirty="0"/>
              <a:t>人心是不断制造偶像的工场。</a:t>
            </a:r>
          </a:p>
        </p:txBody>
      </p:sp>
    </p:spTree>
    <p:extLst>
      <p:ext uri="{BB962C8B-B14F-4D97-AF65-F5344CB8AC3E}">
        <p14:creationId xmlns:p14="http://schemas.microsoft.com/office/powerpoint/2010/main" val="23375902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5579F3-8994-4FAF-8716-CB20F1554803}"/>
              </a:ext>
            </a:extLst>
          </p:cNvPr>
          <p:cNvSpPr>
            <a:spLocks noGrp="1"/>
          </p:cNvSpPr>
          <p:nvPr>
            <p:ph type="title"/>
          </p:nvPr>
        </p:nvSpPr>
        <p:spPr/>
        <p:txBody>
          <a:bodyPr/>
          <a:lstStyle/>
          <a:p>
            <a:r>
              <a:rPr lang="zh-CN" altLang="en-US" dirty="0"/>
              <a:t>两种教会中极为隐蔽的偶像崇拜</a:t>
            </a:r>
          </a:p>
        </p:txBody>
      </p:sp>
      <p:sp>
        <p:nvSpPr>
          <p:cNvPr id="3" name="内容占位符 2">
            <a:extLst>
              <a:ext uri="{FF2B5EF4-FFF2-40B4-BE49-F238E27FC236}">
                <a16:creationId xmlns:a16="http://schemas.microsoft.com/office/drawing/2014/main" id="{298DB72C-3CE5-445C-8300-FC75025C84A8}"/>
              </a:ext>
            </a:extLst>
          </p:cNvPr>
          <p:cNvSpPr>
            <a:spLocks noGrp="1"/>
          </p:cNvSpPr>
          <p:nvPr>
            <p:ph idx="1"/>
          </p:nvPr>
        </p:nvSpPr>
        <p:spPr/>
        <p:txBody>
          <a:bodyPr>
            <a:normAutofit fontScale="92500"/>
          </a:bodyPr>
          <a:lstStyle/>
          <a:p>
            <a:pPr marL="514350" indent="-514350">
              <a:buAutoNum type="arabicPeriod"/>
            </a:pPr>
            <a:r>
              <a:rPr lang="zh-CN" altLang="en-US" dirty="0"/>
              <a:t>试图用某种方法摆布神</a:t>
            </a:r>
            <a:endParaRPr lang="en-US" altLang="zh-CN" dirty="0"/>
          </a:p>
          <a:p>
            <a:pPr marL="0" indent="0">
              <a:buNone/>
            </a:pPr>
            <a:r>
              <a:rPr lang="zh-CN" altLang="en-US" dirty="0"/>
              <a:t>古埃及人其实并不认为他们所侍奉的假神就住在他们所造的偶像中，但他们却认为可以通过偶像与灵界进行交流，偶像能帮助他们掌握某种固定而有效的方法来摆布他们的假神。他们一方面恐惧假神超自然的力量，一方面又想以偶像和各样的仪式、禁忌为媒介，获得一套固定而有效的模式来约束假神的行为，进而摆布他们、差遣他们为自己的需要服务。</a:t>
            </a:r>
          </a:p>
        </p:txBody>
      </p:sp>
    </p:spTree>
    <p:extLst>
      <p:ext uri="{BB962C8B-B14F-4D97-AF65-F5344CB8AC3E}">
        <p14:creationId xmlns:p14="http://schemas.microsoft.com/office/powerpoint/2010/main" val="4037747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BDC7D4-B4CA-4220-BD04-8D517691453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F661D47-6ED6-4E1F-8EF0-83EB065A70DD}"/>
              </a:ext>
            </a:extLst>
          </p:cNvPr>
          <p:cNvSpPr>
            <a:spLocks noGrp="1"/>
          </p:cNvSpPr>
          <p:nvPr>
            <p:ph idx="1"/>
          </p:nvPr>
        </p:nvSpPr>
        <p:spPr/>
        <p:txBody>
          <a:bodyPr/>
          <a:lstStyle/>
          <a:p>
            <a:pPr marL="0" indent="0">
              <a:buNone/>
            </a:pPr>
            <a:r>
              <a:rPr lang="zh-CN" altLang="en-US" dirty="0"/>
              <a:t>与假神不同，耶和华的超越性和无所不能使得他不会被任何受造物限制，但超越性和无所不能并不意味着神是不可理解的、做事反复无常，神在约中启示他自己、自己约束自己。虽然耶和华是不可见的，但以色列不需要远远地观望、猜测他的旨意，因着约耶和华就临在以色列民当中，再没有别神与他子民之间的关系能够像耶和华与以色列一样这般亲近。</a:t>
            </a:r>
          </a:p>
        </p:txBody>
      </p:sp>
    </p:spTree>
    <p:extLst>
      <p:ext uri="{BB962C8B-B14F-4D97-AF65-F5344CB8AC3E}">
        <p14:creationId xmlns:p14="http://schemas.microsoft.com/office/powerpoint/2010/main" val="20095142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0E2405-C3FF-401B-8E48-C554E665D44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A76A257-A59C-44A6-8A98-2C89FBD9CA09}"/>
              </a:ext>
            </a:extLst>
          </p:cNvPr>
          <p:cNvSpPr>
            <a:spLocks noGrp="1"/>
          </p:cNvSpPr>
          <p:nvPr>
            <p:ph idx="1"/>
          </p:nvPr>
        </p:nvSpPr>
        <p:spPr/>
        <p:txBody>
          <a:bodyPr/>
          <a:lstStyle/>
          <a:p>
            <a:pPr marL="0" indent="0">
              <a:buNone/>
            </a:pPr>
            <a:r>
              <a:rPr lang="zh-CN" altLang="en-US" dirty="0"/>
              <a:t>申命记</a:t>
            </a:r>
            <a:r>
              <a:rPr lang="en-US" altLang="zh-CN" dirty="0"/>
              <a:t>30:12-14 </a:t>
            </a:r>
            <a:r>
              <a:rPr lang="zh-CN" altLang="en-US" dirty="0"/>
              <a:t>我今日所吩咐你的诫命不是你难行的，也不是离你远的；不是在天上，使你说：‘谁替我们上天取下来，使我们听见可以遵行呢？’也不是在海外，使你说：‘谁替我们过海取了来，使我们听见可以遵行呢？’这话却离你甚近，就在你口中，在你心里，使你可以遵行。</a:t>
            </a:r>
          </a:p>
        </p:txBody>
      </p:sp>
    </p:spTree>
    <p:extLst>
      <p:ext uri="{BB962C8B-B14F-4D97-AF65-F5344CB8AC3E}">
        <p14:creationId xmlns:p14="http://schemas.microsoft.com/office/powerpoint/2010/main" val="34617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184D1-E602-4323-A35C-D84A7048005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35E5481-75B6-47DE-9B34-2C6D35A8F241}"/>
              </a:ext>
            </a:extLst>
          </p:cNvPr>
          <p:cNvSpPr>
            <a:spLocks noGrp="1"/>
          </p:cNvSpPr>
          <p:nvPr>
            <p:ph idx="1"/>
          </p:nvPr>
        </p:nvSpPr>
        <p:spPr/>
        <p:txBody>
          <a:bodyPr/>
          <a:lstStyle/>
          <a:p>
            <a:pPr marL="0" indent="0">
              <a:buNone/>
            </a:pPr>
            <a:r>
              <a:rPr lang="zh-CN" altLang="en-US" dirty="0"/>
              <a:t>恩典不是行为的赏赐，相反行为是对恩典的感恩与回应。</a:t>
            </a:r>
          </a:p>
        </p:txBody>
      </p:sp>
    </p:spTree>
    <p:extLst>
      <p:ext uri="{BB962C8B-B14F-4D97-AF65-F5344CB8AC3E}">
        <p14:creationId xmlns:p14="http://schemas.microsoft.com/office/powerpoint/2010/main" val="2208948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5AF545-9A67-4094-87E8-1E2C2DBAEB0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968BD1F-38B1-48A1-8205-1DCD1082F5C5}"/>
              </a:ext>
            </a:extLst>
          </p:cNvPr>
          <p:cNvSpPr>
            <a:spLocks noGrp="1"/>
          </p:cNvSpPr>
          <p:nvPr>
            <p:ph idx="1"/>
          </p:nvPr>
        </p:nvSpPr>
        <p:spPr/>
        <p:txBody>
          <a:bodyPr/>
          <a:lstStyle/>
          <a:p>
            <a:pPr marL="0" indent="0">
              <a:buNone/>
            </a:pPr>
            <a:r>
              <a:rPr lang="zh-CN" altLang="en-US" dirty="0"/>
              <a:t>堕落的人不满足于在约中敬拜神、遵行他的话语、领受圣约所应许的祝福，反而用对待假神的方式对待耶和华，妄图摆布他，离弃立约的神去敬拜、求告立约的记号。</a:t>
            </a:r>
          </a:p>
        </p:txBody>
      </p:sp>
    </p:spTree>
    <p:extLst>
      <p:ext uri="{BB962C8B-B14F-4D97-AF65-F5344CB8AC3E}">
        <p14:creationId xmlns:p14="http://schemas.microsoft.com/office/powerpoint/2010/main" val="4420463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CD812-9864-4193-BC68-67AF551CDDD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C0FE0F0-1D70-4CC2-A2CB-6DC126E041D4}"/>
              </a:ext>
            </a:extLst>
          </p:cNvPr>
          <p:cNvSpPr>
            <a:spLocks noGrp="1"/>
          </p:cNvSpPr>
          <p:nvPr>
            <p:ph idx="1"/>
          </p:nvPr>
        </p:nvSpPr>
        <p:spPr/>
        <p:txBody>
          <a:bodyPr>
            <a:normAutofit fontScale="85000" lnSpcReduction="10000"/>
          </a:bodyPr>
          <a:lstStyle/>
          <a:p>
            <a:r>
              <a:rPr lang="zh-CN" altLang="en-US" dirty="0"/>
              <a:t>约柜</a:t>
            </a:r>
            <a:endParaRPr lang="en-US" altLang="zh-CN" dirty="0"/>
          </a:p>
          <a:p>
            <a:pPr marL="0" indent="0">
              <a:buNone/>
            </a:pPr>
            <a:r>
              <a:rPr lang="zh-CN" altLang="en-US" dirty="0"/>
              <a:t>撒母耳记上</a:t>
            </a:r>
            <a:r>
              <a:rPr lang="en-US" altLang="zh-CN" dirty="0"/>
              <a:t>4:1 </a:t>
            </a:r>
            <a:r>
              <a:rPr lang="zh-CN" altLang="en-US" dirty="0"/>
              <a:t>以色列人出去与非利士人打仗，安营在以便以谢；非利士人安营在亚弗。 </a:t>
            </a:r>
            <a:r>
              <a:rPr lang="en-US" altLang="zh-CN" dirty="0"/>
              <a:t>2</a:t>
            </a:r>
            <a:r>
              <a:rPr lang="zh-CN" altLang="en-US" dirty="0"/>
              <a:t>非利士人向以色列人摆阵。两军交战的时候，以色列人败在非利士人面前；非利士人在战场上杀了他们的军兵约有四千人。 </a:t>
            </a:r>
            <a:r>
              <a:rPr lang="en-US" altLang="zh-CN" dirty="0"/>
              <a:t>3</a:t>
            </a:r>
            <a:r>
              <a:rPr lang="zh-CN" altLang="en-US" dirty="0"/>
              <a:t>百姓回到营里，以色列的长老说：“耶和华今日为何使我们败在非利士人面前呢？我们不如将耶和华的约柜从示罗抬到我们这里来，好在我们中间救我们脱离敌人的手。” </a:t>
            </a:r>
            <a:r>
              <a:rPr lang="en-US" altLang="zh-CN" dirty="0"/>
              <a:t>4</a:t>
            </a:r>
            <a:r>
              <a:rPr lang="zh-CN" altLang="en-US" dirty="0"/>
              <a:t>于是百姓打发人到示罗，从那里将坐在二基路伯上万军之耶和华的约柜抬来。以利的两个儿子何弗尼、非尼哈与　神的约柜同来。</a:t>
            </a:r>
          </a:p>
        </p:txBody>
      </p:sp>
    </p:spTree>
    <p:extLst>
      <p:ext uri="{BB962C8B-B14F-4D97-AF65-F5344CB8AC3E}">
        <p14:creationId xmlns:p14="http://schemas.microsoft.com/office/powerpoint/2010/main" val="17289246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0ACDB7-3E80-43B0-9DD7-4D54AA66B4A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073682C-69E5-4905-BCA2-FD6E2CE410C0}"/>
              </a:ext>
            </a:extLst>
          </p:cNvPr>
          <p:cNvSpPr>
            <a:spLocks noGrp="1"/>
          </p:cNvSpPr>
          <p:nvPr>
            <p:ph idx="1"/>
          </p:nvPr>
        </p:nvSpPr>
        <p:spPr/>
        <p:txBody>
          <a:bodyPr>
            <a:normAutofit fontScale="77500" lnSpcReduction="20000"/>
          </a:bodyPr>
          <a:lstStyle/>
          <a:p>
            <a:pPr marL="0" indent="0">
              <a:buNone/>
            </a:pPr>
            <a:r>
              <a:rPr lang="en-US" altLang="zh-CN" dirty="0"/>
              <a:t>5</a:t>
            </a:r>
            <a:r>
              <a:rPr lang="zh-CN" altLang="en-US" dirty="0"/>
              <a:t>耶和华的约柜到了营中，以色列众人就大声欢呼，地便震动。 </a:t>
            </a:r>
            <a:r>
              <a:rPr lang="en-US" altLang="zh-CN" dirty="0"/>
              <a:t>6</a:t>
            </a:r>
            <a:r>
              <a:rPr lang="zh-CN" altLang="en-US" dirty="0"/>
              <a:t>非利士人听见欢呼的声音，就说：“在希伯来人营里大声欢呼，是什么缘故呢？”随后就知道耶和华的约柜到了营中。 </a:t>
            </a:r>
            <a:r>
              <a:rPr lang="en-US" altLang="zh-CN" dirty="0"/>
              <a:t>7</a:t>
            </a:r>
            <a:r>
              <a:rPr lang="zh-CN" altLang="en-US" dirty="0"/>
              <a:t>非利士人就惧怕起来，说：“有神到了他们营中”；又说：“我们有祸了！向来不曾有这样的事。 </a:t>
            </a:r>
            <a:r>
              <a:rPr lang="en-US" altLang="zh-CN" dirty="0"/>
              <a:t>8</a:t>
            </a:r>
            <a:r>
              <a:rPr lang="zh-CN" altLang="en-US" dirty="0"/>
              <a:t>我们有祸了！谁能救我们脱离这些大能之神的手呢？从前在旷野用各样灾殃击打埃及人的，就是这些神。 </a:t>
            </a:r>
            <a:r>
              <a:rPr lang="en-US" altLang="zh-CN" dirty="0"/>
              <a:t>9</a:t>
            </a:r>
            <a:r>
              <a:rPr lang="zh-CN" altLang="en-US" dirty="0"/>
              <a:t>非利士人哪，你们要刚强，要作大丈夫，免得作希伯来人的奴仆，如同他们作你们的奴仆一样。你们要作大丈夫，与他们争战。” </a:t>
            </a:r>
            <a:r>
              <a:rPr lang="en-US" altLang="zh-CN" dirty="0"/>
              <a:t>10</a:t>
            </a:r>
            <a:r>
              <a:rPr lang="zh-CN" altLang="en-US" dirty="0"/>
              <a:t>非利士人和以色列人打仗，以色列人败了，各向各家奔逃，被杀的人甚多，以色列的步兵仆倒了三万。 </a:t>
            </a:r>
            <a:r>
              <a:rPr lang="en-US" altLang="zh-CN" dirty="0"/>
              <a:t>11</a:t>
            </a:r>
            <a:r>
              <a:rPr lang="zh-CN" altLang="en-US" dirty="0"/>
              <a:t>　神的约柜被掳去，以利的两个儿子何弗尼、非尼哈也都被杀了。</a:t>
            </a:r>
          </a:p>
          <a:p>
            <a:pPr marL="0" indent="0">
              <a:buNone/>
            </a:pPr>
            <a:endParaRPr lang="zh-CN" altLang="en-US" dirty="0"/>
          </a:p>
        </p:txBody>
      </p:sp>
    </p:spTree>
    <p:extLst>
      <p:ext uri="{BB962C8B-B14F-4D97-AF65-F5344CB8AC3E}">
        <p14:creationId xmlns:p14="http://schemas.microsoft.com/office/powerpoint/2010/main" val="16889395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B3106-91A9-484F-B195-D940F1B2C66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92D26FB-9929-424B-AB2E-2D1A1562C84F}"/>
              </a:ext>
            </a:extLst>
          </p:cNvPr>
          <p:cNvSpPr>
            <a:spLocks noGrp="1"/>
          </p:cNvSpPr>
          <p:nvPr>
            <p:ph idx="1"/>
          </p:nvPr>
        </p:nvSpPr>
        <p:spPr/>
        <p:txBody>
          <a:bodyPr/>
          <a:lstStyle/>
          <a:p>
            <a:pPr marL="0" indent="0">
              <a:buNone/>
            </a:pPr>
            <a:r>
              <a:rPr lang="zh-CN" altLang="en-US" dirty="0"/>
              <a:t>以弗得</a:t>
            </a:r>
            <a:endParaRPr lang="en-US" altLang="zh-CN" dirty="0"/>
          </a:p>
          <a:p>
            <a:pPr marL="0" indent="0">
              <a:buNone/>
            </a:pPr>
            <a:r>
              <a:rPr lang="zh-CN" altLang="en-US" dirty="0"/>
              <a:t>士师记</a:t>
            </a:r>
            <a:r>
              <a:rPr lang="en-US" altLang="zh-CN" dirty="0"/>
              <a:t>8:27</a:t>
            </a:r>
            <a:r>
              <a:rPr lang="zh-CN" altLang="en-US" dirty="0"/>
              <a:t>基甸以此制造了一个以弗得，设立在本城俄弗拉。后来以色列人拜那以弗得行了邪淫；这就作了基甸和他全家的网罗。</a:t>
            </a:r>
            <a:endParaRPr lang="en-US" altLang="zh-CN" dirty="0"/>
          </a:p>
          <a:p>
            <a:pPr marL="0" indent="0">
              <a:buNone/>
            </a:pPr>
            <a:r>
              <a:rPr lang="en-US" altLang="zh-CN" dirty="0"/>
              <a:t>17:5</a:t>
            </a:r>
            <a:r>
              <a:rPr lang="zh-CN" altLang="en-US" dirty="0"/>
              <a:t>这米迦有了神堂，又制造以弗得和家中的神像，分派他一个儿子作祭司。 </a:t>
            </a:r>
            <a:r>
              <a:rPr lang="en-US" altLang="zh-CN" dirty="0"/>
              <a:t>6</a:t>
            </a:r>
            <a:r>
              <a:rPr lang="zh-CN" altLang="en-US" dirty="0"/>
              <a:t>那时以色列中没有王，各人任意而行。</a:t>
            </a:r>
          </a:p>
        </p:txBody>
      </p:sp>
    </p:spTree>
    <p:extLst>
      <p:ext uri="{BB962C8B-B14F-4D97-AF65-F5344CB8AC3E}">
        <p14:creationId xmlns:p14="http://schemas.microsoft.com/office/powerpoint/2010/main" val="35240629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4C3645-16CC-44A3-9AA2-78B5F38CF12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0BEB0F8-75DB-429F-9A61-0BD7DD848544}"/>
              </a:ext>
            </a:extLst>
          </p:cNvPr>
          <p:cNvSpPr>
            <a:spLocks noGrp="1"/>
          </p:cNvSpPr>
          <p:nvPr>
            <p:ph idx="1"/>
          </p:nvPr>
        </p:nvSpPr>
        <p:spPr/>
        <p:txBody>
          <a:bodyPr/>
          <a:lstStyle/>
          <a:p>
            <a:pPr marL="0" indent="0">
              <a:buNone/>
            </a:pPr>
            <a:r>
              <a:rPr lang="zh-CN" altLang="en-US" dirty="0"/>
              <a:t>铜蛇</a:t>
            </a:r>
            <a:endParaRPr lang="en-US" altLang="zh-CN" dirty="0"/>
          </a:p>
          <a:p>
            <a:pPr marL="0" indent="0">
              <a:buNone/>
            </a:pPr>
            <a:r>
              <a:rPr lang="zh-CN" altLang="en-US" dirty="0"/>
              <a:t>列王纪下</a:t>
            </a:r>
            <a:r>
              <a:rPr lang="en-US" altLang="zh-CN" dirty="0"/>
              <a:t>18:4</a:t>
            </a:r>
            <a:r>
              <a:rPr lang="zh-CN" altLang="en-US"/>
              <a:t>他废去邱坛，毁坏柱像，砍下木偶，打碎摩西所造的铜蛇，因为到那时以色列人仍向铜蛇烧香。希西家叫铜蛇为铜块。</a:t>
            </a:r>
            <a:endParaRPr lang="zh-CN" altLang="en-US" dirty="0"/>
          </a:p>
        </p:txBody>
      </p:sp>
    </p:spTree>
    <p:extLst>
      <p:ext uri="{BB962C8B-B14F-4D97-AF65-F5344CB8AC3E}">
        <p14:creationId xmlns:p14="http://schemas.microsoft.com/office/powerpoint/2010/main" val="10445948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229A3D-4316-4149-8E1F-5445602B489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E85C519-B945-4D20-81F6-7808BC056C14}"/>
              </a:ext>
            </a:extLst>
          </p:cNvPr>
          <p:cNvSpPr>
            <a:spLocks noGrp="1"/>
          </p:cNvSpPr>
          <p:nvPr>
            <p:ph idx="1"/>
          </p:nvPr>
        </p:nvSpPr>
        <p:spPr/>
        <p:txBody>
          <a:bodyPr/>
          <a:lstStyle/>
          <a:p>
            <a:pPr marL="0" indent="0">
              <a:buNone/>
            </a:pPr>
            <a:r>
              <a:rPr lang="zh-CN" altLang="en-US" dirty="0"/>
              <a:t>圣殿</a:t>
            </a:r>
            <a:endParaRPr lang="en-US" altLang="zh-CN" dirty="0"/>
          </a:p>
          <a:p>
            <a:pPr marL="0" indent="0">
              <a:buNone/>
            </a:pPr>
            <a:r>
              <a:rPr lang="zh-CN" altLang="en-US" dirty="0"/>
              <a:t>耶利米书</a:t>
            </a:r>
            <a:r>
              <a:rPr lang="en-US" altLang="zh-CN" dirty="0"/>
              <a:t>7:4</a:t>
            </a:r>
            <a:r>
              <a:rPr lang="zh-CN" altLang="en-US" dirty="0"/>
              <a:t>你们不要倚靠虚谎的话，说：‘这些是耶和华的殿，是耶和华的殿，是耶和华的殿！’</a:t>
            </a:r>
            <a:endParaRPr lang="en-US" altLang="zh-CN" dirty="0"/>
          </a:p>
          <a:p>
            <a:pPr marL="0" indent="0">
              <a:buNone/>
            </a:pPr>
            <a:r>
              <a:rPr lang="zh-CN" altLang="en-US" dirty="0"/>
              <a:t>以西结书</a:t>
            </a:r>
            <a:r>
              <a:rPr lang="en-US" altLang="zh-CN" dirty="0"/>
              <a:t>11:23</a:t>
            </a:r>
            <a:r>
              <a:rPr lang="zh-CN" altLang="en-US" dirty="0"/>
              <a:t>耶和华的荣耀从城中上升，停在城东的那座山上。</a:t>
            </a:r>
          </a:p>
        </p:txBody>
      </p:sp>
    </p:spTree>
    <p:extLst>
      <p:ext uri="{BB962C8B-B14F-4D97-AF65-F5344CB8AC3E}">
        <p14:creationId xmlns:p14="http://schemas.microsoft.com/office/powerpoint/2010/main" val="35472556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426013-A268-4620-AF28-EED817D9113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A427E4B-EB8B-4D08-B101-DF1E463C9186}"/>
              </a:ext>
            </a:extLst>
          </p:cNvPr>
          <p:cNvSpPr>
            <a:spLocks noGrp="1"/>
          </p:cNvSpPr>
          <p:nvPr>
            <p:ph idx="1"/>
          </p:nvPr>
        </p:nvSpPr>
        <p:spPr/>
        <p:txBody>
          <a:bodyPr/>
          <a:lstStyle/>
          <a:p>
            <a:pPr marL="0" indent="0">
              <a:buNone/>
            </a:pPr>
            <a:r>
              <a:rPr lang="zh-CN" altLang="en-US" dirty="0"/>
              <a:t>真十字架</a:t>
            </a:r>
            <a:endParaRPr lang="en-US" altLang="zh-CN" dirty="0"/>
          </a:p>
          <a:p>
            <a:pPr marL="0" indent="0">
              <a:buNone/>
            </a:pPr>
            <a:r>
              <a:rPr lang="en-US" altLang="zh-CN" dirty="0"/>
              <a:t>1187</a:t>
            </a:r>
            <a:r>
              <a:rPr lang="zh-CN" altLang="en-US" dirty="0"/>
              <a:t>年哈丁战役</a:t>
            </a:r>
            <a:r>
              <a:rPr lang="en-US" altLang="zh-CN" dirty="0"/>
              <a:t> </a:t>
            </a:r>
            <a:endParaRPr lang="zh-CN" altLang="en-US" dirty="0"/>
          </a:p>
        </p:txBody>
      </p:sp>
    </p:spTree>
    <p:extLst>
      <p:ext uri="{BB962C8B-B14F-4D97-AF65-F5344CB8AC3E}">
        <p14:creationId xmlns:p14="http://schemas.microsoft.com/office/powerpoint/2010/main" val="18124430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52812B-B9DA-4C9D-8CD5-412CAE95068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5A050BE-49DB-4CEA-8926-CEF8BA447283}"/>
              </a:ext>
            </a:extLst>
          </p:cNvPr>
          <p:cNvSpPr>
            <a:spLocks noGrp="1"/>
          </p:cNvSpPr>
          <p:nvPr>
            <p:ph idx="1"/>
          </p:nvPr>
        </p:nvSpPr>
        <p:spPr/>
        <p:txBody>
          <a:bodyPr/>
          <a:lstStyle/>
          <a:p>
            <a:pPr marL="0" indent="0">
              <a:buNone/>
            </a:pPr>
            <a:r>
              <a:rPr lang="zh-CN" altLang="en-US" dirty="0"/>
              <a:t>当人在神的话语以外，试图探索另外一个“捷径”接近神，这正是偶像崇拜的模式。</a:t>
            </a:r>
          </a:p>
        </p:txBody>
      </p:sp>
    </p:spTree>
    <p:extLst>
      <p:ext uri="{BB962C8B-B14F-4D97-AF65-F5344CB8AC3E}">
        <p14:creationId xmlns:p14="http://schemas.microsoft.com/office/powerpoint/2010/main" val="39234642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1B1DA-C5D2-4C08-8FF9-728094C92F2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89B93C3-3A5A-4A36-9E19-AD098540651C}"/>
              </a:ext>
            </a:extLst>
          </p:cNvPr>
          <p:cNvSpPr>
            <a:spLocks noGrp="1"/>
          </p:cNvSpPr>
          <p:nvPr>
            <p:ph idx="1"/>
          </p:nvPr>
        </p:nvSpPr>
        <p:spPr/>
        <p:txBody>
          <a:bodyPr/>
          <a:lstStyle/>
          <a:p>
            <a:pPr marL="0" indent="0">
              <a:buNone/>
            </a:pPr>
            <a:r>
              <a:rPr lang="zh-CN" altLang="en-US" dirty="0"/>
              <a:t>根据自己的喜好“雕刻”神</a:t>
            </a:r>
            <a:endParaRPr lang="en-US" altLang="zh-CN" dirty="0"/>
          </a:p>
          <a:p>
            <a:pPr marL="0" indent="0">
              <a:buNone/>
            </a:pPr>
            <a:r>
              <a:rPr lang="zh-CN" altLang="en-US" dirty="0"/>
              <a:t>无论什么时候，当我们对神的敬拜，只是为着神的部分属性，而不是全部属性，我们就是在另造一个神。</a:t>
            </a:r>
          </a:p>
        </p:txBody>
      </p:sp>
    </p:spTree>
    <p:extLst>
      <p:ext uri="{BB962C8B-B14F-4D97-AF65-F5344CB8AC3E}">
        <p14:creationId xmlns:p14="http://schemas.microsoft.com/office/powerpoint/2010/main" val="27268211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F0DBE4-FBA1-4023-9041-293324B6401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8C41DE9-EA73-4101-BE9D-6583D0A9B298}"/>
              </a:ext>
            </a:extLst>
          </p:cNvPr>
          <p:cNvSpPr>
            <a:spLocks noGrp="1"/>
          </p:cNvSpPr>
          <p:nvPr>
            <p:ph idx="1"/>
          </p:nvPr>
        </p:nvSpPr>
        <p:spPr/>
        <p:txBody>
          <a:bodyPr/>
          <a:lstStyle/>
          <a:p>
            <a:pPr marL="0" indent="0">
              <a:buNone/>
            </a:pPr>
            <a:r>
              <a:rPr lang="zh-CN" altLang="en-US" dirty="0"/>
              <a:t>当我们遵行神的诫命只是为了显出自己超过他人的敬虔，而非出于对神恩典深深的感恩，其实都已偏离圣经整全平衡的启示，在脑海中随己意开始了偶像的雕刻。</a:t>
            </a:r>
          </a:p>
        </p:txBody>
      </p:sp>
    </p:spTree>
    <p:extLst>
      <p:ext uri="{BB962C8B-B14F-4D97-AF65-F5344CB8AC3E}">
        <p14:creationId xmlns:p14="http://schemas.microsoft.com/office/powerpoint/2010/main" val="408453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0AF178-A741-49E8-8D6F-7D2B2E0B56C0}"/>
              </a:ext>
            </a:extLst>
          </p:cNvPr>
          <p:cNvSpPr>
            <a:spLocks noGrp="1"/>
          </p:cNvSpPr>
          <p:nvPr>
            <p:ph type="title"/>
          </p:nvPr>
        </p:nvSpPr>
        <p:spPr/>
        <p:txBody>
          <a:bodyPr/>
          <a:lstStyle/>
          <a:p>
            <a:r>
              <a:rPr lang="zh-CN" altLang="en-US" dirty="0"/>
              <a:t>以色列为什么要顺服诫命？</a:t>
            </a:r>
          </a:p>
        </p:txBody>
      </p:sp>
      <p:sp>
        <p:nvSpPr>
          <p:cNvPr id="3" name="内容占位符 2">
            <a:extLst>
              <a:ext uri="{FF2B5EF4-FFF2-40B4-BE49-F238E27FC236}">
                <a16:creationId xmlns:a16="http://schemas.microsoft.com/office/drawing/2014/main" id="{D6E6FC80-83A3-42AB-886B-34B4ADC4DCEF}"/>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16695836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6EF5D-F617-494F-9B6F-14E6056F513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4E6E553-B4F3-4342-A074-653B879F6967}"/>
              </a:ext>
            </a:extLst>
          </p:cNvPr>
          <p:cNvSpPr>
            <a:spLocks noGrp="1"/>
          </p:cNvSpPr>
          <p:nvPr>
            <p:ph idx="1"/>
          </p:nvPr>
        </p:nvSpPr>
        <p:spPr/>
        <p:txBody>
          <a:bodyPr/>
          <a:lstStyle/>
          <a:p>
            <a:pPr marL="0" indent="0">
              <a:buNone/>
            </a:pPr>
            <a:r>
              <a:rPr lang="zh-CN" altLang="en-US" dirty="0"/>
              <a:t>那么，怎样才算正确地敬拜神呢？</a:t>
            </a:r>
            <a:endParaRPr lang="en-US" altLang="zh-CN" dirty="0"/>
          </a:p>
          <a:p>
            <a:pPr marL="0" indent="0">
              <a:buNone/>
            </a:pPr>
            <a:r>
              <a:rPr lang="zh-CN" altLang="en-US" dirty="0"/>
              <a:t>怎样才能避免有形和无形的偶像崇拜呢？</a:t>
            </a:r>
          </a:p>
        </p:txBody>
      </p:sp>
    </p:spTree>
    <p:extLst>
      <p:ext uri="{BB962C8B-B14F-4D97-AF65-F5344CB8AC3E}">
        <p14:creationId xmlns:p14="http://schemas.microsoft.com/office/powerpoint/2010/main" val="17355507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0B699C-B372-4E1B-98A8-D6706C0D06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194CB60-925A-4A53-9B80-212595144500}"/>
              </a:ext>
            </a:extLst>
          </p:cNvPr>
          <p:cNvSpPr>
            <a:spLocks noGrp="1"/>
          </p:cNvSpPr>
          <p:nvPr>
            <p:ph idx="1"/>
          </p:nvPr>
        </p:nvSpPr>
        <p:spPr/>
        <p:txBody>
          <a:bodyPr/>
          <a:lstStyle/>
          <a:p>
            <a:pPr marL="0" indent="0">
              <a:buNone/>
            </a:pPr>
            <a:r>
              <a:rPr lang="zh-CN" altLang="en-US" dirty="0"/>
              <a:t>不要把神塑造成我们想要的样子，而是把我们塑造成神想要的样子。</a:t>
            </a:r>
          </a:p>
        </p:txBody>
      </p:sp>
    </p:spTree>
    <p:extLst>
      <p:ext uri="{BB962C8B-B14F-4D97-AF65-F5344CB8AC3E}">
        <p14:creationId xmlns:p14="http://schemas.microsoft.com/office/powerpoint/2010/main" val="9766706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AB92B-5818-4C4D-9DA7-B0315AAC3E55}"/>
              </a:ext>
            </a:extLst>
          </p:cNvPr>
          <p:cNvSpPr>
            <a:spLocks noGrp="1"/>
          </p:cNvSpPr>
          <p:nvPr>
            <p:ph type="title"/>
          </p:nvPr>
        </p:nvSpPr>
        <p:spPr/>
        <p:txBody>
          <a:bodyPr/>
          <a:lstStyle/>
          <a:p>
            <a:r>
              <a:rPr lang="zh-CN" altLang="en-US" dirty="0"/>
              <a:t>加尔文</a:t>
            </a:r>
          </a:p>
        </p:txBody>
      </p:sp>
      <p:sp>
        <p:nvSpPr>
          <p:cNvPr id="3" name="内容占位符 2">
            <a:extLst>
              <a:ext uri="{FF2B5EF4-FFF2-40B4-BE49-F238E27FC236}">
                <a16:creationId xmlns:a16="http://schemas.microsoft.com/office/drawing/2014/main" id="{8A11FCF9-745E-4A19-AD4D-2D2036E7C946}"/>
              </a:ext>
            </a:extLst>
          </p:cNvPr>
          <p:cNvSpPr>
            <a:spLocks noGrp="1"/>
          </p:cNvSpPr>
          <p:nvPr>
            <p:ph idx="1"/>
          </p:nvPr>
        </p:nvSpPr>
        <p:spPr/>
        <p:txBody>
          <a:bodyPr/>
          <a:lstStyle/>
          <a:p>
            <a:pPr marL="0" indent="0">
              <a:buNone/>
            </a:pPr>
            <a:r>
              <a:rPr lang="zh-CN" altLang="en-US" dirty="0"/>
              <a:t>不可能以一幅图画或一尊雕塑代表神，因为神已经定意让他的形像彰显在我们里面。</a:t>
            </a:r>
          </a:p>
        </p:txBody>
      </p:sp>
    </p:spTree>
    <p:extLst>
      <p:ext uri="{BB962C8B-B14F-4D97-AF65-F5344CB8AC3E}">
        <p14:creationId xmlns:p14="http://schemas.microsoft.com/office/powerpoint/2010/main" val="683692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957ED-0134-4C20-93B3-5BAE52DF871A}"/>
              </a:ext>
            </a:extLst>
          </p:cNvPr>
          <p:cNvSpPr>
            <a:spLocks noGrp="1"/>
          </p:cNvSpPr>
          <p:nvPr>
            <p:ph type="title"/>
          </p:nvPr>
        </p:nvSpPr>
        <p:spPr/>
        <p:txBody>
          <a:bodyPr/>
          <a:lstStyle/>
          <a:p>
            <a:r>
              <a:rPr lang="en-US" altLang="zh-CN" dirty="0"/>
              <a:t>Christopher Wright</a:t>
            </a:r>
            <a:endParaRPr lang="zh-CN" altLang="en-US" dirty="0"/>
          </a:p>
        </p:txBody>
      </p:sp>
      <p:sp>
        <p:nvSpPr>
          <p:cNvPr id="3" name="内容占位符 2">
            <a:extLst>
              <a:ext uri="{FF2B5EF4-FFF2-40B4-BE49-F238E27FC236}">
                <a16:creationId xmlns:a16="http://schemas.microsoft.com/office/drawing/2014/main" id="{712AD60A-AE6E-4D82-9D92-68A10CD1D08B}"/>
              </a:ext>
            </a:extLst>
          </p:cNvPr>
          <p:cNvSpPr>
            <a:spLocks noGrp="1"/>
          </p:cNvSpPr>
          <p:nvPr>
            <p:ph idx="1"/>
          </p:nvPr>
        </p:nvSpPr>
        <p:spPr/>
        <p:txBody>
          <a:bodyPr/>
          <a:lstStyle/>
          <a:p>
            <a:pPr marL="0" indent="0">
              <a:buNone/>
            </a:pPr>
            <a:r>
              <a:rPr lang="zh-CN" altLang="en-US" dirty="0"/>
              <a:t>神唯一正当的形像</a:t>
            </a:r>
            <a:r>
              <a:rPr lang="en-US" altLang="zh-CN" dirty="0"/>
              <a:t>……</a:t>
            </a:r>
            <a:r>
              <a:rPr lang="zh-CN" altLang="en-US" dirty="0"/>
              <a:t>存于他按自己的形像而造的受造物中，就是那能思考、会工作、可以说话、有灵的活人。</a:t>
            </a:r>
          </a:p>
        </p:txBody>
      </p:sp>
    </p:spTree>
    <p:extLst>
      <p:ext uri="{BB962C8B-B14F-4D97-AF65-F5344CB8AC3E}">
        <p14:creationId xmlns:p14="http://schemas.microsoft.com/office/powerpoint/2010/main" val="9145750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CD82E-B302-4E0A-8BB0-EBDE07F0D81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2AEB94E-3A87-4C9B-918B-CD80E1978C8D}"/>
              </a:ext>
            </a:extLst>
          </p:cNvPr>
          <p:cNvSpPr>
            <a:spLocks noGrp="1"/>
          </p:cNvSpPr>
          <p:nvPr>
            <p:ph idx="1"/>
          </p:nvPr>
        </p:nvSpPr>
        <p:spPr/>
        <p:txBody>
          <a:bodyPr/>
          <a:lstStyle/>
          <a:p>
            <a:pPr marL="0" indent="0">
              <a:buNone/>
            </a:pPr>
            <a:r>
              <a:rPr lang="zh-CN" altLang="en-US" dirty="0"/>
              <a:t>但犯罪堕落后，我们作为神的形像不再圣洁无暇，反而亏缺了神的荣耀。</a:t>
            </a:r>
            <a:endParaRPr lang="en-US" altLang="zh-CN" dirty="0"/>
          </a:p>
          <a:p>
            <a:pPr marL="0" indent="0">
              <a:buNone/>
            </a:pPr>
            <a:r>
              <a:rPr lang="zh-CN" altLang="en-US" dirty="0"/>
              <a:t>如此，我们如何能够恢复受造起初的荣美形像？</a:t>
            </a:r>
            <a:endParaRPr lang="en-US" altLang="zh-CN" dirty="0"/>
          </a:p>
          <a:p>
            <a:pPr marL="0" indent="0">
              <a:buNone/>
            </a:pPr>
            <a:r>
              <a:rPr lang="zh-CN" altLang="en-US" dirty="0"/>
              <a:t>又怎样在正确的敬拜中来到神的面前？</a:t>
            </a:r>
          </a:p>
        </p:txBody>
      </p:sp>
    </p:spTree>
    <p:extLst>
      <p:ext uri="{BB962C8B-B14F-4D97-AF65-F5344CB8AC3E}">
        <p14:creationId xmlns:p14="http://schemas.microsoft.com/office/powerpoint/2010/main" val="365973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4380D4-D105-4C50-AD36-2AABFCD123BC}"/>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AA452763-EFAD-48C4-9749-4274D0D5FB7B}"/>
              </a:ext>
            </a:extLst>
          </p:cNvPr>
          <p:cNvSpPr>
            <a:spLocks noGrp="1"/>
          </p:cNvSpPr>
          <p:nvPr>
            <p:ph idx="1"/>
          </p:nvPr>
        </p:nvSpPr>
        <p:spPr/>
        <p:txBody>
          <a:bodyPr/>
          <a:lstStyle/>
          <a:p>
            <a:pPr marL="0" indent="0">
              <a:buNone/>
            </a:pPr>
            <a:r>
              <a:rPr lang="zh-CN" altLang="en-US" dirty="0"/>
              <a:t>只有联于基督，我们才能穿上照着神的形像造的新人；</a:t>
            </a:r>
            <a:endParaRPr lang="en-US" altLang="zh-CN" dirty="0"/>
          </a:p>
          <a:p>
            <a:pPr marL="0" indent="0">
              <a:buNone/>
            </a:pPr>
            <a:r>
              <a:rPr lang="zh-CN" altLang="en-US" dirty="0"/>
              <a:t>只有藉着基督，我们才能在真正的敬拜中来到神的面前。</a:t>
            </a:r>
          </a:p>
        </p:txBody>
      </p:sp>
    </p:spTree>
    <p:extLst>
      <p:ext uri="{BB962C8B-B14F-4D97-AF65-F5344CB8AC3E}">
        <p14:creationId xmlns:p14="http://schemas.microsoft.com/office/powerpoint/2010/main" val="407780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FFD26E-723C-4E4B-98F2-010F5FBC2D84}"/>
              </a:ext>
            </a:extLst>
          </p:cNvPr>
          <p:cNvSpPr>
            <a:spLocks noGrp="1"/>
          </p:cNvSpPr>
          <p:nvPr>
            <p:ph type="title"/>
          </p:nvPr>
        </p:nvSpPr>
        <p:spPr/>
        <p:txBody>
          <a:bodyPr/>
          <a:lstStyle/>
          <a:p>
            <a:r>
              <a:rPr lang="zh-CN" altLang="en-US" dirty="0"/>
              <a:t>从第二条诫命传讲基督</a:t>
            </a:r>
          </a:p>
        </p:txBody>
      </p:sp>
      <p:sp>
        <p:nvSpPr>
          <p:cNvPr id="3" name="内容占位符 2">
            <a:extLst>
              <a:ext uri="{FF2B5EF4-FFF2-40B4-BE49-F238E27FC236}">
                <a16:creationId xmlns:a16="http://schemas.microsoft.com/office/drawing/2014/main" id="{E95C2B80-BE03-4B8E-9310-3FC20B6653C8}"/>
              </a:ext>
            </a:extLst>
          </p:cNvPr>
          <p:cNvSpPr>
            <a:spLocks noGrp="1"/>
          </p:cNvSpPr>
          <p:nvPr>
            <p:ph idx="1"/>
          </p:nvPr>
        </p:nvSpPr>
        <p:spPr/>
        <p:txBody>
          <a:bodyPr>
            <a:normAutofit lnSpcReduction="10000"/>
          </a:bodyPr>
          <a:lstStyle/>
          <a:p>
            <a:pPr marL="0" indent="0">
              <a:buNone/>
            </a:pPr>
            <a:r>
              <a:rPr lang="zh-CN" altLang="en-US" dirty="0"/>
              <a:t>第二条诫命被基督所遵行</a:t>
            </a:r>
            <a:endParaRPr lang="en-US" altLang="zh-CN" dirty="0"/>
          </a:p>
          <a:p>
            <a:pPr marL="0" indent="0">
              <a:buNone/>
            </a:pPr>
            <a:r>
              <a:rPr lang="zh-CN" altLang="en-US" dirty="0"/>
              <a:t>约翰福音</a:t>
            </a:r>
            <a:r>
              <a:rPr lang="en-US" altLang="zh-CN" dirty="0"/>
              <a:t>5:19 </a:t>
            </a:r>
            <a:r>
              <a:rPr lang="zh-CN" altLang="en-US" dirty="0"/>
              <a:t>耶稣对他们说：“我实实在在地告诉你们，子凭着自己不能做什么，惟有看见父所做的，子才能做；父所做的事，子也照样做。”</a:t>
            </a:r>
          </a:p>
          <a:p>
            <a:pPr marL="0" indent="0">
              <a:buNone/>
            </a:pPr>
            <a:r>
              <a:rPr lang="zh-CN" altLang="en-US" dirty="0"/>
              <a:t>约翰福音</a:t>
            </a:r>
            <a:r>
              <a:rPr lang="en-US" altLang="zh-CN" dirty="0"/>
              <a:t>8:28 </a:t>
            </a:r>
            <a:r>
              <a:rPr lang="zh-CN" altLang="en-US" dirty="0"/>
              <a:t>所以耶稣说：“你们举起人子以后，必知道我是基督，并且知道我没有一件事是凭着自己做的。我说这些话乃是照着父所教训我的。”</a:t>
            </a:r>
          </a:p>
          <a:p>
            <a:pPr marL="0" indent="0">
              <a:buNone/>
            </a:pPr>
            <a:endParaRPr lang="zh-CN" altLang="en-US" dirty="0"/>
          </a:p>
        </p:txBody>
      </p:sp>
    </p:spTree>
    <p:extLst>
      <p:ext uri="{BB962C8B-B14F-4D97-AF65-F5344CB8AC3E}">
        <p14:creationId xmlns:p14="http://schemas.microsoft.com/office/powerpoint/2010/main" val="26663627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CB7CF-1205-4355-86BA-DC85DCFA8B0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A66A3A3-E4FB-4EFE-935C-021D11D22044}"/>
              </a:ext>
            </a:extLst>
          </p:cNvPr>
          <p:cNvSpPr>
            <a:spLocks noGrp="1"/>
          </p:cNvSpPr>
          <p:nvPr>
            <p:ph idx="1"/>
          </p:nvPr>
        </p:nvSpPr>
        <p:spPr/>
        <p:txBody>
          <a:bodyPr/>
          <a:lstStyle/>
          <a:p>
            <a:pPr marL="0" indent="0">
              <a:buNone/>
            </a:pPr>
            <a:r>
              <a:rPr lang="zh-CN" altLang="en-US" dirty="0"/>
              <a:t>第二条诫命是基督的教导</a:t>
            </a:r>
          </a:p>
          <a:p>
            <a:pPr marL="0" indent="0">
              <a:buNone/>
            </a:pPr>
            <a:r>
              <a:rPr lang="zh-CN" altLang="en-US" dirty="0"/>
              <a:t>马太福音</a:t>
            </a:r>
            <a:r>
              <a:rPr lang="en-US" altLang="zh-CN" dirty="0"/>
              <a:t>15:9 </a:t>
            </a:r>
            <a:r>
              <a:rPr lang="zh-CN" altLang="en-US" dirty="0"/>
              <a:t>他们将人的吩咐当作道理教导人， 所以拜我也是枉然。</a:t>
            </a:r>
          </a:p>
          <a:p>
            <a:pPr marL="0" indent="0">
              <a:buNone/>
            </a:pPr>
            <a:r>
              <a:rPr lang="zh-CN" altLang="en-US" dirty="0"/>
              <a:t>马太福音</a:t>
            </a:r>
            <a:r>
              <a:rPr lang="en-US" altLang="zh-CN" dirty="0"/>
              <a:t>28:20 </a:t>
            </a:r>
            <a:r>
              <a:rPr lang="zh-CN" altLang="en-US" dirty="0"/>
              <a:t>凡我所吩咐你们的，都教训他们遵守，我就常与你们同在，直到世界的末了。</a:t>
            </a:r>
          </a:p>
          <a:p>
            <a:pPr marL="0" indent="0">
              <a:buNone/>
            </a:pPr>
            <a:endParaRPr lang="zh-CN" altLang="en-US" dirty="0"/>
          </a:p>
        </p:txBody>
      </p:sp>
    </p:spTree>
    <p:extLst>
      <p:ext uri="{BB962C8B-B14F-4D97-AF65-F5344CB8AC3E}">
        <p14:creationId xmlns:p14="http://schemas.microsoft.com/office/powerpoint/2010/main" val="29456216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57CF04-FD66-4B44-88EF-FDAE7EA7363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C293115-3D6F-48A3-AAEF-3F8ED03B0EB5}"/>
              </a:ext>
            </a:extLst>
          </p:cNvPr>
          <p:cNvSpPr>
            <a:spLocks noGrp="1"/>
          </p:cNvSpPr>
          <p:nvPr>
            <p:ph idx="1"/>
          </p:nvPr>
        </p:nvSpPr>
        <p:spPr/>
        <p:txBody>
          <a:bodyPr/>
          <a:lstStyle/>
          <a:p>
            <a:pPr marL="0" indent="0">
              <a:buNone/>
            </a:pPr>
            <a:r>
              <a:rPr lang="zh-CN" altLang="en-US" dirty="0"/>
              <a:t>基督是神的像</a:t>
            </a:r>
          </a:p>
          <a:p>
            <a:pPr marL="0" indent="0">
              <a:buNone/>
            </a:pPr>
            <a:r>
              <a:rPr lang="zh-CN" altLang="en-US" dirty="0"/>
              <a:t>歌罗西书</a:t>
            </a:r>
            <a:r>
              <a:rPr lang="en-US" altLang="zh-CN" dirty="0"/>
              <a:t>1:15 </a:t>
            </a:r>
            <a:r>
              <a:rPr lang="zh-CN" altLang="en-US" dirty="0"/>
              <a:t>爱子是那不能看见之　神的像，是首生的，在一切被造的以先。</a:t>
            </a:r>
          </a:p>
          <a:p>
            <a:pPr marL="0" indent="0">
              <a:buNone/>
            </a:pPr>
            <a:r>
              <a:rPr lang="zh-CN" altLang="en-US" dirty="0"/>
              <a:t>哥林多后书</a:t>
            </a:r>
            <a:r>
              <a:rPr lang="en-US" altLang="zh-CN" dirty="0"/>
              <a:t>4:4 </a:t>
            </a:r>
            <a:r>
              <a:rPr lang="zh-CN" altLang="en-US" dirty="0"/>
              <a:t>此等不信之人被这世界的神弄瞎了心眼，不叫基督荣耀福音的光照着他们。基督本是　神的像。</a:t>
            </a:r>
          </a:p>
          <a:p>
            <a:pPr marL="0" indent="0">
              <a:buNone/>
            </a:pPr>
            <a:endParaRPr lang="zh-CN" altLang="en-US" dirty="0"/>
          </a:p>
        </p:txBody>
      </p:sp>
    </p:spTree>
    <p:extLst>
      <p:ext uri="{BB962C8B-B14F-4D97-AF65-F5344CB8AC3E}">
        <p14:creationId xmlns:p14="http://schemas.microsoft.com/office/powerpoint/2010/main" val="30565445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80C62E-7173-469A-A1D2-E6481D9D5F9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C722B52-F5C5-4FBC-9540-63E16E9AD1B9}"/>
              </a:ext>
            </a:extLst>
          </p:cNvPr>
          <p:cNvSpPr>
            <a:spLocks noGrp="1"/>
          </p:cNvSpPr>
          <p:nvPr>
            <p:ph idx="1"/>
          </p:nvPr>
        </p:nvSpPr>
        <p:spPr/>
        <p:txBody>
          <a:bodyPr/>
          <a:lstStyle/>
          <a:p>
            <a:pPr marL="0" indent="0">
              <a:buNone/>
            </a:pPr>
            <a:r>
              <a:rPr lang="zh-CN" altLang="en-US" dirty="0"/>
              <a:t>基督是我们敬拜唯一的中保</a:t>
            </a:r>
          </a:p>
          <a:p>
            <a:pPr marL="0" indent="0">
              <a:buNone/>
            </a:pPr>
            <a:r>
              <a:rPr lang="zh-CN" altLang="en-US" dirty="0"/>
              <a:t>约翰福音</a:t>
            </a:r>
            <a:r>
              <a:rPr lang="en-US" altLang="zh-CN" dirty="0"/>
              <a:t>14:6 </a:t>
            </a:r>
            <a:r>
              <a:rPr lang="zh-CN" altLang="en-US" dirty="0"/>
              <a:t>耶稣说：“我就是道路、真理、生命；若不藉着我，没有人能到父那里去。”</a:t>
            </a:r>
          </a:p>
          <a:p>
            <a:pPr marL="0" indent="0">
              <a:buNone/>
            </a:pPr>
            <a:r>
              <a:rPr lang="zh-CN" altLang="en-US" dirty="0"/>
              <a:t>以弗所书</a:t>
            </a:r>
            <a:r>
              <a:rPr lang="en-US" altLang="zh-CN" dirty="0"/>
              <a:t>4:24 </a:t>
            </a:r>
            <a:r>
              <a:rPr lang="zh-CN" altLang="en-US" dirty="0"/>
              <a:t>这新人是照着　神的形像造的，有真理的仁义和圣洁。</a:t>
            </a:r>
          </a:p>
          <a:p>
            <a:pPr marL="0" indent="0">
              <a:buNone/>
            </a:pPr>
            <a:endParaRPr lang="zh-CN" altLang="en-US" dirty="0"/>
          </a:p>
        </p:txBody>
      </p:sp>
    </p:spTree>
    <p:extLst>
      <p:ext uri="{BB962C8B-B14F-4D97-AF65-F5344CB8AC3E}">
        <p14:creationId xmlns:p14="http://schemas.microsoft.com/office/powerpoint/2010/main" val="361996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60453D-03FD-4D9A-9BFC-5AB102318ACD}"/>
              </a:ext>
            </a:extLst>
          </p:cNvPr>
          <p:cNvSpPr>
            <a:spLocks noGrp="1"/>
          </p:cNvSpPr>
          <p:nvPr>
            <p:ph type="title"/>
          </p:nvPr>
        </p:nvSpPr>
        <p:spPr/>
        <p:txBody>
          <a:bodyPr/>
          <a:lstStyle/>
          <a:p>
            <a:r>
              <a:rPr lang="zh-CN" altLang="zh-CN" dirty="0"/>
              <a:t>因为她是神的选民</a:t>
            </a:r>
            <a:endParaRPr lang="zh-CN" altLang="en-US" dirty="0"/>
          </a:p>
        </p:txBody>
      </p:sp>
      <p:sp>
        <p:nvSpPr>
          <p:cNvPr id="3" name="内容占位符 2">
            <a:extLst>
              <a:ext uri="{FF2B5EF4-FFF2-40B4-BE49-F238E27FC236}">
                <a16:creationId xmlns:a16="http://schemas.microsoft.com/office/drawing/2014/main" id="{960DACCE-5F8A-40E3-BF79-75F727536222}"/>
              </a:ext>
            </a:extLst>
          </p:cNvPr>
          <p:cNvSpPr>
            <a:spLocks noGrp="1"/>
          </p:cNvSpPr>
          <p:nvPr>
            <p:ph idx="1"/>
          </p:nvPr>
        </p:nvSpPr>
        <p:spPr/>
        <p:txBody>
          <a:bodyPr/>
          <a:lstStyle/>
          <a:p>
            <a:pPr marL="0" indent="0">
              <a:buNone/>
            </a:pPr>
            <a:r>
              <a:rPr lang="zh-CN" altLang="zh-CN" dirty="0"/>
              <a:t>申命记</a:t>
            </a:r>
            <a:r>
              <a:rPr lang="en-US" altLang="zh-CN" dirty="0"/>
              <a:t>27:9-10 </a:t>
            </a:r>
            <a:r>
              <a:rPr lang="zh-CN" altLang="zh-CN" dirty="0"/>
              <a:t>摩西和祭司利未人晓谕以色列众人说：“以色列啊，要默默静听。你今日成为耶和华你　神的百姓了。所以要听从耶和华你　神的话，遵行他的诫命律例，就是我今日所吩咐你的。</a:t>
            </a:r>
            <a:r>
              <a:rPr lang="en-US" altLang="zh-CN" dirty="0"/>
              <a:t>”</a:t>
            </a:r>
            <a:endParaRPr lang="zh-CN" altLang="zh-CN" dirty="0"/>
          </a:p>
          <a:p>
            <a:pPr marL="0" indent="0">
              <a:buNone/>
            </a:pPr>
            <a:endParaRPr lang="zh-CN" altLang="en-US" dirty="0"/>
          </a:p>
        </p:txBody>
      </p:sp>
    </p:spTree>
    <p:extLst>
      <p:ext uri="{BB962C8B-B14F-4D97-AF65-F5344CB8AC3E}">
        <p14:creationId xmlns:p14="http://schemas.microsoft.com/office/powerpoint/2010/main" val="425857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70C652-DE04-4AF7-AA49-D47403C0906B}"/>
              </a:ext>
            </a:extLst>
          </p:cNvPr>
          <p:cNvSpPr>
            <a:spLocks noGrp="1"/>
          </p:cNvSpPr>
          <p:nvPr>
            <p:ph type="title"/>
          </p:nvPr>
        </p:nvSpPr>
        <p:spPr/>
        <p:txBody>
          <a:bodyPr/>
          <a:lstStyle/>
          <a:p>
            <a:r>
              <a:rPr lang="zh-CN" altLang="en-US" dirty="0"/>
              <a:t>因为神救了她</a:t>
            </a:r>
          </a:p>
        </p:txBody>
      </p:sp>
      <p:sp>
        <p:nvSpPr>
          <p:cNvPr id="3" name="内容占位符 2">
            <a:extLst>
              <a:ext uri="{FF2B5EF4-FFF2-40B4-BE49-F238E27FC236}">
                <a16:creationId xmlns:a16="http://schemas.microsoft.com/office/drawing/2014/main" id="{B3B3F054-02AA-4419-AAB8-960EC4116F5C}"/>
              </a:ext>
            </a:extLst>
          </p:cNvPr>
          <p:cNvSpPr>
            <a:spLocks noGrp="1"/>
          </p:cNvSpPr>
          <p:nvPr>
            <p:ph idx="1"/>
          </p:nvPr>
        </p:nvSpPr>
        <p:spPr/>
        <p:txBody>
          <a:bodyPr/>
          <a:lstStyle/>
          <a:p>
            <a:pPr marL="0" indent="0">
              <a:buNone/>
            </a:pPr>
            <a:r>
              <a:rPr lang="zh-CN" altLang="en-US" dirty="0"/>
              <a:t>利未记</a:t>
            </a:r>
            <a:r>
              <a:rPr lang="en-US" altLang="zh-CN" dirty="0"/>
              <a:t>22:31-33 “</a:t>
            </a:r>
            <a:r>
              <a:rPr lang="zh-CN" altLang="en-US" dirty="0"/>
              <a:t>你们要谨守遵行我的诫命。我是耶和华。你们不可亵渎我的圣名；我在以色列人中，却要被尊为圣。我是叫你们成圣的耶和华，把你们从埃及地领出来，作你们的　神。我是耶和华。”</a:t>
            </a:r>
          </a:p>
        </p:txBody>
      </p:sp>
    </p:spTree>
    <p:extLst>
      <p:ext uri="{BB962C8B-B14F-4D97-AF65-F5344CB8AC3E}">
        <p14:creationId xmlns:p14="http://schemas.microsoft.com/office/powerpoint/2010/main" val="366389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749998-CC55-409B-99B7-E8F641E10060}"/>
              </a:ext>
            </a:extLst>
          </p:cNvPr>
          <p:cNvSpPr>
            <a:spLocks noGrp="1"/>
          </p:cNvSpPr>
          <p:nvPr>
            <p:ph type="title"/>
          </p:nvPr>
        </p:nvSpPr>
        <p:spPr/>
        <p:txBody>
          <a:bodyPr/>
          <a:lstStyle/>
          <a:p>
            <a:r>
              <a:rPr lang="zh-CN" altLang="en-US" dirty="0"/>
              <a:t>顺服之后另有赐福</a:t>
            </a:r>
          </a:p>
        </p:txBody>
      </p:sp>
      <p:sp>
        <p:nvSpPr>
          <p:cNvPr id="3" name="内容占位符 2">
            <a:extLst>
              <a:ext uri="{FF2B5EF4-FFF2-40B4-BE49-F238E27FC236}">
                <a16:creationId xmlns:a16="http://schemas.microsoft.com/office/drawing/2014/main" id="{F40EAAA2-E1F5-4D1E-8948-946692478FDD}"/>
              </a:ext>
            </a:extLst>
          </p:cNvPr>
          <p:cNvSpPr>
            <a:spLocks noGrp="1"/>
          </p:cNvSpPr>
          <p:nvPr>
            <p:ph idx="1"/>
          </p:nvPr>
        </p:nvSpPr>
        <p:spPr/>
        <p:txBody>
          <a:bodyPr>
            <a:normAutofit fontScale="92500" lnSpcReduction="20000"/>
          </a:bodyPr>
          <a:lstStyle/>
          <a:p>
            <a:pPr marL="0" indent="0">
              <a:buNone/>
            </a:pPr>
            <a:r>
              <a:rPr lang="zh-CN" altLang="en-US" dirty="0"/>
              <a:t>申命记</a:t>
            </a:r>
            <a:r>
              <a:rPr lang="en-US" altLang="zh-CN" dirty="0"/>
              <a:t>6:20-25 “</a:t>
            </a:r>
            <a:r>
              <a:rPr lang="zh-CN" altLang="en-US" dirty="0"/>
              <a:t>日后，你的儿子问你说：‘耶和华我们　神吩咐你们的这些法度、律例、典章是什么意思呢？’你就告诉你的儿子说：‘我们在埃及作过法老的奴仆；耶和华用大能的手将我们从埃及领出来，在我们眼前，将重大可怕的神迹奇事施行在埃及地和法老并他全家的身上，将我们从那里领出来，要领我们进入他向我们列祖起誓应许之地，把这地赐给我们。耶和华又吩咐我们遵行这一切律例，要敬畏耶和华我们的　神，使我们常得好处，蒙他保全我们的生命，像今日一样。我们若照耶和华我们　神所吩咐的一切诫命谨守遵行，这就是我们的义了。’”</a:t>
            </a:r>
          </a:p>
        </p:txBody>
      </p:sp>
    </p:spTree>
    <p:extLst>
      <p:ext uri="{BB962C8B-B14F-4D97-AF65-F5344CB8AC3E}">
        <p14:creationId xmlns:p14="http://schemas.microsoft.com/office/powerpoint/2010/main" val="66308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A60FA0-3454-4A3A-A7F7-03F86B64AD7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16E1B55-F060-487D-B700-6CDF1E1CF277}"/>
              </a:ext>
            </a:extLst>
          </p:cNvPr>
          <p:cNvSpPr>
            <a:spLocks noGrp="1"/>
          </p:cNvSpPr>
          <p:nvPr>
            <p:ph idx="1"/>
          </p:nvPr>
        </p:nvSpPr>
        <p:spPr/>
        <p:txBody>
          <a:bodyPr/>
          <a:lstStyle/>
          <a:p>
            <a:pPr marL="0" indent="0">
              <a:buNone/>
            </a:pPr>
            <a:r>
              <a:rPr lang="zh-CN" altLang="en-US" dirty="0"/>
              <a:t>神的恩典使选民生出感恩的顺服，恩典中的顺服进而带来神更多的赐福。</a:t>
            </a:r>
          </a:p>
        </p:txBody>
      </p:sp>
    </p:spTree>
    <p:extLst>
      <p:ext uri="{BB962C8B-B14F-4D97-AF65-F5344CB8AC3E}">
        <p14:creationId xmlns:p14="http://schemas.microsoft.com/office/powerpoint/2010/main" val="345789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20BAF-9984-4717-B685-E4D66ABE8DE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7D6296F-B871-4F60-BC0B-31564F012EEB}"/>
              </a:ext>
            </a:extLst>
          </p:cNvPr>
          <p:cNvSpPr>
            <a:spLocks noGrp="1"/>
          </p:cNvSpPr>
          <p:nvPr>
            <p:ph idx="1"/>
          </p:nvPr>
        </p:nvSpPr>
        <p:spPr/>
        <p:txBody>
          <a:bodyPr/>
          <a:lstStyle/>
          <a:p>
            <a:pPr marL="0" indent="0">
              <a:buNone/>
            </a:pPr>
            <a:r>
              <a:rPr lang="zh-CN" altLang="en-US"/>
              <a:t>马太福音</a:t>
            </a:r>
            <a:r>
              <a:rPr lang="en-US" altLang="zh-CN" dirty="0"/>
              <a:t>6:33 </a:t>
            </a:r>
            <a:r>
              <a:rPr lang="zh-CN" altLang="en-US" dirty="0"/>
              <a:t>你们要先求他的国和他的义，这些东西都要加给你们了。</a:t>
            </a:r>
          </a:p>
        </p:txBody>
      </p:sp>
    </p:spTree>
    <p:extLst>
      <p:ext uri="{BB962C8B-B14F-4D97-AF65-F5344CB8AC3E}">
        <p14:creationId xmlns:p14="http://schemas.microsoft.com/office/powerpoint/2010/main" val="205142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81CFFA-EB2B-47F5-9648-43DDE8EA5A0C}"/>
              </a:ext>
            </a:extLst>
          </p:cNvPr>
          <p:cNvSpPr>
            <a:spLocks noGrp="1"/>
          </p:cNvSpPr>
          <p:nvPr>
            <p:ph type="title"/>
          </p:nvPr>
        </p:nvSpPr>
        <p:spPr/>
        <p:txBody>
          <a:bodyPr/>
          <a:lstStyle/>
          <a:p>
            <a:r>
              <a:rPr lang="zh-CN" altLang="en-US" dirty="0"/>
              <a:t>诫命剥夺了人的自由吗？</a:t>
            </a:r>
          </a:p>
        </p:txBody>
      </p:sp>
      <p:sp>
        <p:nvSpPr>
          <p:cNvPr id="3" name="内容占位符 2">
            <a:extLst>
              <a:ext uri="{FF2B5EF4-FFF2-40B4-BE49-F238E27FC236}">
                <a16:creationId xmlns:a16="http://schemas.microsoft.com/office/drawing/2014/main" id="{16E5164B-DC25-4C56-AA16-B95A3CD3FE91}"/>
              </a:ext>
            </a:extLst>
          </p:cNvPr>
          <p:cNvSpPr>
            <a:spLocks noGrp="1"/>
          </p:cNvSpPr>
          <p:nvPr>
            <p:ph idx="1"/>
          </p:nvPr>
        </p:nvSpPr>
        <p:spPr/>
        <p:txBody>
          <a:bodyPr/>
          <a:lstStyle/>
          <a:p>
            <a:pPr marL="0" indent="0">
              <a:buNone/>
            </a:pPr>
            <a:r>
              <a:rPr lang="zh-CN" altLang="en-US" dirty="0"/>
              <a:t>人被神的诫命所约束，但唯有真理才能使人真自由。</a:t>
            </a:r>
            <a:endParaRPr lang="en-US" altLang="zh-CN" dirty="0"/>
          </a:p>
          <a:p>
            <a:pPr marL="0" indent="0">
              <a:buNone/>
            </a:pPr>
            <a:endParaRPr lang="en-US" altLang="zh-CN" dirty="0"/>
          </a:p>
          <a:p>
            <a:pPr marL="0" indent="0">
              <a:buNone/>
            </a:pPr>
            <a:r>
              <a:rPr lang="zh-CN" altLang="en-US" dirty="0"/>
              <a:t>雅各书</a:t>
            </a:r>
            <a:r>
              <a:rPr lang="en-US" altLang="zh-CN" dirty="0"/>
              <a:t>1:25</a:t>
            </a:r>
            <a:r>
              <a:rPr lang="zh-CN" altLang="en-US" dirty="0"/>
              <a:t>惟有详细察看那全备、使人自由之律法的，并且时常如此，这人既不是听了就忘，乃是实在行出来，就在他所行的事上必然得福。</a:t>
            </a:r>
          </a:p>
        </p:txBody>
      </p:sp>
    </p:spTree>
    <p:extLst>
      <p:ext uri="{BB962C8B-B14F-4D97-AF65-F5344CB8AC3E}">
        <p14:creationId xmlns:p14="http://schemas.microsoft.com/office/powerpoint/2010/main" val="66470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3B2A1-D169-4693-8050-3C52C10BB88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9AA0382-6E4F-48E1-B7B8-B8F9484FC9F1}"/>
              </a:ext>
            </a:extLst>
          </p:cNvPr>
          <p:cNvSpPr>
            <a:spLocks noGrp="1"/>
          </p:cNvSpPr>
          <p:nvPr>
            <p:ph idx="1"/>
          </p:nvPr>
        </p:nvSpPr>
        <p:spPr/>
        <p:txBody>
          <a:bodyPr/>
          <a:lstStyle/>
          <a:p>
            <a:r>
              <a:rPr lang="zh-CN" altLang="zh-CN" dirty="0"/>
              <a:t>威斯敏斯特大要理问答第</a:t>
            </a:r>
            <a:r>
              <a:rPr lang="en-US" altLang="zh-CN" dirty="0"/>
              <a:t>101</a:t>
            </a:r>
            <a:r>
              <a:rPr lang="zh-CN" altLang="zh-CN" dirty="0"/>
              <a:t>问：十诫的序言是什么？</a:t>
            </a:r>
          </a:p>
          <a:p>
            <a:r>
              <a:rPr lang="zh-CN" altLang="zh-CN" dirty="0"/>
              <a:t>答：十诫的序言是</a:t>
            </a:r>
            <a:r>
              <a:rPr lang="en-US" altLang="zh-CN" dirty="0"/>
              <a:t>“</a:t>
            </a:r>
            <a:r>
              <a:rPr lang="zh-CN" altLang="zh-CN" dirty="0"/>
              <a:t>我是耶和华你的 神，曾将你从埃及地为奴之家领出来。</a:t>
            </a:r>
            <a:r>
              <a:rPr lang="en-US" altLang="zh-CN" dirty="0"/>
              <a:t>”</a:t>
            </a:r>
            <a:r>
              <a:rPr lang="zh-CN" altLang="zh-CN" dirty="0"/>
              <a:t>神从中显明了他的主权，他是耶和华，是永恒、不变、全能的神；他是自有永有的，他的话语和作为都从他而出：</a:t>
            </a:r>
          </a:p>
          <a:p>
            <a:pPr marL="0" indent="0">
              <a:buNone/>
            </a:pPr>
            <a:endParaRPr lang="zh-CN" altLang="en-US" dirty="0"/>
          </a:p>
        </p:txBody>
      </p:sp>
    </p:spTree>
    <p:extLst>
      <p:ext uri="{BB962C8B-B14F-4D97-AF65-F5344CB8AC3E}">
        <p14:creationId xmlns:p14="http://schemas.microsoft.com/office/powerpoint/2010/main" val="44171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3832A-4411-47CC-8D26-76B58DD4FAF3}"/>
              </a:ext>
            </a:extLst>
          </p:cNvPr>
          <p:cNvSpPr>
            <a:spLocks noGrp="1"/>
          </p:cNvSpPr>
          <p:nvPr>
            <p:ph type="title"/>
          </p:nvPr>
        </p:nvSpPr>
        <p:spPr/>
        <p:txBody>
          <a:bodyPr/>
          <a:lstStyle/>
          <a:p>
            <a:r>
              <a:rPr lang="zh-CN" altLang="en-US" dirty="0"/>
              <a:t>解放神学</a:t>
            </a:r>
          </a:p>
        </p:txBody>
      </p:sp>
      <p:sp>
        <p:nvSpPr>
          <p:cNvPr id="3" name="内容占位符 2">
            <a:extLst>
              <a:ext uri="{FF2B5EF4-FFF2-40B4-BE49-F238E27FC236}">
                <a16:creationId xmlns:a16="http://schemas.microsoft.com/office/drawing/2014/main" id="{CD621D40-80F2-4599-96A0-8F8EB5AAD028}"/>
              </a:ext>
            </a:extLst>
          </p:cNvPr>
          <p:cNvSpPr>
            <a:spLocks noGrp="1"/>
          </p:cNvSpPr>
          <p:nvPr>
            <p:ph idx="1"/>
          </p:nvPr>
        </p:nvSpPr>
        <p:spPr/>
        <p:txBody>
          <a:bodyPr/>
          <a:lstStyle/>
          <a:p>
            <a:pPr marL="0" indent="0">
              <a:buNone/>
            </a:pPr>
            <a:r>
              <a:rPr lang="zh-CN" altLang="en-US" dirty="0"/>
              <a:t>基于对十诫序言的错误解读，认为圣经在说被压迫者必须推翻压迫者，将自己从社会不公义中释放出来。压迫者可以是种族隔离制度、资本主义、男权社会或异性恋文化，因此这个神学思潮曾在南非黑人、拉丁美洲贫民、女权主义者和同性恋群体中大受推崇。</a:t>
            </a:r>
          </a:p>
        </p:txBody>
      </p:sp>
    </p:spTree>
    <p:extLst>
      <p:ext uri="{BB962C8B-B14F-4D97-AF65-F5344CB8AC3E}">
        <p14:creationId xmlns:p14="http://schemas.microsoft.com/office/powerpoint/2010/main" val="307522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534D46-33F0-4E31-9F89-405945B3818C}"/>
              </a:ext>
            </a:extLst>
          </p:cNvPr>
          <p:cNvSpPr>
            <a:spLocks noGrp="1"/>
          </p:cNvSpPr>
          <p:nvPr>
            <p:ph type="title"/>
          </p:nvPr>
        </p:nvSpPr>
        <p:spPr/>
        <p:txBody>
          <a:bodyPr/>
          <a:lstStyle/>
          <a:p>
            <a:r>
              <a:rPr lang="zh-CN" altLang="en-US" dirty="0"/>
              <a:t>解放神学</a:t>
            </a:r>
          </a:p>
        </p:txBody>
      </p:sp>
      <p:sp>
        <p:nvSpPr>
          <p:cNvPr id="3" name="内容占位符 2">
            <a:extLst>
              <a:ext uri="{FF2B5EF4-FFF2-40B4-BE49-F238E27FC236}">
                <a16:creationId xmlns:a16="http://schemas.microsoft.com/office/drawing/2014/main" id="{187FB676-A799-4452-8A2F-AF95880EE608}"/>
              </a:ext>
            </a:extLst>
          </p:cNvPr>
          <p:cNvSpPr>
            <a:spLocks noGrp="1"/>
          </p:cNvSpPr>
          <p:nvPr>
            <p:ph idx="1"/>
          </p:nvPr>
        </p:nvSpPr>
        <p:spPr/>
        <p:txBody>
          <a:bodyPr>
            <a:normAutofit fontScale="92500" lnSpcReduction="10000"/>
          </a:bodyPr>
          <a:lstStyle/>
          <a:p>
            <a:pPr marL="0" indent="0">
              <a:buNone/>
            </a:pPr>
            <a:r>
              <a:rPr lang="zh-CN" altLang="en-US" dirty="0"/>
              <a:t>解放神学的错误在于将人类解放拔高为十诫的核心。</a:t>
            </a:r>
            <a:endParaRPr lang="en-US" altLang="zh-CN" dirty="0"/>
          </a:p>
          <a:p>
            <a:pPr marL="0" indent="0">
              <a:buNone/>
            </a:pPr>
            <a:r>
              <a:rPr lang="zh-CN" altLang="en-US" dirty="0"/>
              <a:t>十诫的序言没有说</a:t>
            </a:r>
            <a:endParaRPr lang="en-US" altLang="zh-CN" dirty="0"/>
          </a:p>
          <a:p>
            <a:pPr marL="0" indent="0">
              <a:buNone/>
            </a:pPr>
            <a:r>
              <a:rPr lang="zh-CN" altLang="en-US" dirty="0"/>
              <a:t>“你是那个被解放的人，被我从埃及地为奴之家领出来”，</a:t>
            </a:r>
            <a:endParaRPr lang="en-US" altLang="zh-CN" dirty="0"/>
          </a:p>
          <a:p>
            <a:pPr marL="0" indent="0">
              <a:buNone/>
            </a:pPr>
            <a:r>
              <a:rPr lang="zh-CN" altLang="en-US" dirty="0"/>
              <a:t>而是说</a:t>
            </a:r>
            <a:endParaRPr lang="en-US" altLang="zh-CN" dirty="0"/>
          </a:p>
          <a:p>
            <a:pPr marL="0" indent="0">
              <a:buNone/>
            </a:pPr>
            <a:r>
              <a:rPr lang="zh-CN" altLang="en-US" dirty="0"/>
              <a:t>“我是耶和华你的 神，曾将你从埃及地为奴之家领出来”。</a:t>
            </a:r>
            <a:endParaRPr lang="en-US" altLang="zh-CN" dirty="0"/>
          </a:p>
          <a:p>
            <a:pPr marL="0" indent="0">
              <a:buNone/>
            </a:pPr>
            <a:r>
              <a:rPr lang="zh-CN" altLang="en-US" dirty="0"/>
              <a:t>神才是十诫的核心</a:t>
            </a:r>
          </a:p>
        </p:txBody>
      </p:sp>
    </p:spTree>
    <p:extLst>
      <p:ext uri="{BB962C8B-B14F-4D97-AF65-F5344CB8AC3E}">
        <p14:creationId xmlns:p14="http://schemas.microsoft.com/office/powerpoint/2010/main" val="137197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D1DA62-DC4F-4B4B-9632-507C4C2F7508}"/>
              </a:ext>
            </a:extLst>
          </p:cNvPr>
          <p:cNvSpPr>
            <a:spLocks noGrp="1"/>
          </p:cNvSpPr>
          <p:nvPr>
            <p:ph type="title"/>
          </p:nvPr>
        </p:nvSpPr>
        <p:spPr/>
        <p:txBody>
          <a:bodyPr/>
          <a:lstStyle/>
          <a:p>
            <a:r>
              <a:rPr lang="zh-CN" altLang="en-US" dirty="0"/>
              <a:t>解放神学</a:t>
            </a:r>
          </a:p>
        </p:txBody>
      </p:sp>
      <p:sp>
        <p:nvSpPr>
          <p:cNvPr id="3" name="内容占位符 2">
            <a:extLst>
              <a:ext uri="{FF2B5EF4-FFF2-40B4-BE49-F238E27FC236}">
                <a16:creationId xmlns:a16="http://schemas.microsoft.com/office/drawing/2014/main" id="{27499BCF-6B7E-4CC8-9C62-3DA9C276C93D}"/>
              </a:ext>
            </a:extLst>
          </p:cNvPr>
          <p:cNvSpPr>
            <a:spLocks noGrp="1"/>
          </p:cNvSpPr>
          <p:nvPr>
            <p:ph idx="1"/>
          </p:nvPr>
        </p:nvSpPr>
        <p:spPr/>
        <p:txBody>
          <a:bodyPr/>
          <a:lstStyle/>
          <a:p>
            <a:pPr marL="0" indent="0">
              <a:buNone/>
            </a:pPr>
            <a:r>
              <a:rPr lang="zh-CN" altLang="en-US" dirty="0"/>
              <a:t>解放神学并不是真正的“神”学，它过分强调人类解放，却忽视了一切真自由不可或缺的先决条件</a:t>
            </a:r>
            <a:r>
              <a:rPr lang="en-US" altLang="zh-CN" dirty="0"/>
              <a:t>-</a:t>
            </a:r>
            <a:r>
              <a:rPr lang="zh-CN" altLang="en-US" dirty="0"/>
              <a:t>对神的完全顺服。</a:t>
            </a:r>
          </a:p>
        </p:txBody>
      </p:sp>
    </p:spTree>
    <p:extLst>
      <p:ext uri="{BB962C8B-B14F-4D97-AF65-F5344CB8AC3E}">
        <p14:creationId xmlns:p14="http://schemas.microsoft.com/office/powerpoint/2010/main" val="366536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A7CA3-B46A-4CE5-89DB-7F1BF2DF2806}"/>
              </a:ext>
            </a:extLst>
          </p:cNvPr>
          <p:cNvSpPr>
            <a:spLocks noGrp="1"/>
          </p:cNvSpPr>
          <p:nvPr>
            <p:ph type="title"/>
          </p:nvPr>
        </p:nvSpPr>
        <p:spPr/>
        <p:txBody>
          <a:bodyPr/>
          <a:lstStyle/>
          <a:p>
            <a:r>
              <a:rPr lang="zh-CN" altLang="en-US" dirty="0"/>
              <a:t>解放神学</a:t>
            </a:r>
          </a:p>
        </p:txBody>
      </p:sp>
      <p:sp>
        <p:nvSpPr>
          <p:cNvPr id="3" name="内容占位符 2">
            <a:extLst>
              <a:ext uri="{FF2B5EF4-FFF2-40B4-BE49-F238E27FC236}">
                <a16:creationId xmlns:a16="http://schemas.microsoft.com/office/drawing/2014/main" id="{7DA2F5DE-23C4-4A10-84BB-268D482D6AA4}"/>
              </a:ext>
            </a:extLst>
          </p:cNvPr>
          <p:cNvSpPr>
            <a:spLocks noGrp="1"/>
          </p:cNvSpPr>
          <p:nvPr>
            <p:ph idx="1"/>
          </p:nvPr>
        </p:nvSpPr>
        <p:spPr/>
        <p:txBody>
          <a:bodyPr/>
          <a:lstStyle/>
          <a:p>
            <a:pPr marL="0" indent="0">
              <a:buNone/>
            </a:pPr>
            <a:r>
              <a:rPr lang="zh-CN" altLang="en-US" dirty="0"/>
              <a:t>邪恶固然会寄生在政治制度和社会结构中，但它归根结底是从人心来的。</a:t>
            </a:r>
          </a:p>
        </p:txBody>
      </p:sp>
    </p:spTree>
    <p:extLst>
      <p:ext uri="{BB962C8B-B14F-4D97-AF65-F5344CB8AC3E}">
        <p14:creationId xmlns:p14="http://schemas.microsoft.com/office/powerpoint/2010/main" val="244786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DB7AAC-2A8D-4AB4-8EDC-208AB50EB169}"/>
              </a:ext>
            </a:extLst>
          </p:cNvPr>
          <p:cNvSpPr>
            <a:spLocks noGrp="1"/>
          </p:cNvSpPr>
          <p:nvPr>
            <p:ph type="title"/>
          </p:nvPr>
        </p:nvSpPr>
        <p:spPr/>
        <p:txBody>
          <a:bodyPr/>
          <a:lstStyle/>
          <a:p>
            <a:r>
              <a:rPr lang="zh-CN" altLang="en-US" dirty="0"/>
              <a:t>解放神学</a:t>
            </a:r>
          </a:p>
        </p:txBody>
      </p:sp>
      <p:sp>
        <p:nvSpPr>
          <p:cNvPr id="3" name="内容占位符 2">
            <a:extLst>
              <a:ext uri="{FF2B5EF4-FFF2-40B4-BE49-F238E27FC236}">
                <a16:creationId xmlns:a16="http://schemas.microsoft.com/office/drawing/2014/main" id="{39B60550-4419-4597-BDFA-32E7E348E4F7}"/>
              </a:ext>
            </a:extLst>
          </p:cNvPr>
          <p:cNvSpPr>
            <a:spLocks noGrp="1"/>
          </p:cNvSpPr>
          <p:nvPr>
            <p:ph idx="1"/>
          </p:nvPr>
        </p:nvSpPr>
        <p:spPr/>
        <p:txBody>
          <a:bodyPr/>
          <a:lstStyle/>
          <a:p>
            <a:pPr marL="0" indent="0">
              <a:buNone/>
            </a:pPr>
            <a:r>
              <a:rPr lang="zh-CN" altLang="en-US"/>
              <a:t>出埃及不是解放运动的模板，而是一切被罪奴役的人通过基督得以在神的应许中安息的真自由的模板。</a:t>
            </a:r>
            <a:endParaRPr lang="zh-CN" altLang="en-US" dirty="0"/>
          </a:p>
        </p:txBody>
      </p:sp>
    </p:spTree>
    <p:extLst>
      <p:ext uri="{BB962C8B-B14F-4D97-AF65-F5344CB8AC3E}">
        <p14:creationId xmlns:p14="http://schemas.microsoft.com/office/powerpoint/2010/main" val="269884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7403E0-C4D9-41AC-B13B-D603D0E1758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E1C846D-1452-4D89-AECE-0AD32CF31152}"/>
              </a:ext>
            </a:extLst>
          </p:cNvPr>
          <p:cNvSpPr>
            <a:spLocks noGrp="1"/>
          </p:cNvSpPr>
          <p:nvPr>
            <p:ph idx="1"/>
          </p:nvPr>
        </p:nvSpPr>
        <p:spPr/>
        <p:txBody>
          <a:bodyPr/>
          <a:lstStyle/>
          <a:p>
            <a:pPr marL="0" indent="0">
              <a:buNone/>
            </a:pPr>
            <a:r>
              <a:rPr lang="zh-CN" altLang="en-US" dirty="0"/>
              <a:t>威斯敏斯特大要理问答第</a:t>
            </a:r>
            <a:r>
              <a:rPr lang="en-US" altLang="zh-CN" dirty="0"/>
              <a:t>102</a:t>
            </a:r>
            <a:r>
              <a:rPr lang="zh-CN" altLang="en-US" dirty="0"/>
              <a:t>问：前四条诫命包含我们对神的义务，其总纲是什么？</a:t>
            </a:r>
          </a:p>
          <a:p>
            <a:pPr marL="0" indent="0">
              <a:buNone/>
            </a:pPr>
            <a:r>
              <a:rPr lang="zh-CN" altLang="en-US" dirty="0"/>
              <a:t>答：前四条诫命包含我们对神的义务，其总纲是尽心、尽性、尽力、尽意爱主我们的神。</a:t>
            </a:r>
          </a:p>
          <a:p>
            <a:pPr marL="0" indent="0">
              <a:buNone/>
            </a:pPr>
            <a:endParaRPr lang="zh-CN" altLang="en-US" dirty="0"/>
          </a:p>
        </p:txBody>
      </p:sp>
    </p:spTree>
    <p:extLst>
      <p:ext uri="{BB962C8B-B14F-4D97-AF65-F5344CB8AC3E}">
        <p14:creationId xmlns:p14="http://schemas.microsoft.com/office/powerpoint/2010/main" val="183981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EBF706-207D-412E-8937-06F706F3293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E6B62ED-B3FF-4A6A-96DE-AC40515F8A62}"/>
              </a:ext>
            </a:extLst>
          </p:cNvPr>
          <p:cNvSpPr>
            <a:spLocks noGrp="1"/>
          </p:cNvSpPr>
          <p:nvPr>
            <p:ph idx="1"/>
          </p:nvPr>
        </p:nvSpPr>
        <p:spPr/>
        <p:txBody>
          <a:bodyPr/>
          <a:lstStyle/>
          <a:p>
            <a:pPr marL="0" indent="0">
              <a:buNone/>
            </a:pPr>
            <a:r>
              <a:rPr lang="zh-CN" altLang="en-US" dirty="0"/>
              <a:t>申命记</a:t>
            </a:r>
            <a:r>
              <a:rPr lang="en-US" altLang="zh-CN" dirty="0"/>
              <a:t>6:4-5 </a:t>
            </a:r>
            <a:r>
              <a:rPr lang="zh-CN" altLang="en-US" dirty="0"/>
              <a:t>以色列啊，你要听！耶和华我们　神是独一的主。你要尽心、尽性、尽力爱耶和华你的　神。</a:t>
            </a:r>
          </a:p>
        </p:txBody>
      </p:sp>
    </p:spTree>
    <p:extLst>
      <p:ext uri="{BB962C8B-B14F-4D97-AF65-F5344CB8AC3E}">
        <p14:creationId xmlns:p14="http://schemas.microsoft.com/office/powerpoint/2010/main" val="170700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79E7F-6074-4336-8560-BE25481031D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F2C72C9-5DE2-4237-B505-AB6A46059E9E}"/>
              </a:ext>
            </a:extLst>
          </p:cNvPr>
          <p:cNvSpPr>
            <a:spLocks noGrp="1"/>
          </p:cNvSpPr>
          <p:nvPr>
            <p:ph idx="1"/>
          </p:nvPr>
        </p:nvSpPr>
        <p:spPr/>
        <p:txBody>
          <a:bodyPr/>
          <a:lstStyle/>
          <a:p>
            <a:pPr marL="0" indent="0">
              <a:buNone/>
            </a:pPr>
            <a:r>
              <a:rPr lang="zh-CN" altLang="zh-CN" dirty="0"/>
              <a:t>威斯敏斯特大要理问答第</a:t>
            </a:r>
            <a:r>
              <a:rPr lang="en-US" altLang="zh-CN" dirty="0"/>
              <a:t>103</a:t>
            </a:r>
            <a:r>
              <a:rPr lang="zh-CN" altLang="zh-CN" dirty="0"/>
              <a:t>问：第一条诫命是什么？</a:t>
            </a:r>
          </a:p>
          <a:p>
            <a:pPr marL="0" indent="0">
              <a:buNone/>
            </a:pPr>
            <a:r>
              <a:rPr lang="zh-CN" altLang="zh-CN" dirty="0"/>
              <a:t>答：第一条诫命是：“除了我以外（在我面前），你不可有别的神。”</a:t>
            </a:r>
          </a:p>
          <a:p>
            <a:pPr marL="0" indent="0">
              <a:buNone/>
            </a:pPr>
            <a:endParaRPr lang="zh-CN" altLang="en-US" dirty="0"/>
          </a:p>
        </p:txBody>
      </p:sp>
    </p:spTree>
    <p:extLst>
      <p:ext uri="{BB962C8B-B14F-4D97-AF65-F5344CB8AC3E}">
        <p14:creationId xmlns:p14="http://schemas.microsoft.com/office/powerpoint/2010/main" val="151877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B14DC7-E646-4318-B0C6-2D9778889DD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BC18CD2-4DD8-4407-B680-E6EA4DA0BC26}"/>
              </a:ext>
            </a:extLst>
          </p:cNvPr>
          <p:cNvSpPr>
            <a:spLocks noGrp="1"/>
          </p:cNvSpPr>
          <p:nvPr>
            <p:ph idx="1"/>
          </p:nvPr>
        </p:nvSpPr>
        <p:spPr/>
        <p:txBody>
          <a:bodyPr/>
          <a:lstStyle/>
          <a:p>
            <a:pPr marL="0" indent="0">
              <a:buNone/>
            </a:pPr>
            <a:r>
              <a:rPr lang="zh-CN" altLang="en-US" dirty="0"/>
              <a:t>这是最基本的诫命，在一切诫命以先，是所有诫命的基础。</a:t>
            </a:r>
            <a:endParaRPr lang="en-US" altLang="zh-CN" dirty="0"/>
          </a:p>
          <a:p>
            <a:pPr marL="0" indent="0">
              <a:buNone/>
            </a:pPr>
            <a:endParaRPr lang="en-US" altLang="zh-CN" dirty="0"/>
          </a:p>
          <a:p>
            <a:pPr marL="0" indent="0">
              <a:buNone/>
            </a:pPr>
            <a:r>
              <a:rPr lang="zh-CN" altLang="en-US" dirty="0"/>
              <a:t>这一条诫命宣告了宗教改革最重要的教义之一：唯独神的荣耀。</a:t>
            </a:r>
          </a:p>
        </p:txBody>
      </p:sp>
    </p:spTree>
    <p:extLst>
      <p:ext uri="{BB962C8B-B14F-4D97-AF65-F5344CB8AC3E}">
        <p14:creationId xmlns:p14="http://schemas.microsoft.com/office/powerpoint/2010/main" val="362893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2ED8AC-4E06-416A-8C01-9201ED625EA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68FD0C6-09FC-4209-B58B-73D5EF606F05}"/>
              </a:ext>
            </a:extLst>
          </p:cNvPr>
          <p:cNvSpPr>
            <a:spLocks noGrp="1"/>
          </p:cNvSpPr>
          <p:nvPr>
            <p:ph idx="1"/>
          </p:nvPr>
        </p:nvSpPr>
        <p:spPr/>
        <p:txBody>
          <a:bodyPr/>
          <a:lstStyle/>
          <a:p>
            <a:pPr marL="0" indent="0">
              <a:buNone/>
            </a:pPr>
            <a:r>
              <a:rPr lang="zh-CN" altLang="en-US" dirty="0"/>
              <a:t>既然神是独一的，为什么诫命还要说“别的神”，仿佛那些“神”真的存在似的？</a:t>
            </a:r>
          </a:p>
        </p:txBody>
      </p:sp>
    </p:spTree>
    <p:extLst>
      <p:ext uri="{BB962C8B-B14F-4D97-AF65-F5344CB8AC3E}">
        <p14:creationId xmlns:p14="http://schemas.microsoft.com/office/powerpoint/2010/main" val="37208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13B2F-3975-4332-854D-1F7BCB6B202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95D3608-1B73-45EB-8F2B-132C90247CC3}"/>
              </a:ext>
            </a:extLst>
          </p:cNvPr>
          <p:cNvSpPr>
            <a:spLocks noGrp="1"/>
          </p:cNvSpPr>
          <p:nvPr>
            <p:ph idx="1"/>
          </p:nvPr>
        </p:nvSpPr>
        <p:spPr/>
        <p:txBody>
          <a:bodyPr/>
          <a:lstStyle/>
          <a:p>
            <a:r>
              <a:rPr lang="zh-CN" altLang="zh-CN" dirty="0"/>
              <a:t>（</a:t>
            </a:r>
            <a:r>
              <a:rPr lang="en-US" altLang="zh-CN" dirty="0"/>
              <a:t>1</a:t>
            </a:r>
            <a:r>
              <a:rPr lang="zh-CN" altLang="zh-CN" dirty="0"/>
              <a:t>）他是立约的神，与过去的以色列人立约，也与他所有的子民立约；</a:t>
            </a:r>
          </a:p>
          <a:p>
            <a:r>
              <a:rPr lang="zh-CN" altLang="zh-CN" dirty="0"/>
              <a:t>（</a:t>
            </a:r>
            <a:r>
              <a:rPr lang="en-US" altLang="zh-CN" dirty="0"/>
              <a:t>2</a:t>
            </a:r>
            <a:r>
              <a:rPr lang="zh-CN" altLang="zh-CN" dirty="0"/>
              <a:t>）正如他带领以色列人脱离埃及地的捆绑，同样也将我们从属灵的奴役中释放出来；</a:t>
            </a:r>
          </a:p>
          <a:p>
            <a:r>
              <a:rPr lang="zh-CN" altLang="zh-CN" dirty="0"/>
              <a:t>（</a:t>
            </a:r>
            <a:r>
              <a:rPr lang="en-US" altLang="zh-CN" dirty="0"/>
              <a:t>3</a:t>
            </a:r>
            <a:r>
              <a:rPr lang="zh-CN" altLang="zh-CN" dirty="0"/>
              <a:t>）因此，我们必须以他作为我们独一的神，遵行他一切的诫命。</a:t>
            </a:r>
          </a:p>
          <a:p>
            <a:pPr marL="0" indent="0">
              <a:buNone/>
            </a:pPr>
            <a:endParaRPr lang="zh-CN" altLang="en-US" dirty="0"/>
          </a:p>
        </p:txBody>
      </p:sp>
    </p:spTree>
    <p:extLst>
      <p:ext uri="{BB962C8B-B14F-4D97-AF65-F5344CB8AC3E}">
        <p14:creationId xmlns:p14="http://schemas.microsoft.com/office/powerpoint/2010/main" val="1772671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77A4D-8F30-429F-B93C-CABEB8DA33A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0697752-597B-4785-8A3B-0BBAF50D7C50}"/>
              </a:ext>
            </a:extLst>
          </p:cNvPr>
          <p:cNvSpPr>
            <a:spLocks noGrp="1"/>
          </p:cNvSpPr>
          <p:nvPr>
            <p:ph idx="1"/>
          </p:nvPr>
        </p:nvSpPr>
        <p:spPr/>
        <p:txBody>
          <a:bodyPr/>
          <a:lstStyle/>
          <a:p>
            <a:pPr marL="0" indent="0">
              <a:buNone/>
            </a:pPr>
            <a:r>
              <a:rPr lang="zh-CN" altLang="en-US" dirty="0"/>
              <a:t>加拉太书</a:t>
            </a:r>
            <a:r>
              <a:rPr lang="en-US" altLang="zh-CN" dirty="0"/>
              <a:t>4:8 </a:t>
            </a:r>
            <a:r>
              <a:rPr lang="zh-CN" altLang="en-US" dirty="0"/>
              <a:t>但从前你们不认识　神的时候，是给那些本来不是神的作奴仆。</a:t>
            </a:r>
          </a:p>
        </p:txBody>
      </p:sp>
    </p:spTree>
    <p:extLst>
      <p:ext uri="{BB962C8B-B14F-4D97-AF65-F5344CB8AC3E}">
        <p14:creationId xmlns:p14="http://schemas.microsoft.com/office/powerpoint/2010/main" val="42774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B2303-428F-4D28-96E3-400CAF7D67DC}"/>
              </a:ext>
            </a:extLst>
          </p:cNvPr>
          <p:cNvSpPr>
            <a:spLocks noGrp="1"/>
          </p:cNvSpPr>
          <p:nvPr>
            <p:ph type="title"/>
          </p:nvPr>
        </p:nvSpPr>
        <p:spPr/>
        <p:txBody>
          <a:bodyPr/>
          <a:lstStyle/>
          <a:p>
            <a:r>
              <a:rPr lang="en-US" altLang="zh-CN" dirty="0" err="1"/>
              <a:t>Douma</a:t>
            </a:r>
            <a:endParaRPr lang="zh-CN" altLang="en-US" dirty="0"/>
          </a:p>
        </p:txBody>
      </p:sp>
      <p:sp>
        <p:nvSpPr>
          <p:cNvPr id="3" name="内容占位符 2">
            <a:extLst>
              <a:ext uri="{FF2B5EF4-FFF2-40B4-BE49-F238E27FC236}">
                <a16:creationId xmlns:a16="http://schemas.microsoft.com/office/drawing/2014/main" id="{6BDDDB28-429F-4AB5-A5FF-EE7497FEC047}"/>
              </a:ext>
            </a:extLst>
          </p:cNvPr>
          <p:cNvSpPr>
            <a:spLocks noGrp="1"/>
          </p:cNvSpPr>
          <p:nvPr>
            <p:ph idx="1"/>
          </p:nvPr>
        </p:nvSpPr>
        <p:spPr/>
        <p:txBody>
          <a:bodyPr/>
          <a:lstStyle/>
          <a:p>
            <a:pPr marL="0" indent="0">
              <a:buNone/>
            </a:pPr>
            <a:r>
              <a:rPr lang="zh-CN" altLang="en-US" dirty="0"/>
              <a:t>人们在受造界膜拜一些有权势的力量仿佛他们有神性。他们压根儿不是神，但它们却能真实地完全奴役一个人。</a:t>
            </a:r>
          </a:p>
        </p:txBody>
      </p:sp>
    </p:spTree>
    <p:extLst>
      <p:ext uri="{BB962C8B-B14F-4D97-AF65-F5344CB8AC3E}">
        <p14:creationId xmlns:p14="http://schemas.microsoft.com/office/powerpoint/2010/main" val="45476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1CA913-31A0-44FF-A5E0-D8F0E0C7D3F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D8B72D1-CE86-4A50-983A-7E205B94B751}"/>
              </a:ext>
            </a:extLst>
          </p:cNvPr>
          <p:cNvSpPr>
            <a:spLocks noGrp="1"/>
          </p:cNvSpPr>
          <p:nvPr>
            <p:ph idx="1"/>
          </p:nvPr>
        </p:nvSpPr>
        <p:spPr/>
        <p:txBody>
          <a:bodyPr/>
          <a:lstStyle/>
          <a:p>
            <a:pPr marL="0" indent="0">
              <a:buNone/>
            </a:pPr>
            <a:r>
              <a:rPr lang="zh-CN" altLang="en-US" dirty="0"/>
              <a:t>第一条诫命不仅是命令我们弃绝假神，更重要是宣告耶和华才是独一的真神；不单是指出我们该敬拜神，也因着神的本质和属性自然地带出我们该如何敬拜他。</a:t>
            </a:r>
          </a:p>
        </p:txBody>
      </p:sp>
    </p:spTree>
    <p:extLst>
      <p:ext uri="{BB962C8B-B14F-4D97-AF65-F5344CB8AC3E}">
        <p14:creationId xmlns:p14="http://schemas.microsoft.com/office/powerpoint/2010/main" val="3407649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7B3B5-716B-47FB-982B-42ACAB575C84}"/>
              </a:ext>
            </a:extLst>
          </p:cNvPr>
          <p:cNvSpPr>
            <a:spLocks noGrp="1"/>
          </p:cNvSpPr>
          <p:nvPr>
            <p:ph type="title"/>
          </p:nvPr>
        </p:nvSpPr>
        <p:spPr/>
        <p:txBody>
          <a:bodyPr/>
          <a:lstStyle/>
          <a:p>
            <a:r>
              <a:rPr lang="zh-CN" altLang="en-US" dirty="0"/>
              <a:t>加尔文</a:t>
            </a:r>
          </a:p>
        </p:txBody>
      </p:sp>
      <p:sp>
        <p:nvSpPr>
          <p:cNvPr id="3" name="内容占位符 2">
            <a:extLst>
              <a:ext uri="{FF2B5EF4-FFF2-40B4-BE49-F238E27FC236}">
                <a16:creationId xmlns:a16="http://schemas.microsoft.com/office/drawing/2014/main" id="{48E90087-1056-4C3C-9258-D9E2E6693805}"/>
              </a:ext>
            </a:extLst>
          </p:cNvPr>
          <p:cNvSpPr>
            <a:spLocks noGrp="1"/>
          </p:cNvSpPr>
          <p:nvPr>
            <p:ph idx="1"/>
          </p:nvPr>
        </p:nvSpPr>
        <p:spPr/>
        <p:txBody>
          <a:bodyPr/>
          <a:lstStyle/>
          <a:p>
            <a:pPr marL="0" indent="0">
              <a:buNone/>
            </a:pPr>
            <a:r>
              <a:rPr lang="zh-CN" altLang="en-US" dirty="0"/>
              <a:t>第一条诫命要求我们：“默想、敬畏和敬拜神的威严，领受神的祝福，时时求告神的帮助，通过称颂来承认神伟大的作为，总之，以他为一生的唯一目标。”</a:t>
            </a:r>
          </a:p>
        </p:txBody>
      </p:sp>
    </p:spTree>
    <p:extLst>
      <p:ext uri="{BB962C8B-B14F-4D97-AF65-F5344CB8AC3E}">
        <p14:creationId xmlns:p14="http://schemas.microsoft.com/office/powerpoint/2010/main" val="2744728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6CE46A-20E7-4618-BF0D-E5B2D49CFA4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B70B000-4997-43E9-9A21-14F70E98ADDA}"/>
              </a:ext>
            </a:extLst>
          </p:cNvPr>
          <p:cNvSpPr>
            <a:spLocks noGrp="1"/>
          </p:cNvSpPr>
          <p:nvPr>
            <p:ph idx="1"/>
          </p:nvPr>
        </p:nvSpPr>
        <p:spPr/>
        <p:txBody>
          <a:bodyPr/>
          <a:lstStyle/>
          <a:p>
            <a:pPr marL="0" indent="0">
              <a:buNone/>
            </a:pPr>
            <a:r>
              <a:rPr lang="zh-CN" altLang="en-US" dirty="0"/>
              <a:t>威斯敏斯特大要理问答第</a:t>
            </a:r>
            <a:r>
              <a:rPr lang="en-US" altLang="zh-CN" dirty="0"/>
              <a:t>104</a:t>
            </a:r>
            <a:r>
              <a:rPr lang="zh-CN" altLang="en-US" dirty="0"/>
              <a:t>问：第一条诫命要求什么义务？</a:t>
            </a:r>
          </a:p>
          <a:p>
            <a:pPr marL="0" indent="0">
              <a:buNone/>
            </a:pPr>
            <a:r>
              <a:rPr lang="zh-CN" altLang="en-US" dirty="0"/>
              <a:t>答：第一条诫命要求的义务是：</a:t>
            </a:r>
          </a:p>
          <a:p>
            <a:pPr marL="0" indent="0">
              <a:buNone/>
            </a:pPr>
            <a:r>
              <a:rPr lang="zh-CN" altLang="en-US" dirty="0"/>
              <a:t>（</a:t>
            </a:r>
            <a:r>
              <a:rPr lang="en-US" altLang="zh-CN" dirty="0"/>
              <a:t>1</a:t>
            </a:r>
            <a:r>
              <a:rPr lang="zh-CN" altLang="en-US" dirty="0"/>
              <a:t>）认识并承认神是独一的真神，我们的神；</a:t>
            </a:r>
          </a:p>
          <a:p>
            <a:pPr marL="0" indent="0">
              <a:buNone/>
            </a:pPr>
            <a:r>
              <a:rPr lang="zh-CN" altLang="en-US" dirty="0"/>
              <a:t>（</a:t>
            </a:r>
            <a:r>
              <a:rPr lang="en-US" altLang="zh-CN" dirty="0"/>
              <a:t>2</a:t>
            </a:r>
            <a:r>
              <a:rPr lang="zh-CN" altLang="en-US" dirty="0"/>
              <a:t>）因此通过思念、默想、记念、尊敬、尊荣、崇拜、选择、热爱、渴慕、敬畏他来敬拜、荣耀他；</a:t>
            </a:r>
          </a:p>
          <a:p>
            <a:pPr marL="0" indent="0">
              <a:buNone/>
            </a:pPr>
            <a:r>
              <a:rPr lang="zh-CN" altLang="en-US" dirty="0"/>
              <a:t>（</a:t>
            </a:r>
            <a:r>
              <a:rPr lang="en-US" altLang="zh-CN" dirty="0"/>
              <a:t>3</a:t>
            </a:r>
            <a:r>
              <a:rPr lang="zh-CN" altLang="en-US" dirty="0"/>
              <a:t>）相信他；</a:t>
            </a:r>
          </a:p>
        </p:txBody>
      </p:sp>
    </p:spTree>
    <p:extLst>
      <p:ext uri="{BB962C8B-B14F-4D97-AF65-F5344CB8AC3E}">
        <p14:creationId xmlns:p14="http://schemas.microsoft.com/office/powerpoint/2010/main" val="103156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82F71C-62FD-4399-AB58-3B393F42076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AFF770D-0D07-4508-B3F9-DD5B7640DDD5}"/>
              </a:ext>
            </a:extLst>
          </p:cNvPr>
          <p:cNvSpPr>
            <a:spLocks noGrp="1"/>
          </p:cNvSpPr>
          <p:nvPr>
            <p:ph idx="1"/>
          </p:nvPr>
        </p:nvSpPr>
        <p:spPr/>
        <p:txBody>
          <a:bodyPr/>
          <a:lstStyle/>
          <a:p>
            <a:pPr marL="0" indent="0">
              <a:buNone/>
            </a:pPr>
            <a:r>
              <a:rPr lang="zh-CN" altLang="en-US" dirty="0"/>
              <a:t>（</a:t>
            </a:r>
            <a:r>
              <a:rPr lang="en-US" altLang="zh-CN" dirty="0"/>
              <a:t>4</a:t>
            </a:r>
            <a:r>
              <a:rPr lang="zh-CN" altLang="en-US" dirty="0"/>
              <a:t>）信靠、仰望、取悦他，以他为乐；</a:t>
            </a:r>
          </a:p>
          <a:p>
            <a:pPr marL="0" indent="0">
              <a:buNone/>
            </a:pPr>
            <a:r>
              <a:rPr lang="zh-CN" altLang="en-US" dirty="0"/>
              <a:t>（</a:t>
            </a:r>
            <a:r>
              <a:rPr lang="en-US" altLang="zh-CN" dirty="0"/>
              <a:t>5</a:t>
            </a:r>
            <a:r>
              <a:rPr lang="zh-CN" altLang="en-US" dirty="0"/>
              <a:t>）为他火热；</a:t>
            </a:r>
          </a:p>
          <a:p>
            <a:pPr marL="0" indent="0">
              <a:buNone/>
            </a:pPr>
            <a:r>
              <a:rPr lang="zh-CN" altLang="en-US" dirty="0"/>
              <a:t>（</a:t>
            </a:r>
            <a:r>
              <a:rPr lang="en-US" altLang="zh-CN" dirty="0"/>
              <a:t>6</a:t>
            </a:r>
            <a:r>
              <a:rPr lang="zh-CN" altLang="en-US" dirty="0"/>
              <a:t>）向他呼求，将一切赞美和感恩都归给他，并以全人完全顺服他；</a:t>
            </a:r>
          </a:p>
          <a:p>
            <a:pPr marL="0" indent="0">
              <a:buNone/>
            </a:pPr>
            <a:r>
              <a:rPr lang="zh-CN" altLang="en-US" dirty="0"/>
              <a:t>（</a:t>
            </a:r>
            <a:r>
              <a:rPr lang="en-US" altLang="zh-CN" dirty="0"/>
              <a:t>7</a:t>
            </a:r>
            <a:r>
              <a:rPr lang="zh-CN" altLang="en-US" dirty="0"/>
              <a:t>）在一切事上留心蒙他悦纳，为任何冒犯他的事忧伤；</a:t>
            </a:r>
          </a:p>
          <a:p>
            <a:pPr marL="0" indent="0">
              <a:buNone/>
            </a:pPr>
            <a:r>
              <a:rPr lang="zh-CN" altLang="en-US" dirty="0"/>
              <a:t>（</a:t>
            </a:r>
            <a:r>
              <a:rPr lang="en-US" altLang="zh-CN" dirty="0"/>
              <a:t>8</a:t>
            </a:r>
            <a:r>
              <a:rPr lang="zh-CN" altLang="en-US" dirty="0"/>
              <a:t>）并存谦卑的心与他同行。</a:t>
            </a:r>
          </a:p>
        </p:txBody>
      </p:sp>
    </p:spTree>
    <p:extLst>
      <p:ext uri="{BB962C8B-B14F-4D97-AF65-F5344CB8AC3E}">
        <p14:creationId xmlns:p14="http://schemas.microsoft.com/office/powerpoint/2010/main" val="1827861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A805B-B59E-48E7-8F0D-767D526CF05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F21EA43-8E37-4E18-999F-7D63CF307390}"/>
              </a:ext>
            </a:extLst>
          </p:cNvPr>
          <p:cNvSpPr>
            <a:spLocks noGrp="1"/>
          </p:cNvSpPr>
          <p:nvPr>
            <p:ph idx="1"/>
          </p:nvPr>
        </p:nvSpPr>
        <p:spPr/>
        <p:txBody>
          <a:bodyPr/>
          <a:lstStyle/>
          <a:p>
            <a:pPr marL="0" indent="0">
              <a:buNone/>
            </a:pPr>
            <a:r>
              <a:rPr lang="zh-CN" altLang="en-US" dirty="0"/>
              <a:t>神爱我们，就像父亲怜恤他的儿女（诗篇</a:t>
            </a:r>
            <a:r>
              <a:rPr lang="en-US" altLang="zh-CN" dirty="0"/>
              <a:t>103:13</a:t>
            </a:r>
            <a:r>
              <a:rPr lang="zh-CN" altLang="en-US" dirty="0"/>
              <a:t>）；</a:t>
            </a:r>
          </a:p>
          <a:p>
            <a:pPr marL="0" indent="0">
              <a:buNone/>
            </a:pPr>
            <a:r>
              <a:rPr lang="zh-CN" altLang="en-US" dirty="0"/>
              <a:t>神爱我们，就像母亲安慰儿子（以赛亚书</a:t>
            </a:r>
            <a:r>
              <a:rPr lang="en-US" altLang="zh-CN" dirty="0"/>
              <a:t>66:13</a:t>
            </a:r>
            <a:r>
              <a:rPr lang="zh-CN" altLang="en-US" dirty="0"/>
              <a:t>）；</a:t>
            </a:r>
          </a:p>
          <a:p>
            <a:pPr marL="0" indent="0">
              <a:buNone/>
            </a:pPr>
            <a:r>
              <a:rPr lang="zh-CN" altLang="en-US" dirty="0"/>
              <a:t>神爱我们，就像妇人不会忘记她吃奶的孩子（以赛亚书</a:t>
            </a:r>
            <a:r>
              <a:rPr lang="en-US" altLang="zh-CN" dirty="0"/>
              <a:t>49:15</a:t>
            </a:r>
            <a:r>
              <a:rPr lang="zh-CN" altLang="en-US" dirty="0"/>
              <a:t>）；</a:t>
            </a:r>
          </a:p>
          <a:p>
            <a:pPr marL="0" indent="0">
              <a:buNone/>
            </a:pPr>
            <a:r>
              <a:rPr lang="en-US" altLang="zh-CN" dirty="0"/>
              <a:t>……</a:t>
            </a:r>
          </a:p>
          <a:p>
            <a:pPr marL="0" indent="0">
              <a:buNone/>
            </a:pPr>
            <a:endParaRPr lang="zh-CN" altLang="en-US" dirty="0"/>
          </a:p>
        </p:txBody>
      </p:sp>
    </p:spTree>
    <p:extLst>
      <p:ext uri="{BB962C8B-B14F-4D97-AF65-F5344CB8AC3E}">
        <p14:creationId xmlns:p14="http://schemas.microsoft.com/office/powerpoint/2010/main" val="82748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E77367-49A7-44DF-84A4-F42B5A111A9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1292059-1A3C-4853-A963-A96BEE34AB11}"/>
              </a:ext>
            </a:extLst>
          </p:cNvPr>
          <p:cNvSpPr>
            <a:spLocks noGrp="1"/>
          </p:cNvSpPr>
          <p:nvPr>
            <p:ph idx="1"/>
          </p:nvPr>
        </p:nvSpPr>
        <p:spPr/>
        <p:txBody>
          <a:bodyPr/>
          <a:lstStyle/>
          <a:p>
            <a:pPr marL="0" indent="0">
              <a:buNone/>
            </a:pPr>
            <a:r>
              <a:rPr lang="zh-CN" altLang="en-US" dirty="0"/>
              <a:t>神的爱唤起我们去爱他，而爱神首先的表现就是遵行他的话。</a:t>
            </a:r>
          </a:p>
        </p:txBody>
      </p:sp>
    </p:spTree>
    <p:extLst>
      <p:ext uri="{BB962C8B-B14F-4D97-AF65-F5344CB8AC3E}">
        <p14:creationId xmlns:p14="http://schemas.microsoft.com/office/powerpoint/2010/main" val="48599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EBD234-7673-4305-BA89-265BD5F9DA1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7422CDA-C9A9-405B-9BB0-CC80F8ED3CDC}"/>
              </a:ext>
            </a:extLst>
          </p:cNvPr>
          <p:cNvSpPr>
            <a:spLocks noGrp="1"/>
          </p:cNvSpPr>
          <p:nvPr>
            <p:ph idx="1"/>
          </p:nvPr>
        </p:nvSpPr>
        <p:spPr/>
        <p:txBody>
          <a:bodyPr/>
          <a:lstStyle/>
          <a:p>
            <a:pPr marL="0" indent="0">
              <a:buNone/>
            </a:pPr>
            <a:r>
              <a:rPr lang="zh-CN" altLang="en-US" dirty="0"/>
              <a:t>申命记</a:t>
            </a:r>
            <a:r>
              <a:rPr lang="en-US" altLang="zh-CN" dirty="0"/>
              <a:t>6:6-7 </a:t>
            </a:r>
            <a:r>
              <a:rPr lang="zh-CN" altLang="en-US" dirty="0"/>
              <a:t>我今日所吩咐你的话都要记在心上，也要殷勤教训你的儿女。无论你坐在家里，行在路上，躺下，起来，都要谈论。</a:t>
            </a:r>
            <a:endParaRPr lang="en-US" altLang="zh-CN" dirty="0"/>
          </a:p>
          <a:p>
            <a:pPr marL="0" indent="0">
              <a:buNone/>
            </a:pPr>
            <a:endParaRPr lang="en-US" altLang="zh-CN" dirty="0"/>
          </a:p>
          <a:p>
            <a:pPr marL="0" indent="0">
              <a:buNone/>
            </a:pPr>
            <a:r>
              <a:rPr lang="zh-CN" altLang="en-US" dirty="0"/>
              <a:t>约翰福音</a:t>
            </a:r>
            <a:r>
              <a:rPr lang="en-US" altLang="zh-CN" dirty="0"/>
              <a:t>14:23 </a:t>
            </a:r>
            <a:r>
              <a:rPr lang="zh-CN" altLang="en-US" dirty="0"/>
              <a:t>耶稣回答说：“人若爱我，就必遵守我的道。”</a:t>
            </a:r>
          </a:p>
        </p:txBody>
      </p:sp>
    </p:spTree>
    <p:extLst>
      <p:ext uri="{BB962C8B-B14F-4D97-AF65-F5344CB8AC3E}">
        <p14:creationId xmlns:p14="http://schemas.microsoft.com/office/powerpoint/2010/main" val="204122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92EA0C-36A5-4A35-A6C6-5336E9F5158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DC4F893-E6F3-427B-A1A0-5ECE1AEEABE8}"/>
              </a:ext>
            </a:extLst>
          </p:cNvPr>
          <p:cNvSpPr>
            <a:spLocks noGrp="1"/>
          </p:cNvSpPr>
          <p:nvPr>
            <p:ph idx="1"/>
          </p:nvPr>
        </p:nvSpPr>
        <p:spPr/>
        <p:txBody>
          <a:bodyPr/>
          <a:lstStyle/>
          <a:p>
            <a:pPr marL="0" indent="0">
              <a:buNone/>
            </a:pPr>
            <a:r>
              <a:rPr lang="zh-CN" altLang="en-US" dirty="0"/>
              <a:t>威斯敏斯特大要理问答第</a:t>
            </a:r>
            <a:r>
              <a:rPr lang="en-US" altLang="zh-CN" dirty="0"/>
              <a:t>105</a:t>
            </a:r>
            <a:r>
              <a:rPr lang="zh-CN" altLang="en-US" dirty="0"/>
              <a:t>问：第一条诫命禁止什么罪恶？</a:t>
            </a:r>
          </a:p>
          <a:p>
            <a:pPr marL="0" indent="0">
              <a:buNone/>
            </a:pPr>
            <a:r>
              <a:rPr lang="zh-CN" altLang="en-US" dirty="0"/>
              <a:t>答：第一条诫命禁止的罪恶是：</a:t>
            </a:r>
          </a:p>
          <a:p>
            <a:pPr marL="0" indent="0">
              <a:buNone/>
            </a:pPr>
            <a:r>
              <a:rPr lang="zh-CN" altLang="en-US" dirty="0"/>
              <a:t>（</a:t>
            </a:r>
            <a:r>
              <a:rPr lang="en-US" altLang="zh-CN" dirty="0"/>
              <a:t>1</a:t>
            </a:r>
            <a:r>
              <a:rPr lang="zh-CN" altLang="en-US" dirty="0"/>
              <a:t>）否定神或不承认神存在的无神论；</a:t>
            </a:r>
          </a:p>
          <a:p>
            <a:pPr marL="0" indent="0">
              <a:buNone/>
            </a:pPr>
            <a:r>
              <a:rPr lang="zh-CN" altLang="en-US" dirty="0"/>
              <a:t>（</a:t>
            </a:r>
            <a:r>
              <a:rPr lang="en-US" altLang="zh-CN" dirty="0"/>
              <a:t>2</a:t>
            </a:r>
            <a:r>
              <a:rPr lang="zh-CN" altLang="en-US" dirty="0"/>
              <a:t>）或以别神取代真神，或将别神与真神等同，相信或崇拜多位神的偶像崇拜；</a:t>
            </a:r>
          </a:p>
          <a:p>
            <a:pPr marL="0" indent="0">
              <a:buNone/>
            </a:pPr>
            <a:r>
              <a:rPr lang="zh-CN" altLang="en-US" dirty="0"/>
              <a:t>（</a:t>
            </a:r>
            <a:r>
              <a:rPr lang="en-US" altLang="zh-CN" dirty="0"/>
              <a:t>3</a:t>
            </a:r>
            <a:r>
              <a:rPr lang="zh-CN" altLang="en-US" dirty="0"/>
              <a:t>）不承认他是神，是我们的神；</a:t>
            </a:r>
          </a:p>
          <a:p>
            <a:pPr marL="0" indent="0">
              <a:buNone/>
            </a:pPr>
            <a:endParaRPr lang="zh-CN" altLang="en-US" dirty="0"/>
          </a:p>
        </p:txBody>
      </p:sp>
    </p:spTree>
    <p:extLst>
      <p:ext uri="{BB962C8B-B14F-4D97-AF65-F5344CB8AC3E}">
        <p14:creationId xmlns:p14="http://schemas.microsoft.com/office/powerpoint/2010/main" val="71154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BB364-4D4E-42EA-98F7-ED621A6D0BA5}"/>
              </a:ext>
            </a:extLst>
          </p:cNvPr>
          <p:cNvSpPr>
            <a:spLocks noGrp="1"/>
          </p:cNvSpPr>
          <p:nvPr>
            <p:ph type="title"/>
          </p:nvPr>
        </p:nvSpPr>
        <p:spPr/>
        <p:txBody>
          <a:bodyPr>
            <a:normAutofit/>
          </a:bodyPr>
          <a:lstStyle/>
          <a:p>
            <a:r>
              <a:rPr lang="zh-CN" altLang="zh-CN" dirty="0"/>
              <a:t>序言本身不是一条诫命</a:t>
            </a:r>
            <a:endParaRPr lang="zh-CN" altLang="en-US" dirty="0"/>
          </a:p>
        </p:txBody>
      </p:sp>
      <p:pic>
        <p:nvPicPr>
          <p:cNvPr id="5" name="内容占位符 4">
            <a:extLst>
              <a:ext uri="{FF2B5EF4-FFF2-40B4-BE49-F238E27FC236}">
                <a16:creationId xmlns:a16="http://schemas.microsoft.com/office/drawing/2014/main" id="{3057F314-033D-47B4-94F1-BD4876796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752"/>
            <a:ext cx="9144000" cy="5661248"/>
          </a:xfrm>
        </p:spPr>
      </p:pic>
    </p:spTree>
    <p:extLst>
      <p:ext uri="{BB962C8B-B14F-4D97-AF65-F5344CB8AC3E}">
        <p14:creationId xmlns:p14="http://schemas.microsoft.com/office/powerpoint/2010/main" val="1325370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DA3A4-8CB4-44E4-A01C-B31B621338F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501559C-55D1-4C4A-8553-4E84E833B6FA}"/>
              </a:ext>
            </a:extLst>
          </p:cNvPr>
          <p:cNvSpPr>
            <a:spLocks noGrp="1"/>
          </p:cNvSpPr>
          <p:nvPr>
            <p:ph idx="1"/>
          </p:nvPr>
        </p:nvSpPr>
        <p:spPr/>
        <p:txBody>
          <a:bodyPr>
            <a:normAutofit lnSpcReduction="10000"/>
          </a:bodyPr>
          <a:lstStyle/>
          <a:p>
            <a:pPr marL="0" indent="0">
              <a:buNone/>
            </a:pPr>
            <a:r>
              <a:rPr lang="zh-CN" altLang="zh-CN" dirty="0"/>
              <a:t>（</a:t>
            </a:r>
            <a:r>
              <a:rPr lang="en-US" altLang="zh-CN" dirty="0"/>
              <a:t>4</a:t>
            </a:r>
            <a:r>
              <a:rPr lang="zh-CN" altLang="zh-CN" dirty="0"/>
              <a:t>）忽视这一条诫命要求的他当得的任何事物；</a:t>
            </a:r>
          </a:p>
          <a:p>
            <a:pPr marL="0" indent="0">
              <a:buNone/>
            </a:pPr>
            <a:r>
              <a:rPr lang="zh-CN" altLang="zh-CN" dirty="0"/>
              <a:t>（</a:t>
            </a:r>
            <a:r>
              <a:rPr lang="en-US" altLang="zh-CN" dirty="0"/>
              <a:t>5</a:t>
            </a:r>
            <a:r>
              <a:rPr lang="zh-CN" altLang="zh-CN" dirty="0"/>
              <a:t>）愚昧、忘记、误信、谬见，与他不相称的邪恶思想；</a:t>
            </a:r>
          </a:p>
          <a:p>
            <a:pPr marL="0" indent="0">
              <a:buNone/>
            </a:pPr>
            <a:r>
              <a:rPr lang="zh-CN" altLang="zh-CN" dirty="0"/>
              <a:t>（</a:t>
            </a:r>
            <a:r>
              <a:rPr lang="en-US" altLang="zh-CN" dirty="0"/>
              <a:t>6</a:t>
            </a:r>
            <a:r>
              <a:rPr lang="zh-CN" altLang="zh-CN" dirty="0"/>
              <a:t>）肆无忌惮地窥探他的隐秘；</a:t>
            </a:r>
          </a:p>
          <a:p>
            <a:pPr marL="0" indent="0">
              <a:buNone/>
            </a:pPr>
            <a:r>
              <a:rPr lang="zh-CN" altLang="zh-CN" dirty="0"/>
              <a:t>（</a:t>
            </a:r>
            <a:r>
              <a:rPr lang="en-US" altLang="zh-CN" dirty="0"/>
              <a:t>7</a:t>
            </a:r>
            <a:r>
              <a:rPr lang="zh-CN" altLang="zh-CN" dirty="0"/>
              <a:t>）一切对神的亵渎和怨恨；</a:t>
            </a:r>
          </a:p>
          <a:p>
            <a:pPr marL="0" indent="0">
              <a:buNone/>
            </a:pPr>
            <a:r>
              <a:rPr lang="zh-CN" altLang="zh-CN" dirty="0"/>
              <a:t>（</a:t>
            </a:r>
            <a:r>
              <a:rPr lang="en-US" altLang="zh-CN" dirty="0"/>
              <a:t>8</a:t>
            </a:r>
            <a:r>
              <a:rPr lang="zh-CN" altLang="zh-CN" dirty="0"/>
              <a:t>）专顾自己，一心寻求自己的益处，和所有其它将我们的思想、意志、情感放荡无羁地引向其它事物而全部或部分地偏离他的事；</a:t>
            </a:r>
          </a:p>
          <a:p>
            <a:pPr marL="0" indent="0">
              <a:buNone/>
            </a:pPr>
            <a:endParaRPr lang="zh-CN" altLang="en-US" dirty="0"/>
          </a:p>
        </p:txBody>
      </p:sp>
    </p:spTree>
    <p:extLst>
      <p:ext uri="{BB962C8B-B14F-4D97-AF65-F5344CB8AC3E}">
        <p14:creationId xmlns:p14="http://schemas.microsoft.com/office/powerpoint/2010/main" val="962427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498DA-9819-4F89-973B-04BBC3B3349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A0118C1-4E78-4094-8110-86766F375C9C}"/>
              </a:ext>
            </a:extLst>
          </p:cNvPr>
          <p:cNvSpPr>
            <a:spLocks noGrp="1"/>
          </p:cNvSpPr>
          <p:nvPr>
            <p:ph idx="1"/>
          </p:nvPr>
        </p:nvSpPr>
        <p:spPr/>
        <p:txBody>
          <a:bodyPr/>
          <a:lstStyle/>
          <a:p>
            <a:pPr marL="0" indent="0">
              <a:buNone/>
            </a:pPr>
            <a:r>
              <a:rPr lang="zh-CN" altLang="en-US" dirty="0"/>
              <a:t>（</a:t>
            </a:r>
            <a:r>
              <a:rPr lang="en-US" altLang="zh-CN" dirty="0"/>
              <a:t>9</a:t>
            </a:r>
            <a:r>
              <a:rPr lang="zh-CN" altLang="en-US" dirty="0"/>
              <a:t>）轻信、不信、异端、误解、怀疑、失望，在审判下冥顽不灵、无动于衷，心里刚硬、骄傲，任意妄为，自以为平安无事，试探神；</a:t>
            </a:r>
          </a:p>
          <a:p>
            <a:pPr marL="0" indent="0">
              <a:buNone/>
            </a:pPr>
            <a:r>
              <a:rPr lang="zh-CN" altLang="en-US" dirty="0"/>
              <a:t>（</a:t>
            </a:r>
            <a:r>
              <a:rPr lang="en-US" altLang="zh-CN" dirty="0"/>
              <a:t>10</a:t>
            </a:r>
            <a:r>
              <a:rPr lang="zh-CN" altLang="en-US" dirty="0"/>
              <a:t>）使用不合神诫命的手段，相信不合神诫命的办法；</a:t>
            </a:r>
          </a:p>
          <a:p>
            <a:pPr marL="0" indent="0">
              <a:buNone/>
            </a:pPr>
            <a:r>
              <a:rPr lang="zh-CN" altLang="en-US" dirty="0"/>
              <a:t>（</a:t>
            </a:r>
            <a:r>
              <a:rPr lang="en-US" altLang="zh-CN" dirty="0"/>
              <a:t>11</a:t>
            </a:r>
            <a:r>
              <a:rPr lang="zh-CN" altLang="en-US" dirty="0"/>
              <a:t>）爱宴乐；</a:t>
            </a:r>
          </a:p>
          <a:p>
            <a:pPr marL="0" indent="0">
              <a:buNone/>
            </a:pPr>
            <a:r>
              <a:rPr lang="zh-CN" altLang="en-US" dirty="0"/>
              <a:t>（</a:t>
            </a:r>
            <a:r>
              <a:rPr lang="en-US" altLang="zh-CN" dirty="0"/>
              <a:t>12</a:t>
            </a:r>
            <a:r>
              <a:rPr lang="zh-CN" altLang="en-US" dirty="0"/>
              <a:t>）败坏、盲目、没有分辨力的热心；</a:t>
            </a:r>
          </a:p>
          <a:p>
            <a:pPr marL="0" indent="0">
              <a:buNone/>
            </a:pPr>
            <a:endParaRPr lang="zh-CN" altLang="en-US" dirty="0"/>
          </a:p>
        </p:txBody>
      </p:sp>
    </p:spTree>
    <p:extLst>
      <p:ext uri="{BB962C8B-B14F-4D97-AF65-F5344CB8AC3E}">
        <p14:creationId xmlns:p14="http://schemas.microsoft.com/office/powerpoint/2010/main" val="1276395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B28477-EFAC-4151-A3FF-024D3DD6189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9973DEF-66BA-4AB9-9236-9DCB8C39E17B}"/>
              </a:ext>
            </a:extLst>
          </p:cNvPr>
          <p:cNvSpPr>
            <a:spLocks noGrp="1"/>
          </p:cNvSpPr>
          <p:nvPr>
            <p:ph idx="1"/>
          </p:nvPr>
        </p:nvSpPr>
        <p:spPr/>
        <p:txBody>
          <a:bodyPr/>
          <a:lstStyle/>
          <a:p>
            <a:pPr marL="0" indent="0">
              <a:buNone/>
            </a:pPr>
            <a:r>
              <a:rPr lang="zh-CN" altLang="zh-CN" dirty="0"/>
              <a:t>（</a:t>
            </a:r>
            <a:r>
              <a:rPr lang="en-US" altLang="zh-CN" dirty="0"/>
              <a:t>13</a:t>
            </a:r>
            <a:r>
              <a:rPr lang="zh-CN" altLang="zh-CN" dirty="0"/>
              <a:t>）不冷不热，在神的事上是死的；</a:t>
            </a:r>
          </a:p>
          <a:p>
            <a:pPr marL="0" indent="0">
              <a:buNone/>
            </a:pPr>
            <a:r>
              <a:rPr lang="zh-CN" altLang="zh-CN" dirty="0"/>
              <a:t>（</a:t>
            </a:r>
            <a:r>
              <a:rPr lang="en-US" altLang="zh-CN" dirty="0"/>
              <a:t>14</a:t>
            </a:r>
            <a:r>
              <a:rPr lang="zh-CN" altLang="zh-CN" dirty="0"/>
              <a:t>）疏远、背叛神；</a:t>
            </a:r>
          </a:p>
          <a:p>
            <a:pPr marL="0" indent="0">
              <a:buNone/>
            </a:pPr>
            <a:r>
              <a:rPr lang="zh-CN" altLang="zh-CN" dirty="0"/>
              <a:t>（</a:t>
            </a:r>
            <a:r>
              <a:rPr lang="en-US" altLang="zh-CN" dirty="0"/>
              <a:t>15</a:t>
            </a:r>
            <a:r>
              <a:rPr lang="zh-CN" altLang="zh-CN" dirty="0"/>
              <a:t>）向圣徒、天使或其它任何受造物祷告，敬拜他们；</a:t>
            </a:r>
          </a:p>
          <a:p>
            <a:pPr marL="0" indent="0">
              <a:buNone/>
            </a:pPr>
            <a:r>
              <a:rPr lang="zh-CN" altLang="zh-CN" dirty="0"/>
              <a:t>（</a:t>
            </a:r>
            <a:r>
              <a:rPr lang="en-US" altLang="zh-CN" dirty="0"/>
              <a:t>16</a:t>
            </a:r>
            <a:r>
              <a:rPr lang="zh-CN" altLang="zh-CN" dirty="0"/>
              <a:t>）与魔鬼为盟，向魔鬼求问，听从他的建议；</a:t>
            </a:r>
          </a:p>
          <a:p>
            <a:pPr marL="0" indent="0">
              <a:buNone/>
            </a:pPr>
            <a:r>
              <a:rPr lang="zh-CN" altLang="zh-CN" dirty="0"/>
              <a:t>（</a:t>
            </a:r>
            <a:r>
              <a:rPr lang="en-US" altLang="zh-CN" dirty="0"/>
              <a:t>17</a:t>
            </a:r>
            <a:r>
              <a:rPr lang="zh-CN" altLang="zh-CN" dirty="0"/>
              <a:t>）将人作为我们信仰与良心的主宰；</a:t>
            </a:r>
          </a:p>
          <a:p>
            <a:pPr marL="0" indent="0">
              <a:buNone/>
            </a:pPr>
            <a:r>
              <a:rPr lang="zh-CN" altLang="zh-CN" dirty="0"/>
              <a:t>（</a:t>
            </a:r>
            <a:r>
              <a:rPr lang="en-US" altLang="zh-CN" dirty="0"/>
              <a:t>18</a:t>
            </a:r>
            <a:r>
              <a:rPr lang="zh-CN" altLang="zh-CN" dirty="0"/>
              <a:t>）怠慢、藐视神和他的诫命；</a:t>
            </a:r>
          </a:p>
          <a:p>
            <a:pPr marL="0" indent="0">
              <a:buNone/>
            </a:pPr>
            <a:endParaRPr lang="zh-CN" altLang="en-US" dirty="0"/>
          </a:p>
        </p:txBody>
      </p:sp>
    </p:spTree>
    <p:extLst>
      <p:ext uri="{BB962C8B-B14F-4D97-AF65-F5344CB8AC3E}">
        <p14:creationId xmlns:p14="http://schemas.microsoft.com/office/powerpoint/2010/main" val="3489237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23F01C-5208-4346-A342-4C325002639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E98CB11-40B1-4DFA-9CF8-A369929E386E}"/>
              </a:ext>
            </a:extLst>
          </p:cNvPr>
          <p:cNvSpPr>
            <a:spLocks noGrp="1"/>
          </p:cNvSpPr>
          <p:nvPr>
            <p:ph idx="1"/>
          </p:nvPr>
        </p:nvSpPr>
        <p:spPr/>
        <p:txBody>
          <a:bodyPr/>
          <a:lstStyle/>
          <a:p>
            <a:pPr marL="0" indent="0">
              <a:buNone/>
            </a:pPr>
            <a:r>
              <a:rPr lang="zh-CN" altLang="zh-CN" dirty="0"/>
              <a:t>（</a:t>
            </a:r>
            <a:r>
              <a:rPr lang="en-US" altLang="zh-CN" dirty="0"/>
              <a:t>19</a:t>
            </a:r>
            <a:r>
              <a:rPr lang="zh-CN" altLang="zh-CN" dirty="0"/>
              <a:t>）抵挡圣灵，使他担忧，不满、厌烦神的安排，因神许可我们遭受邪恶而愚蠢地指责他；</a:t>
            </a:r>
          </a:p>
          <a:p>
            <a:pPr marL="0" indent="0">
              <a:buNone/>
            </a:pPr>
            <a:r>
              <a:rPr lang="zh-CN" altLang="zh-CN" dirty="0"/>
              <a:t>（</a:t>
            </a:r>
            <a:r>
              <a:rPr lang="en-US" altLang="zh-CN" dirty="0"/>
              <a:t>20</a:t>
            </a:r>
            <a:r>
              <a:rPr lang="zh-CN" altLang="zh-CN" dirty="0"/>
              <a:t>）把对任何关于我们所是、我们所有、我们所能做的良善的赞美归功于幸运、偶像、自己或其它任何受造物。</a:t>
            </a:r>
          </a:p>
          <a:p>
            <a:pPr marL="0" indent="0">
              <a:buNone/>
            </a:pPr>
            <a:endParaRPr lang="zh-CN" altLang="en-US" dirty="0"/>
          </a:p>
        </p:txBody>
      </p:sp>
    </p:spTree>
    <p:extLst>
      <p:ext uri="{BB962C8B-B14F-4D97-AF65-F5344CB8AC3E}">
        <p14:creationId xmlns:p14="http://schemas.microsoft.com/office/powerpoint/2010/main" val="4136387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EFE49A-9FF0-43EC-8CAD-B86C1539D592}"/>
              </a:ext>
            </a:extLst>
          </p:cNvPr>
          <p:cNvSpPr>
            <a:spLocks noGrp="1"/>
          </p:cNvSpPr>
          <p:nvPr>
            <p:ph type="title"/>
          </p:nvPr>
        </p:nvSpPr>
        <p:spPr/>
        <p:txBody>
          <a:bodyPr>
            <a:normAutofit/>
          </a:bodyPr>
          <a:lstStyle/>
          <a:p>
            <a:r>
              <a:rPr lang="zh-CN" altLang="en-US" dirty="0"/>
              <a:t>海德堡要理问答的作者</a:t>
            </a:r>
            <a:r>
              <a:rPr lang="en-US" altLang="zh-CN" dirty="0"/>
              <a:t>Ursinus</a:t>
            </a:r>
            <a:endParaRPr lang="zh-CN" altLang="en-US" dirty="0"/>
          </a:p>
        </p:txBody>
      </p:sp>
      <p:sp>
        <p:nvSpPr>
          <p:cNvPr id="3" name="内容占位符 2">
            <a:extLst>
              <a:ext uri="{FF2B5EF4-FFF2-40B4-BE49-F238E27FC236}">
                <a16:creationId xmlns:a16="http://schemas.microsoft.com/office/drawing/2014/main" id="{A8B6522B-0909-49BC-9377-986A136136D7}"/>
              </a:ext>
            </a:extLst>
          </p:cNvPr>
          <p:cNvSpPr>
            <a:spLocks noGrp="1"/>
          </p:cNvSpPr>
          <p:nvPr>
            <p:ph idx="1"/>
          </p:nvPr>
        </p:nvSpPr>
        <p:spPr/>
        <p:txBody>
          <a:bodyPr/>
          <a:lstStyle/>
          <a:p>
            <a:pPr marL="0" indent="0">
              <a:buNone/>
            </a:pPr>
            <a:r>
              <a:rPr lang="zh-CN" altLang="en-US" dirty="0"/>
              <a:t>当我们承受不幸时，我们必须顺服神，不要因为我们的痛苦与神摔跤，而是相信他会帮助我们。</a:t>
            </a:r>
          </a:p>
        </p:txBody>
      </p:sp>
    </p:spTree>
    <p:extLst>
      <p:ext uri="{BB962C8B-B14F-4D97-AF65-F5344CB8AC3E}">
        <p14:creationId xmlns:p14="http://schemas.microsoft.com/office/powerpoint/2010/main" val="281190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402B2-166D-4591-B89F-4ADA8BD8C22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6757519-71E9-4786-80F4-20A583F22016}"/>
              </a:ext>
            </a:extLst>
          </p:cNvPr>
          <p:cNvSpPr>
            <a:spLocks noGrp="1"/>
          </p:cNvSpPr>
          <p:nvPr>
            <p:ph idx="1"/>
          </p:nvPr>
        </p:nvSpPr>
        <p:spPr/>
        <p:txBody>
          <a:bodyPr/>
          <a:lstStyle/>
          <a:p>
            <a:pPr marL="0" indent="0">
              <a:buNone/>
            </a:pPr>
            <a:r>
              <a:rPr lang="zh-CN" altLang="en-US" dirty="0"/>
              <a:t>面对不幸，海德堡要理问答第</a:t>
            </a:r>
            <a:r>
              <a:rPr lang="en-US" altLang="zh-CN" dirty="0"/>
              <a:t>94</a:t>
            </a:r>
            <a:r>
              <a:rPr lang="zh-CN" altLang="en-US" dirty="0"/>
              <a:t>问为我们总结了两个良药：</a:t>
            </a:r>
            <a:endParaRPr lang="en-US" altLang="zh-CN" dirty="0"/>
          </a:p>
          <a:p>
            <a:pPr marL="0" indent="0">
              <a:buNone/>
            </a:pPr>
            <a:r>
              <a:rPr lang="en-US" altLang="zh-CN" dirty="0"/>
              <a:t>1.</a:t>
            </a:r>
            <a:r>
              <a:rPr lang="zh-CN" altLang="en-US" dirty="0"/>
              <a:t>谦卑</a:t>
            </a:r>
            <a:endParaRPr lang="en-US" altLang="zh-CN" dirty="0"/>
          </a:p>
          <a:p>
            <a:pPr marL="0" indent="0">
              <a:buNone/>
            </a:pPr>
            <a:r>
              <a:rPr lang="zh-CN" altLang="en-US" dirty="0"/>
              <a:t>在苦难中，我们不要对神发怨言，而应先省察我们自己。</a:t>
            </a:r>
            <a:endParaRPr lang="en-US" altLang="zh-CN" dirty="0"/>
          </a:p>
          <a:p>
            <a:pPr marL="0" indent="0">
              <a:buNone/>
            </a:pPr>
            <a:r>
              <a:rPr lang="zh-CN" altLang="en-US" dirty="0"/>
              <a:t>彼得前书</a:t>
            </a:r>
            <a:r>
              <a:rPr lang="en-US" altLang="zh-CN" dirty="0"/>
              <a:t>5:6 </a:t>
            </a:r>
            <a:r>
              <a:rPr lang="zh-CN" altLang="en-US" dirty="0"/>
              <a:t>所以，你们要自卑，服在　神大能的手下，到了时候，他必叫你们升高。</a:t>
            </a:r>
            <a:endParaRPr lang="en-US" altLang="zh-CN" dirty="0"/>
          </a:p>
          <a:p>
            <a:pPr marL="0" indent="0">
              <a:buNone/>
            </a:pPr>
            <a:endParaRPr lang="zh-CN" altLang="en-US" dirty="0"/>
          </a:p>
        </p:txBody>
      </p:sp>
    </p:spTree>
    <p:extLst>
      <p:ext uri="{BB962C8B-B14F-4D97-AF65-F5344CB8AC3E}">
        <p14:creationId xmlns:p14="http://schemas.microsoft.com/office/powerpoint/2010/main" val="805454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DC0AE-4956-4E66-AEBB-3F052C4EF7B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9B5B829-7969-4423-BC9A-4B36705F9665}"/>
              </a:ext>
            </a:extLst>
          </p:cNvPr>
          <p:cNvSpPr>
            <a:spLocks noGrp="1"/>
          </p:cNvSpPr>
          <p:nvPr>
            <p:ph idx="1"/>
          </p:nvPr>
        </p:nvSpPr>
        <p:spPr/>
        <p:txBody>
          <a:bodyPr/>
          <a:lstStyle/>
          <a:p>
            <a:pPr marL="0" indent="0">
              <a:buNone/>
            </a:pPr>
            <a:r>
              <a:rPr lang="en-US" altLang="zh-CN" dirty="0"/>
              <a:t>2.</a:t>
            </a:r>
            <a:r>
              <a:rPr lang="zh-CN" altLang="en-US" dirty="0"/>
              <a:t>忍耐</a:t>
            </a:r>
          </a:p>
          <a:p>
            <a:pPr marL="0" indent="0">
              <a:buNone/>
            </a:pPr>
            <a:r>
              <a:rPr lang="zh-CN" altLang="en-US" dirty="0"/>
              <a:t>从真理来的忍耐会生出勇气和盼望，使我们得到真正的安慰。</a:t>
            </a:r>
          </a:p>
          <a:p>
            <a:pPr marL="0" indent="0">
              <a:buNone/>
            </a:pPr>
            <a:r>
              <a:rPr lang="zh-CN" altLang="en-US" dirty="0"/>
              <a:t>雅各书</a:t>
            </a:r>
            <a:r>
              <a:rPr lang="en-US" altLang="zh-CN" dirty="0"/>
              <a:t>5:11 </a:t>
            </a:r>
            <a:r>
              <a:rPr lang="zh-CN" altLang="en-US" dirty="0"/>
              <a:t>那先前忍耐的人，我们称他们是有福的。你们听见过约伯的忍耐，也知道主给他的结局，明显主是满心怜悯，大有慈悲。</a:t>
            </a:r>
          </a:p>
          <a:p>
            <a:pPr marL="0" indent="0">
              <a:buNone/>
            </a:pPr>
            <a:endParaRPr lang="zh-CN" altLang="en-US" dirty="0"/>
          </a:p>
        </p:txBody>
      </p:sp>
    </p:spTree>
    <p:extLst>
      <p:ext uri="{BB962C8B-B14F-4D97-AF65-F5344CB8AC3E}">
        <p14:creationId xmlns:p14="http://schemas.microsoft.com/office/powerpoint/2010/main" val="337709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C548AB-E443-435A-B040-13CD708EB4B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35BDDD4-7113-40FB-B768-C4434C893695}"/>
              </a:ext>
            </a:extLst>
          </p:cNvPr>
          <p:cNvSpPr>
            <a:spLocks noGrp="1"/>
          </p:cNvSpPr>
          <p:nvPr>
            <p:ph idx="1"/>
          </p:nvPr>
        </p:nvSpPr>
        <p:spPr/>
        <p:txBody>
          <a:bodyPr/>
          <a:lstStyle/>
          <a:p>
            <a:pPr marL="0" indent="0">
              <a:buNone/>
            </a:pPr>
            <a:r>
              <a:rPr lang="zh-CN" altLang="en-US" dirty="0"/>
              <a:t>威斯敏斯特大要理问答第</a:t>
            </a:r>
            <a:r>
              <a:rPr lang="en-US" altLang="zh-CN" dirty="0"/>
              <a:t>106</a:t>
            </a:r>
            <a:r>
              <a:rPr lang="zh-CN" altLang="en-US" dirty="0"/>
              <a:t>问：第一条诫命“除了我以外（在我面前）”一词特别教导我们什么？ </a:t>
            </a:r>
          </a:p>
          <a:p>
            <a:pPr marL="0" indent="0">
              <a:buNone/>
            </a:pPr>
            <a:r>
              <a:rPr lang="zh-CN" altLang="en-US" dirty="0"/>
              <a:t>答：第一条诫命“除了我以外（在我面前）”一词教导我们：</a:t>
            </a:r>
          </a:p>
          <a:p>
            <a:pPr marL="0" indent="0">
              <a:buNone/>
            </a:pPr>
            <a:endParaRPr lang="zh-CN" altLang="en-US" dirty="0"/>
          </a:p>
        </p:txBody>
      </p:sp>
    </p:spTree>
    <p:extLst>
      <p:ext uri="{BB962C8B-B14F-4D97-AF65-F5344CB8AC3E}">
        <p14:creationId xmlns:p14="http://schemas.microsoft.com/office/powerpoint/2010/main" val="985021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A3F4A-ED9E-4DAD-9758-49F2BCDB10C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8ED33CE-8EF9-4CFA-A047-8A0A832A9570}"/>
              </a:ext>
            </a:extLst>
          </p:cNvPr>
          <p:cNvSpPr>
            <a:spLocks noGrp="1"/>
          </p:cNvSpPr>
          <p:nvPr>
            <p:ph idx="1"/>
          </p:nvPr>
        </p:nvSpPr>
        <p:spPr/>
        <p:txBody>
          <a:bodyPr/>
          <a:lstStyle/>
          <a:p>
            <a:pPr marL="0" indent="0">
              <a:buNone/>
            </a:pPr>
            <a:r>
              <a:rPr lang="zh-CN" altLang="en-US" dirty="0"/>
              <a:t>（</a:t>
            </a:r>
            <a:r>
              <a:rPr lang="en-US" altLang="zh-CN" dirty="0"/>
              <a:t>1</a:t>
            </a:r>
            <a:r>
              <a:rPr lang="zh-CN" altLang="en-US" dirty="0"/>
              <a:t>）无所不见的神特别注意并极为痛恨人另有别神之罪；</a:t>
            </a:r>
          </a:p>
          <a:p>
            <a:pPr marL="0" indent="0">
              <a:buNone/>
            </a:pPr>
            <a:r>
              <a:rPr lang="zh-CN" altLang="en-US" dirty="0"/>
              <a:t>（</a:t>
            </a:r>
            <a:r>
              <a:rPr lang="en-US" altLang="zh-CN" dirty="0"/>
              <a:t>2</a:t>
            </a:r>
            <a:r>
              <a:rPr lang="zh-CN" altLang="en-US" dirty="0"/>
              <a:t>）这是一个劝阻人犯此罪的理由，也使它加剧为一种最肆无忌惮的挑衅；</a:t>
            </a:r>
          </a:p>
          <a:p>
            <a:pPr marL="0" indent="0">
              <a:buNone/>
            </a:pPr>
            <a:r>
              <a:rPr lang="zh-CN" altLang="en-US" dirty="0"/>
              <a:t>（</a:t>
            </a:r>
            <a:r>
              <a:rPr lang="en-US" altLang="zh-CN" dirty="0"/>
              <a:t>3</a:t>
            </a:r>
            <a:r>
              <a:rPr lang="zh-CN" altLang="en-US" dirty="0"/>
              <a:t>）也使我们相信，无论我们做什么，如同做在他眼前。</a:t>
            </a:r>
          </a:p>
          <a:p>
            <a:pPr marL="0" indent="0">
              <a:buNone/>
            </a:pPr>
            <a:endParaRPr lang="zh-CN" altLang="en-US" dirty="0"/>
          </a:p>
        </p:txBody>
      </p:sp>
    </p:spTree>
    <p:extLst>
      <p:ext uri="{BB962C8B-B14F-4D97-AF65-F5344CB8AC3E}">
        <p14:creationId xmlns:p14="http://schemas.microsoft.com/office/powerpoint/2010/main" val="1893735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227DD2-E146-44FD-83A9-2DE6E93C1AB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E49577C-ABC6-4EFC-A456-5A730C011624}"/>
              </a:ext>
            </a:extLst>
          </p:cNvPr>
          <p:cNvSpPr>
            <a:spLocks noGrp="1"/>
          </p:cNvSpPr>
          <p:nvPr>
            <p:ph idx="1"/>
          </p:nvPr>
        </p:nvSpPr>
        <p:spPr/>
        <p:txBody>
          <a:bodyPr/>
          <a:lstStyle/>
          <a:p>
            <a:pPr marL="0" indent="0">
              <a:buNone/>
            </a:pPr>
            <a:r>
              <a:rPr lang="zh-CN" altLang="en-US" dirty="0"/>
              <a:t>“除了我以外（在我面前）”，</a:t>
            </a:r>
            <a:r>
              <a:rPr lang="he-IL" altLang="zh-CN" dirty="0"/>
              <a:t>עַל־פָּנָֽ֗יַ</a:t>
            </a:r>
            <a:r>
              <a:rPr lang="zh-CN" altLang="he-IL" dirty="0"/>
              <a:t>，</a:t>
            </a:r>
            <a:r>
              <a:rPr lang="zh-CN" altLang="en-US" dirty="0"/>
              <a:t>在希伯来文中是一语双关，既有“在我面前”的空间指向，又有“在我对立面”的情感意味。</a:t>
            </a:r>
          </a:p>
        </p:txBody>
      </p:sp>
    </p:spTree>
    <p:extLst>
      <p:ext uri="{BB962C8B-B14F-4D97-AF65-F5344CB8AC3E}">
        <p14:creationId xmlns:p14="http://schemas.microsoft.com/office/powerpoint/2010/main" val="89588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ED160-1407-4813-91BD-C04DCAE7AB2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3183FE8-3CD5-4137-A6A2-E368F61A8F50}"/>
              </a:ext>
            </a:extLst>
          </p:cNvPr>
          <p:cNvSpPr>
            <a:spLocks noGrp="1"/>
          </p:cNvSpPr>
          <p:nvPr>
            <p:ph idx="1"/>
          </p:nvPr>
        </p:nvSpPr>
        <p:spPr/>
        <p:txBody>
          <a:bodyPr/>
          <a:lstStyle/>
          <a:p>
            <a:pPr marL="0" indent="0">
              <a:buNone/>
            </a:pPr>
            <a:r>
              <a:rPr lang="zh-CN" altLang="zh-CN" dirty="0"/>
              <a:t>十诫的序言告诉我们十诫是圣约，而神是立约者、守约者</a:t>
            </a:r>
            <a:r>
              <a:rPr lang="zh-CN" altLang="en-US" dirty="0"/>
              <a:t>。</a:t>
            </a:r>
            <a:endParaRPr lang="zh-CN" altLang="zh-CN" dirty="0"/>
          </a:p>
          <a:p>
            <a:pPr marL="0" indent="0">
              <a:buNone/>
            </a:pPr>
            <a:endParaRPr lang="zh-CN" altLang="en-US" dirty="0"/>
          </a:p>
        </p:txBody>
      </p:sp>
    </p:spTree>
    <p:extLst>
      <p:ext uri="{BB962C8B-B14F-4D97-AF65-F5344CB8AC3E}">
        <p14:creationId xmlns:p14="http://schemas.microsoft.com/office/powerpoint/2010/main" val="2173560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C12561-FE4C-449C-87BC-578CB60C11E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9F20C8D-4C40-4DBC-87C4-EEC8319995BB}"/>
              </a:ext>
            </a:extLst>
          </p:cNvPr>
          <p:cNvSpPr>
            <a:spLocks noGrp="1"/>
          </p:cNvSpPr>
          <p:nvPr>
            <p:ph idx="1"/>
          </p:nvPr>
        </p:nvSpPr>
        <p:spPr/>
        <p:txBody>
          <a:bodyPr/>
          <a:lstStyle/>
          <a:p>
            <a:pPr marL="0" indent="0">
              <a:buNone/>
            </a:pPr>
            <a:r>
              <a:rPr lang="zh-CN" altLang="en-US" dirty="0"/>
              <a:t>这一条诫命不但禁止将任何受造物的优先次序摆在耶和华之前，更是强调除了耶和华以外没有别的神。</a:t>
            </a:r>
          </a:p>
        </p:txBody>
      </p:sp>
    </p:spTree>
    <p:extLst>
      <p:ext uri="{BB962C8B-B14F-4D97-AF65-F5344CB8AC3E}">
        <p14:creationId xmlns:p14="http://schemas.microsoft.com/office/powerpoint/2010/main" val="40208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9448A-50D7-4529-B873-BEFAEE3CE623}"/>
              </a:ext>
            </a:extLst>
          </p:cNvPr>
          <p:cNvSpPr>
            <a:spLocks noGrp="1"/>
          </p:cNvSpPr>
          <p:nvPr>
            <p:ph type="title"/>
          </p:nvPr>
        </p:nvSpPr>
        <p:spPr/>
        <p:txBody>
          <a:bodyPr/>
          <a:lstStyle/>
          <a:p>
            <a:r>
              <a:rPr lang="zh-CN" altLang="en-US" dirty="0"/>
              <a:t>诗篇</a:t>
            </a:r>
            <a:r>
              <a:rPr lang="en-US" altLang="zh-CN" dirty="0"/>
              <a:t>139</a:t>
            </a:r>
            <a:endParaRPr lang="zh-CN" altLang="en-US" dirty="0"/>
          </a:p>
        </p:txBody>
      </p:sp>
      <p:sp>
        <p:nvSpPr>
          <p:cNvPr id="3" name="内容占位符 2">
            <a:extLst>
              <a:ext uri="{FF2B5EF4-FFF2-40B4-BE49-F238E27FC236}">
                <a16:creationId xmlns:a16="http://schemas.microsoft.com/office/drawing/2014/main" id="{9F95666C-DBB9-4C13-9A0F-97133E211E10}"/>
              </a:ext>
            </a:extLst>
          </p:cNvPr>
          <p:cNvSpPr>
            <a:spLocks noGrp="1"/>
          </p:cNvSpPr>
          <p:nvPr>
            <p:ph idx="1"/>
          </p:nvPr>
        </p:nvSpPr>
        <p:spPr/>
        <p:txBody>
          <a:bodyPr/>
          <a:lstStyle/>
          <a:p>
            <a:pPr marL="0" indent="0">
              <a:buNone/>
            </a:pPr>
            <a:r>
              <a:rPr lang="en-US" altLang="zh-CN" dirty="0"/>
              <a:t>1</a:t>
            </a:r>
            <a:r>
              <a:rPr lang="zh-CN" altLang="en-US" dirty="0"/>
              <a:t>耶和华啊，你已经鉴察我，认识我。</a:t>
            </a:r>
          </a:p>
          <a:p>
            <a:pPr marL="0" indent="0">
              <a:buNone/>
            </a:pPr>
            <a:r>
              <a:rPr lang="en-US" altLang="zh-CN" dirty="0"/>
              <a:t>2</a:t>
            </a:r>
            <a:r>
              <a:rPr lang="zh-CN" altLang="en-US" dirty="0"/>
              <a:t>我坐下，我起来，你都晓得；你从远处知道我的意念。</a:t>
            </a:r>
          </a:p>
          <a:p>
            <a:pPr marL="0" indent="0">
              <a:buNone/>
            </a:pPr>
            <a:r>
              <a:rPr lang="en-US" altLang="zh-CN" dirty="0"/>
              <a:t>3</a:t>
            </a:r>
            <a:r>
              <a:rPr lang="zh-CN" altLang="en-US" dirty="0"/>
              <a:t>我行路，我躺卧，你都细察；你也深知我一切所行的。</a:t>
            </a:r>
          </a:p>
          <a:p>
            <a:pPr marL="0" indent="0">
              <a:buNone/>
            </a:pPr>
            <a:r>
              <a:rPr lang="en-US" altLang="zh-CN" dirty="0"/>
              <a:t>4</a:t>
            </a:r>
            <a:r>
              <a:rPr lang="zh-CN" altLang="en-US" dirty="0"/>
              <a:t>耶和华啊，我舌头上的话，你没有一句不知道的。</a:t>
            </a:r>
          </a:p>
        </p:txBody>
      </p:sp>
    </p:spTree>
    <p:extLst>
      <p:ext uri="{BB962C8B-B14F-4D97-AF65-F5344CB8AC3E}">
        <p14:creationId xmlns:p14="http://schemas.microsoft.com/office/powerpoint/2010/main" val="3630734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F01FF-BE9E-4E3C-A9CB-B16C965B25F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AF05906-E90E-481C-91A0-E1183E2772A9}"/>
              </a:ext>
            </a:extLst>
          </p:cNvPr>
          <p:cNvSpPr>
            <a:spLocks noGrp="1"/>
          </p:cNvSpPr>
          <p:nvPr>
            <p:ph idx="1"/>
          </p:nvPr>
        </p:nvSpPr>
        <p:spPr/>
        <p:txBody>
          <a:bodyPr/>
          <a:lstStyle/>
          <a:p>
            <a:pPr marL="0" indent="0">
              <a:buNone/>
            </a:pPr>
            <a:r>
              <a:rPr lang="en-US" altLang="zh-CN" dirty="0"/>
              <a:t>5</a:t>
            </a:r>
            <a:r>
              <a:rPr lang="zh-CN" altLang="en-US" dirty="0"/>
              <a:t>你在我前后环绕我，按手在我身上。</a:t>
            </a:r>
          </a:p>
          <a:p>
            <a:pPr marL="0" indent="0">
              <a:buNone/>
            </a:pPr>
            <a:r>
              <a:rPr lang="en-US" altLang="zh-CN" dirty="0"/>
              <a:t>6 </a:t>
            </a:r>
            <a:r>
              <a:rPr lang="zh-CN" altLang="en-US" dirty="0"/>
              <a:t>这样的知识奇妙，是我不能测的，至高，是我不能及的。</a:t>
            </a:r>
          </a:p>
          <a:p>
            <a:pPr marL="0" indent="0">
              <a:buNone/>
            </a:pPr>
            <a:r>
              <a:rPr lang="en-US" altLang="zh-CN" dirty="0"/>
              <a:t>7</a:t>
            </a:r>
            <a:r>
              <a:rPr lang="zh-CN" altLang="en-US" dirty="0"/>
              <a:t>我往哪里去躲避你的灵？我往哪里逃、躲避你的面？</a:t>
            </a:r>
          </a:p>
          <a:p>
            <a:pPr marL="0" indent="0">
              <a:buNone/>
            </a:pPr>
            <a:r>
              <a:rPr lang="en-US" altLang="zh-CN" dirty="0"/>
              <a:t>8</a:t>
            </a:r>
            <a:r>
              <a:rPr lang="zh-CN" altLang="en-US" dirty="0"/>
              <a:t>我若升到天上，你在那里；我若在阴间下榻，你也在那里。</a:t>
            </a:r>
          </a:p>
        </p:txBody>
      </p:sp>
    </p:spTree>
    <p:extLst>
      <p:ext uri="{BB962C8B-B14F-4D97-AF65-F5344CB8AC3E}">
        <p14:creationId xmlns:p14="http://schemas.microsoft.com/office/powerpoint/2010/main" val="2737292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AAFAF-9F9F-4D01-AC8B-EC5AE2BCF0DE}"/>
              </a:ext>
            </a:extLst>
          </p:cNvPr>
          <p:cNvSpPr>
            <a:spLocks noGrp="1"/>
          </p:cNvSpPr>
          <p:nvPr>
            <p:ph type="title"/>
          </p:nvPr>
        </p:nvSpPr>
        <p:spPr/>
        <p:txBody>
          <a:bodyPr/>
          <a:lstStyle/>
          <a:p>
            <a:r>
              <a:rPr lang="zh-CN" altLang="en-US" dirty="0"/>
              <a:t>提摩太</a:t>
            </a:r>
            <a:r>
              <a:rPr lang="en-US" altLang="zh-CN" dirty="0"/>
              <a:t>·</a:t>
            </a:r>
            <a:r>
              <a:rPr lang="zh-CN" altLang="en-US" dirty="0"/>
              <a:t>凯勒</a:t>
            </a:r>
          </a:p>
        </p:txBody>
      </p:sp>
      <p:sp>
        <p:nvSpPr>
          <p:cNvPr id="3" name="内容占位符 2">
            <a:extLst>
              <a:ext uri="{FF2B5EF4-FFF2-40B4-BE49-F238E27FC236}">
                <a16:creationId xmlns:a16="http://schemas.microsoft.com/office/drawing/2014/main" id="{22A3045E-19E8-420A-B2F1-122A37D18ABE}"/>
              </a:ext>
            </a:extLst>
          </p:cNvPr>
          <p:cNvSpPr>
            <a:spLocks noGrp="1"/>
          </p:cNvSpPr>
          <p:nvPr>
            <p:ph idx="1"/>
          </p:nvPr>
        </p:nvSpPr>
        <p:spPr/>
        <p:txBody>
          <a:bodyPr/>
          <a:lstStyle/>
          <a:p>
            <a:pPr marL="0" indent="0">
              <a:buNone/>
            </a:pPr>
            <a:r>
              <a:rPr lang="zh-CN" altLang="en-US" dirty="0"/>
              <a:t>这样一位神的存在，对罪人来说，是一个致命的威胁。</a:t>
            </a:r>
          </a:p>
        </p:txBody>
      </p:sp>
    </p:spTree>
    <p:extLst>
      <p:ext uri="{BB962C8B-B14F-4D97-AF65-F5344CB8AC3E}">
        <p14:creationId xmlns:p14="http://schemas.microsoft.com/office/powerpoint/2010/main" val="2380391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B78D74-2FDA-4185-B9F1-2AF90587B13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8B2F146-DE60-408C-8C70-9103E659A1D3}"/>
              </a:ext>
            </a:extLst>
          </p:cNvPr>
          <p:cNvSpPr>
            <a:spLocks noGrp="1"/>
          </p:cNvSpPr>
          <p:nvPr>
            <p:ph idx="1"/>
          </p:nvPr>
        </p:nvSpPr>
        <p:spPr/>
        <p:txBody>
          <a:bodyPr/>
          <a:lstStyle/>
          <a:p>
            <a:pPr marL="0" indent="0">
              <a:buNone/>
            </a:pPr>
            <a:r>
              <a:rPr lang="zh-CN" altLang="en-US" dirty="0"/>
              <a:t>诗篇</a:t>
            </a:r>
            <a:r>
              <a:rPr lang="en-US" altLang="zh-CN" dirty="0"/>
              <a:t>139:6</a:t>
            </a:r>
            <a:r>
              <a:rPr lang="zh-CN" altLang="en-US" dirty="0"/>
              <a:t>：这样的知识奇妙，是我不能测的。</a:t>
            </a:r>
            <a:endParaRPr lang="en-US" altLang="zh-CN" dirty="0"/>
          </a:p>
          <a:p>
            <a:pPr marL="0" indent="0">
              <a:buNone/>
            </a:pPr>
            <a:endParaRPr lang="en-US" altLang="zh-CN" dirty="0"/>
          </a:p>
          <a:p>
            <a:pPr marL="0" indent="0">
              <a:buNone/>
            </a:pPr>
            <a:r>
              <a:rPr lang="zh-CN" altLang="en-US" dirty="0"/>
              <a:t>（神）奇妙的知识，超乎我</a:t>
            </a:r>
          </a:p>
        </p:txBody>
      </p:sp>
    </p:spTree>
    <p:extLst>
      <p:ext uri="{BB962C8B-B14F-4D97-AF65-F5344CB8AC3E}">
        <p14:creationId xmlns:p14="http://schemas.microsoft.com/office/powerpoint/2010/main" val="3783497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65A7D-0AEA-44EB-8B30-B7ADFE53296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12AC84F-69D1-40EB-88EA-480365450C6B}"/>
              </a:ext>
            </a:extLst>
          </p:cNvPr>
          <p:cNvSpPr>
            <a:spLocks noGrp="1"/>
          </p:cNvSpPr>
          <p:nvPr>
            <p:ph idx="1"/>
          </p:nvPr>
        </p:nvSpPr>
        <p:spPr/>
        <p:txBody>
          <a:bodyPr/>
          <a:lstStyle/>
          <a:p>
            <a:pPr marL="0" indent="0">
              <a:buNone/>
            </a:pPr>
            <a:r>
              <a:rPr lang="en-US" altLang="zh-CN" dirty="0"/>
              <a:t>7</a:t>
            </a:r>
            <a:r>
              <a:rPr lang="zh-CN" altLang="en-US" dirty="0"/>
              <a:t>我往哪里去躲避你的灵？我往哪里逃、躲避你的面？</a:t>
            </a:r>
          </a:p>
          <a:p>
            <a:pPr marL="0" indent="0">
              <a:buNone/>
            </a:pPr>
            <a:r>
              <a:rPr lang="en-US" altLang="zh-CN" dirty="0"/>
              <a:t>8</a:t>
            </a:r>
            <a:r>
              <a:rPr lang="zh-CN" altLang="en-US" dirty="0"/>
              <a:t>我若升到天上，你在那里；我若在阴间下榻，你也在那里。</a:t>
            </a:r>
          </a:p>
          <a:p>
            <a:pPr marL="0" indent="0">
              <a:buNone/>
            </a:pPr>
            <a:endParaRPr lang="zh-CN" altLang="en-US" dirty="0"/>
          </a:p>
        </p:txBody>
      </p:sp>
    </p:spTree>
    <p:extLst>
      <p:ext uri="{BB962C8B-B14F-4D97-AF65-F5344CB8AC3E}">
        <p14:creationId xmlns:p14="http://schemas.microsoft.com/office/powerpoint/2010/main" val="4041812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E161C7-811D-485D-90C1-658797C2DC8B}"/>
              </a:ext>
            </a:extLst>
          </p:cNvPr>
          <p:cNvSpPr>
            <a:spLocks noGrp="1"/>
          </p:cNvSpPr>
          <p:nvPr>
            <p:ph type="title"/>
          </p:nvPr>
        </p:nvSpPr>
        <p:spPr/>
        <p:txBody>
          <a:bodyPr/>
          <a:lstStyle/>
          <a:p>
            <a:r>
              <a:rPr lang="zh-CN" altLang="en-US" dirty="0"/>
              <a:t>加尔文</a:t>
            </a:r>
          </a:p>
        </p:txBody>
      </p:sp>
      <p:sp>
        <p:nvSpPr>
          <p:cNvPr id="3" name="内容占位符 2">
            <a:extLst>
              <a:ext uri="{FF2B5EF4-FFF2-40B4-BE49-F238E27FC236}">
                <a16:creationId xmlns:a16="http://schemas.microsoft.com/office/drawing/2014/main" id="{0FC0755E-388C-4B0A-BF64-FB3DC9932A7D}"/>
              </a:ext>
            </a:extLst>
          </p:cNvPr>
          <p:cNvSpPr>
            <a:spLocks noGrp="1"/>
          </p:cNvSpPr>
          <p:nvPr>
            <p:ph idx="1"/>
          </p:nvPr>
        </p:nvSpPr>
        <p:spPr/>
        <p:txBody>
          <a:bodyPr/>
          <a:lstStyle/>
          <a:p>
            <a:pPr marL="0" indent="0">
              <a:buNone/>
            </a:pPr>
            <a:r>
              <a:rPr lang="zh-CN" altLang="en-US" dirty="0"/>
              <a:t>当人以自己捏造的假神代替真神时，便激怒忌邪的神，就如无耻的女人将她的奸夫拉到她丈夫面前，为要更激怒他。</a:t>
            </a:r>
          </a:p>
        </p:txBody>
      </p:sp>
    </p:spTree>
    <p:extLst>
      <p:ext uri="{BB962C8B-B14F-4D97-AF65-F5344CB8AC3E}">
        <p14:creationId xmlns:p14="http://schemas.microsoft.com/office/powerpoint/2010/main" val="985601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675EBD-4D08-4008-AAB7-68560AABE6D1}"/>
              </a:ext>
            </a:extLst>
          </p:cNvPr>
          <p:cNvSpPr>
            <a:spLocks noGrp="1"/>
          </p:cNvSpPr>
          <p:nvPr>
            <p:ph type="title"/>
          </p:nvPr>
        </p:nvSpPr>
        <p:spPr/>
        <p:txBody>
          <a:bodyPr/>
          <a:lstStyle/>
          <a:p>
            <a:r>
              <a:rPr lang="zh-CN" altLang="en-US" dirty="0"/>
              <a:t>第一条诫命</a:t>
            </a:r>
          </a:p>
        </p:txBody>
      </p:sp>
      <p:sp>
        <p:nvSpPr>
          <p:cNvPr id="3" name="内容占位符 2">
            <a:extLst>
              <a:ext uri="{FF2B5EF4-FFF2-40B4-BE49-F238E27FC236}">
                <a16:creationId xmlns:a16="http://schemas.microsoft.com/office/drawing/2014/main" id="{97F55924-A17C-4307-B038-897DE78B2648}"/>
              </a:ext>
            </a:extLst>
          </p:cNvPr>
          <p:cNvSpPr>
            <a:spLocks noGrp="1"/>
          </p:cNvSpPr>
          <p:nvPr>
            <p:ph idx="1"/>
          </p:nvPr>
        </p:nvSpPr>
        <p:spPr/>
        <p:txBody>
          <a:bodyPr/>
          <a:lstStyle/>
          <a:p>
            <a:pPr marL="0" indent="0">
              <a:buNone/>
            </a:pPr>
            <a:r>
              <a:rPr lang="zh-CN" altLang="en-US" dirty="0"/>
              <a:t>狭义：这条诫命禁止承认、敬拜除了耶和华以外的任何别神。在字面上，它禁止多神论。</a:t>
            </a:r>
          </a:p>
          <a:p>
            <a:pPr marL="0" indent="0">
              <a:buNone/>
            </a:pPr>
            <a:r>
              <a:rPr lang="zh-CN" altLang="en-US" dirty="0"/>
              <a:t>广义：这条诫命禁止一切对独一真神圣约忠诚的亏缺和转移。</a:t>
            </a:r>
          </a:p>
          <a:p>
            <a:pPr marL="0" indent="0">
              <a:buNone/>
            </a:pPr>
            <a:endParaRPr lang="zh-CN" altLang="en-US" dirty="0"/>
          </a:p>
        </p:txBody>
      </p:sp>
    </p:spTree>
    <p:extLst>
      <p:ext uri="{BB962C8B-B14F-4D97-AF65-F5344CB8AC3E}">
        <p14:creationId xmlns:p14="http://schemas.microsoft.com/office/powerpoint/2010/main" val="2740748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1F9E0-6E78-4233-A976-380F425F385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EEDCBED-2B84-476A-91F9-EC49057581C9}"/>
              </a:ext>
            </a:extLst>
          </p:cNvPr>
          <p:cNvSpPr>
            <a:spLocks noGrp="1"/>
          </p:cNvSpPr>
          <p:nvPr>
            <p:ph idx="1"/>
          </p:nvPr>
        </p:nvSpPr>
        <p:spPr/>
        <p:txBody>
          <a:bodyPr/>
          <a:lstStyle/>
          <a:p>
            <a:pPr marL="0" indent="0">
              <a:buNone/>
            </a:pPr>
            <a:r>
              <a:rPr lang="zh-CN" altLang="en-US" dirty="0"/>
              <a:t>任何罪恶都是对神不忠，任何良善都是对神忠诚；</a:t>
            </a:r>
            <a:endParaRPr lang="en-US" altLang="zh-CN" dirty="0"/>
          </a:p>
          <a:p>
            <a:pPr marL="0" indent="0">
              <a:buNone/>
            </a:pPr>
            <a:r>
              <a:rPr lang="zh-CN" altLang="en-US" dirty="0"/>
              <a:t>所有罪恶都在本质上违背第一条诫命，所有良善都在本质上遵行第一条诫命。</a:t>
            </a:r>
            <a:endParaRPr lang="en-US" altLang="zh-CN" dirty="0"/>
          </a:p>
          <a:p>
            <a:pPr marL="0" indent="0">
              <a:buNone/>
            </a:pPr>
            <a:r>
              <a:rPr lang="zh-CN" altLang="en-US" dirty="0"/>
              <a:t>海德堡要理问答第</a:t>
            </a:r>
            <a:r>
              <a:rPr lang="en-US" altLang="zh-CN" dirty="0"/>
              <a:t>94</a:t>
            </a:r>
            <a:r>
              <a:rPr lang="zh-CN" altLang="en-US" dirty="0"/>
              <a:t>问说，“宁愿舍弃一切受造之物，也不愿稍微违背他的旨意。”</a:t>
            </a:r>
          </a:p>
        </p:txBody>
      </p:sp>
    </p:spTree>
    <p:extLst>
      <p:ext uri="{BB962C8B-B14F-4D97-AF65-F5344CB8AC3E}">
        <p14:creationId xmlns:p14="http://schemas.microsoft.com/office/powerpoint/2010/main" val="959146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E6CD57-38D4-4F65-99BB-AFA1275B416C}"/>
              </a:ext>
            </a:extLst>
          </p:cNvPr>
          <p:cNvSpPr>
            <a:spLocks noGrp="1"/>
          </p:cNvSpPr>
          <p:nvPr>
            <p:ph type="title"/>
          </p:nvPr>
        </p:nvSpPr>
        <p:spPr/>
        <p:txBody>
          <a:bodyPr/>
          <a:lstStyle/>
          <a:p>
            <a:r>
              <a:rPr lang="zh-CN" altLang="en-US" dirty="0"/>
              <a:t>别神</a:t>
            </a:r>
          </a:p>
        </p:txBody>
      </p:sp>
      <p:sp>
        <p:nvSpPr>
          <p:cNvPr id="3" name="内容占位符 2">
            <a:extLst>
              <a:ext uri="{FF2B5EF4-FFF2-40B4-BE49-F238E27FC236}">
                <a16:creationId xmlns:a16="http://schemas.microsoft.com/office/drawing/2014/main" id="{00788405-CDA0-4FD4-85BB-A5039A1D1925}"/>
              </a:ext>
            </a:extLst>
          </p:cNvPr>
          <p:cNvSpPr>
            <a:spLocks noGrp="1"/>
          </p:cNvSpPr>
          <p:nvPr>
            <p:ph idx="1"/>
          </p:nvPr>
        </p:nvSpPr>
        <p:spPr/>
        <p:txBody>
          <a:bodyPr/>
          <a:lstStyle/>
          <a:p>
            <a:pPr marL="0" indent="0">
              <a:buNone/>
            </a:pPr>
            <a:r>
              <a:rPr lang="zh-CN" altLang="en-US" dirty="0"/>
              <a:t>金钱</a:t>
            </a:r>
            <a:endParaRPr lang="en-US" altLang="zh-CN" dirty="0"/>
          </a:p>
          <a:p>
            <a:pPr marL="0" indent="0">
              <a:buNone/>
            </a:pPr>
            <a:r>
              <a:rPr lang="zh-CN" altLang="en-US" dirty="0"/>
              <a:t>马太福音</a:t>
            </a:r>
            <a:r>
              <a:rPr lang="en-US" altLang="zh-CN" dirty="0"/>
              <a:t>6:24</a:t>
            </a:r>
            <a:r>
              <a:rPr lang="zh-CN" altLang="en-US" dirty="0"/>
              <a:t>一个人不能侍奉两个主；不是恶这个、爱那个，就是重这个、轻那个。你们不能又侍奉　神，又侍奉玛门。</a:t>
            </a:r>
          </a:p>
        </p:txBody>
      </p:sp>
    </p:spTree>
    <p:extLst>
      <p:ext uri="{BB962C8B-B14F-4D97-AF65-F5344CB8AC3E}">
        <p14:creationId xmlns:p14="http://schemas.microsoft.com/office/powerpoint/2010/main" val="422964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005FF2-0A07-4D0A-B4A3-5E94E5328EA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0E39B4E-C287-4988-AC43-BC4E36CF9E9E}"/>
              </a:ext>
            </a:extLst>
          </p:cNvPr>
          <p:cNvSpPr>
            <a:spLocks noGrp="1"/>
          </p:cNvSpPr>
          <p:nvPr>
            <p:ph idx="1"/>
          </p:nvPr>
        </p:nvSpPr>
        <p:spPr/>
        <p:txBody>
          <a:bodyPr/>
          <a:lstStyle/>
          <a:p>
            <a:pPr marL="0" indent="0">
              <a:buNone/>
            </a:pPr>
            <a:r>
              <a:rPr lang="zh-CN" altLang="en-US" dirty="0"/>
              <a:t>你不能，我能！ </a:t>
            </a:r>
            <a:r>
              <a:rPr lang="en-US" altLang="zh-CN" dirty="0"/>
              <a:t>- </a:t>
            </a:r>
            <a:r>
              <a:rPr lang="zh-CN" altLang="en-US" dirty="0"/>
              <a:t>以自我为中心的律法主义</a:t>
            </a:r>
            <a:endParaRPr lang="en-US" altLang="zh-CN" dirty="0"/>
          </a:p>
          <a:p>
            <a:pPr marL="0" indent="0">
              <a:buNone/>
            </a:pPr>
            <a:endParaRPr lang="zh-CN" altLang="en-US" dirty="0"/>
          </a:p>
          <a:p>
            <a:pPr marL="0" indent="0">
              <a:buNone/>
            </a:pPr>
            <a:r>
              <a:rPr lang="zh-CN" altLang="en-US" dirty="0"/>
              <a:t>我们都不能，基督能！ </a:t>
            </a:r>
            <a:r>
              <a:rPr lang="en-US" altLang="zh-CN" dirty="0"/>
              <a:t>- </a:t>
            </a:r>
            <a:r>
              <a:rPr lang="zh-CN" altLang="en-US" dirty="0"/>
              <a:t>以基督为中心的福音</a:t>
            </a:r>
          </a:p>
          <a:p>
            <a:pPr marL="0" indent="0">
              <a:buNone/>
            </a:pPr>
            <a:endParaRPr lang="zh-CN" altLang="en-US" dirty="0"/>
          </a:p>
        </p:txBody>
      </p:sp>
    </p:spTree>
    <p:extLst>
      <p:ext uri="{BB962C8B-B14F-4D97-AF65-F5344CB8AC3E}">
        <p14:creationId xmlns:p14="http://schemas.microsoft.com/office/powerpoint/2010/main" val="3731465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E30EC0-170B-43D3-B44E-C442EFAFA80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9CF29C9-4A31-4A9C-A218-5FECFB92611E}"/>
              </a:ext>
            </a:extLst>
          </p:cNvPr>
          <p:cNvSpPr>
            <a:spLocks noGrp="1"/>
          </p:cNvSpPr>
          <p:nvPr>
            <p:ph idx="1"/>
          </p:nvPr>
        </p:nvSpPr>
        <p:spPr/>
        <p:txBody>
          <a:bodyPr/>
          <a:lstStyle/>
          <a:p>
            <a:pPr marL="0" indent="0">
              <a:buNone/>
            </a:pPr>
            <a:r>
              <a:rPr lang="zh-CN" altLang="en-US" dirty="0"/>
              <a:t>欲望 </a:t>
            </a:r>
            <a:endParaRPr lang="en-US" altLang="zh-CN" dirty="0"/>
          </a:p>
          <a:p>
            <a:pPr marL="0" indent="0">
              <a:buNone/>
            </a:pPr>
            <a:r>
              <a:rPr lang="zh-CN" altLang="en-US" dirty="0"/>
              <a:t>腓立比书</a:t>
            </a:r>
            <a:r>
              <a:rPr lang="en-US" altLang="zh-CN" dirty="0"/>
              <a:t>3:19</a:t>
            </a:r>
            <a:r>
              <a:rPr lang="zh-CN" altLang="en-US" dirty="0"/>
              <a:t>他们的结局就是沉沦；他们的神就是自己的肚腹。他们以自己的羞辱为荣耀，专以地上的事为念。</a:t>
            </a:r>
          </a:p>
        </p:txBody>
      </p:sp>
    </p:spTree>
    <p:extLst>
      <p:ext uri="{BB962C8B-B14F-4D97-AF65-F5344CB8AC3E}">
        <p14:creationId xmlns:p14="http://schemas.microsoft.com/office/powerpoint/2010/main" val="2891908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79B604-7E18-43CC-93DA-941CA856A2C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5EB6F9F-8094-427E-B3B9-2D6ED11964AE}"/>
              </a:ext>
            </a:extLst>
          </p:cNvPr>
          <p:cNvSpPr>
            <a:spLocks noGrp="1"/>
          </p:cNvSpPr>
          <p:nvPr>
            <p:ph idx="1"/>
          </p:nvPr>
        </p:nvSpPr>
        <p:spPr/>
        <p:txBody>
          <a:bodyPr/>
          <a:lstStyle/>
          <a:p>
            <a:pPr marL="0" indent="0">
              <a:buNone/>
            </a:pPr>
            <a:r>
              <a:rPr lang="zh-CN" altLang="en-US" dirty="0"/>
              <a:t>世俗的快乐 </a:t>
            </a:r>
            <a:endParaRPr lang="en-US" altLang="zh-CN" dirty="0"/>
          </a:p>
          <a:p>
            <a:pPr marL="0" indent="0">
              <a:buNone/>
            </a:pPr>
            <a:r>
              <a:rPr lang="zh-CN" altLang="en-US" dirty="0"/>
              <a:t>提摩太后书</a:t>
            </a:r>
            <a:r>
              <a:rPr lang="en-US" altLang="zh-CN" dirty="0"/>
              <a:t>3:4</a:t>
            </a:r>
            <a:r>
              <a:rPr lang="zh-CN" altLang="en-US" dirty="0"/>
              <a:t>卖主卖友，任意妄为，自高自大，爱宴乐，不爱　神。</a:t>
            </a:r>
          </a:p>
        </p:txBody>
      </p:sp>
    </p:spTree>
    <p:extLst>
      <p:ext uri="{BB962C8B-B14F-4D97-AF65-F5344CB8AC3E}">
        <p14:creationId xmlns:p14="http://schemas.microsoft.com/office/powerpoint/2010/main" val="1599079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FFAAAD-7B1F-45AF-80B0-449267E4504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329E8CB-2E5B-4DD6-9E76-9507219C65A0}"/>
              </a:ext>
            </a:extLst>
          </p:cNvPr>
          <p:cNvSpPr>
            <a:spLocks noGrp="1"/>
          </p:cNvSpPr>
          <p:nvPr>
            <p:ph idx="1"/>
          </p:nvPr>
        </p:nvSpPr>
        <p:spPr/>
        <p:txBody>
          <a:bodyPr/>
          <a:lstStyle/>
          <a:p>
            <a:pPr marL="0" indent="0">
              <a:buNone/>
            </a:pPr>
            <a:r>
              <a:rPr lang="zh-CN" altLang="en-US" dirty="0"/>
              <a:t>多神崇拜与自我崇拜</a:t>
            </a:r>
            <a:endParaRPr lang="en-US" altLang="zh-CN" dirty="0"/>
          </a:p>
          <a:p>
            <a:pPr marL="0" indent="0">
              <a:buNone/>
            </a:pPr>
            <a:r>
              <a:rPr lang="zh-CN" altLang="en-US" dirty="0"/>
              <a:t>多神崇拜的实质是自我崇拜</a:t>
            </a:r>
          </a:p>
        </p:txBody>
      </p:sp>
    </p:spTree>
    <p:extLst>
      <p:ext uri="{BB962C8B-B14F-4D97-AF65-F5344CB8AC3E}">
        <p14:creationId xmlns:p14="http://schemas.microsoft.com/office/powerpoint/2010/main" val="193268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017A1F-2B77-45E1-B382-491ADDF0D14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E3077DB-65A2-4203-B0A7-1FEF58AD927D}"/>
              </a:ext>
            </a:extLst>
          </p:cNvPr>
          <p:cNvSpPr>
            <a:spLocks noGrp="1"/>
          </p:cNvSpPr>
          <p:nvPr>
            <p:ph idx="1"/>
          </p:nvPr>
        </p:nvSpPr>
        <p:spPr/>
        <p:txBody>
          <a:bodyPr>
            <a:normAutofit/>
          </a:bodyPr>
          <a:lstStyle/>
          <a:p>
            <a:pPr marL="0" indent="0">
              <a:buNone/>
            </a:pPr>
            <a:r>
              <a:rPr lang="zh-CN" altLang="en-US" dirty="0"/>
              <a:t>美国社会学家</a:t>
            </a:r>
            <a:r>
              <a:rPr lang="en-US" altLang="zh-CN" dirty="0"/>
              <a:t>Robert </a:t>
            </a:r>
            <a:r>
              <a:rPr lang="en-US" altLang="zh-CN" dirty="0" err="1"/>
              <a:t>Bellah</a:t>
            </a:r>
            <a:r>
              <a:rPr lang="zh-CN" altLang="en-US" dirty="0"/>
              <a:t>在他对美国宗教的研究中，提到他对一位女士</a:t>
            </a:r>
            <a:r>
              <a:rPr lang="en-US" altLang="zh-CN" dirty="0"/>
              <a:t>Sheila Larson</a:t>
            </a:r>
            <a:r>
              <a:rPr lang="zh-CN" altLang="en-US" dirty="0"/>
              <a:t>的采访，</a:t>
            </a:r>
            <a:r>
              <a:rPr lang="en-US" altLang="zh-CN" dirty="0"/>
              <a:t>Sheila</a:t>
            </a:r>
            <a:r>
              <a:rPr lang="zh-CN" altLang="en-US" dirty="0"/>
              <a:t>说：“我信神，但我不是狂热分子。我记不清上次去教堂的时间了。我的信念已经使我远离信仰，这个信念是</a:t>
            </a:r>
            <a:r>
              <a:rPr lang="en-US" altLang="zh-CN" dirty="0"/>
              <a:t>Sheila</a:t>
            </a:r>
            <a:r>
              <a:rPr lang="zh-CN" altLang="en-US" dirty="0"/>
              <a:t>主义，它是我自己的微小心声。”</a:t>
            </a:r>
            <a:endParaRPr lang="en-US" altLang="zh-CN" dirty="0"/>
          </a:p>
          <a:p>
            <a:pPr marL="0" indent="0">
              <a:buNone/>
            </a:pPr>
            <a:r>
              <a:rPr lang="en-US" altLang="zh-CN" dirty="0" err="1"/>
              <a:t>Bellah</a:t>
            </a:r>
            <a:r>
              <a:rPr lang="zh-CN" altLang="en-US" dirty="0"/>
              <a:t>评论说：“她的话说明美国存在</a:t>
            </a:r>
            <a:r>
              <a:rPr lang="en-US" altLang="zh-CN" dirty="0"/>
              <a:t>2</a:t>
            </a:r>
            <a:r>
              <a:rPr lang="zh-CN" altLang="en-US" dirty="0"/>
              <a:t>亿</a:t>
            </a:r>
            <a:r>
              <a:rPr lang="en-US" altLang="zh-CN" dirty="0"/>
              <a:t>2000</a:t>
            </a:r>
            <a:r>
              <a:rPr lang="zh-CN" altLang="en-US" dirty="0"/>
              <a:t>万个宗教，每个人都是自己的宗教。”</a:t>
            </a:r>
          </a:p>
        </p:txBody>
      </p:sp>
    </p:spTree>
    <p:extLst>
      <p:ext uri="{BB962C8B-B14F-4D97-AF65-F5344CB8AC3E}">
        <p14:creationId xmlns:p14="http://schemas.microsoft.com/office/powerpoint/2010/main" val="701196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0E78C5-5791-4DA2-B6F4-877483E5BAFE}"/>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800A9878-15D5-4216-874E-A570917A725D}"/>
              </a:ext>
            </a:extLst>
          </p:cNvPr>
          <p:cNvSpPr>
            <a:spLocks noGrp="1"/>
          </p:cNvSpPr>
          <p:nvPr>
            <p:ph idx="1"/>
          </p:nvPr>
        </p:nvSpPr>
        <p:spPr/>
        <p:txBody>
          <a:bodyPr/>
          <a:lstStyle/>
          <a:p>
            <a:pPr marL="0" indent="0">
              <a:buNone/>
            </a:pPr>
            <a:r>
              <a:rPr lang="zh-CN" altLang="en-US" dirty="0"/>
              <a:t>国家崇拜</a:t>
            </a:r>
          </a:p>
          <a:p>
            <a:pPr marL="0" indent="0">
              <a:buNone/>
            </a:pPr>
            <a:r>
              <a:rPr lang="zh-CN" altLang="en-US" dirty="0"/>
              <a:t>荷兰改革宗神学家</a:t>
            </a:r>
            <a:r>
              <a:rPr lang="en-US" altLang="zh-CN" dirty="0" err="1"/>
              <a:t>Douma</a:t>
            </a:r>
            <a:r>
              <a:rPr lang="zh-CN" altLang="en-US" dirty="0"/>
              <a:t>说：“如果权力被滥用，政府就不再是神的礼物，无数人将成为集权国家的牺牲品，就像古代的摩洛，对人祭从来不会满足。”</a:t>
            </a:r>
          </a:p>
          <a:p>
            <a:pPr marL="0" indent="0">
              <a:buNone/>
            </a:pPr>
            <a:endParaRPr lang="zh-CN" altLang="en-US" dirty="0"/>
          </a:p>
        </p:txBody>
      </p:sp>
    </p:spTree>
    <p:extLst>
      <p:ext uri="{BB962C8B-B14F-4D97-AF65-F5344CB8AC3E}">
        <p14:creationId xmlns:p14="http://schemas.microsoft.com/office/powerpoint/2010/main" val="3206357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221D80-F7D8-4520-9D76-C8592E7C12C6}"/>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12B74F66-48F9-4448-A370-D1B85825524D}"/>
              </a:ext>
            </a:extLst>
          </p:cNvPr>
          <p:cNvSpPr>
            <a:spLocks noGrp="1"/>
          </p:cNvSpPr>
          <p:nvPr>
            <p:ph idx="1"/>
          </p:nvPr>
        </p:nvSpPr>
        <p:spPr/>
        <p:txBody>
          <a:bodyPr/>
          <a:lstStyle/>
          <a:p>
            <a:pPr marL="0" indent="0">
              <a:buNone/>
            </a:pPr>
            <a:r>
              <a:rPr lang="zh-CN" altLang="en-US" dirty="0"/>
              <a:t>托马斯</a:t>
            </a:r>
            <a:r>
              <a:rPr lang="en-US" altLang="zh-CN" dirty="0"/>
              <a:t>·</a:t>
            </a:r>
            <a:r>
              <a:rPr lang="zh-CN" altLang="en-US" dirty="0"/>
              <a:t>霍布斯</a:t>
            </a:r>
            <a:r>
              <a:rPr lang="en-US" altLang="zh-CN" dirty="0"/>
              <a:t>《</a:t>
            </a:r>
            <a:r>
              <a:rPr lang="zh-CN" altLang="en-US" dirty="0"/>
              <a:t>利维坦</a:t>
            </a:r>
            <a:r>
              <a:rPr lang="en-US" altLang="zh-CN" dirty="0"/>
              <a:t>》1651</a:t>
            </a:r>
          </a:p>
          <a:p>
            <a:pPr marL="0" indent="0">
              <a:buNone/>
            </a:pPr>
            <a:r>
              <a:rPr lang="en-US" altLang="zh-CN" dirty="0"/>
              <a:t>Leviathan or The Matter, </a:t>
            </a:r>
            <a:r>
              <a:rPr lang="en-US" altLang="zh-CN" dirty="0" err="1"/>
              <a:t>Forme</a:t>
            </a:r>
            <a:r>
              <a:rPr lang="en-US" altLang="zh-CN" dirty="0"/>
              <a:t> and Power of a Common Wealth Ecclesiastical and Civil</a:t>
            </a:r>
            <a:endParaRPr lang="zh-CN" altLang="en-US" dirty="0"/>
          </a:p>
        </p:txBody>
      </p:sp>
    </p:spTree>
    <p:extLst>
      <p:ext uri="{BB962C8B-B14F-4D97-AF65-F5344CB8AC3E}">
        <p14:creationId xmlns:p14="http://schemas.microsoft.com/office/powerpoint/2010/main" val="3693327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DCAF7-CDB2-4A03-AC43-CD5E9B7C0C1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20A7D1D-F226-408F-91CE-642C051F9970}"/>
              </a:ext>
            </a:extLst>
          </p:cNvPr>
          <p:cNvSpPr>
            <a:spLocks noGrp="1"/>
          </p:cNvSpPr>
          <p:nvPr>
            <p:ph idx="1"/>
          </p:nvPr>
        </p:nvSpPr>
        <p:spPr/>
        <p:txBody>
          <a:bodyPr/>
          <a:lstStyle/>
          <a:p>
            <a:pPr marL="0" indent="0">
              <a:buNone/>
            </a:pPr>
            <a:r>
              <a:rPr lang="en-US" altLang="zh-CN" dirty="0"/>
              <a:t>Christendom</a:t>
            </a:r>
            <a:r>
              <a:rPr lang="zh-CN" altLang="en-US" dirty="0"/>
              <a:t>基督教世界</a:t>
            </a:r>
            <a:endParaRPr lang="en-US" altLang="zh-CN" dirty="0"/>
          </a:p>
          <a:p>
            <a:pPr marL="0" indent="0">
              <a:buNone/>
            </a:pPr>
            <a:endParaRPr lang="en-US" altLang="zh-CN" dirty="0"/>
          </a:p>
          <a:p>
            <a:pPr marL="0" indent="0">
              <a:buNone/>
            </a:pPr>
            <a:r>
              <a:rPr lang="en-US" altLang="zh-CN" dirty="0"/>
              <a:t>Nation State</a:t>
            </a:r>
            <a:r>
              <a:rPr lang="zh-CN" altLang="en-US"/>
              <a:t>民族国家</a:t>
            </a:r>
            <a:endParaRPr lang="zh-CN" altLang="en-US" dirty="0"/>
          </a:p>
        </p:txBody>
      </p:sp>
    </p:spTree>
    <p:extLst>
      <p:ext uri="{BB962C8B-B14F-4D97-AF65-F5344CB8AC3E}">
        <p14:creationId xmlns:p14="http://schemas.microsoft.com/office/powerpoint/2010/main" val="862653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3CA840-EB42-44EA-866E-CCBB31BDE919}"/>
              </a:ext>
            </a:extLst>
          </p:cNvPr>
          <p:cNvSpPr>
            <a:spLocks noGrp="1"/>
          </p:cNvSpPr>
          <p:nvPr>
            <p:ph type="title"/>
          </p:nvPr>
        </p:nvSpPr>
        <p:spPr/>
        <p:txBody>
          <a:bodyPr/>
          <a:lstStyle/>
          <a:p>
            <a:endParaRPr lang="zh-CN" altLang="en-US"/>
          </a:p>
        </p:txBody>
      </p:sp>
      <p:pic>
        <p:nvPicPr>
          <p:cNvPr id="4" name="内容占位符 3">
            <a:extLst>
              <a:ext uri="{FF2B5EF4-FFF2-40B4-BE49-F238E27FC236}">
                <a16:creationId xmlns:a16="http://schemas.microsoft.com/office/drawing/2014/main" id="{18C18FCA-DCBC-42C4-835E-164901B3AAA2}"/>
              </a:ext>
            </a:extLst>
          </p:cNvPr>
          <p:cNvPicPr>
            <a:picLocks noGrp="1" noChangeAspect="1"/>
          </p:cNvPicPr>
          <p:nvPr>
            <p:ph idx="1"/>
          </p:nvPr>
        </p:nvPicPr>
        <p:blipFill>
          <a:blip r:embed="rId2"/>
          <a:stretch>
            <a:fillRect/>
          </a:stretch>
        </p:blipFill>
        <p:spPr>
          <a:xfrm>
            <a:off x="1691680" y="0"/>
            <a:ext cx="5472608" cy="6858000"/>
          </a:xfrm>
          <a:prstGeom prst="rect">
            <a:avLst/>
          </a:prstGeom>
        </p:spPr>
      </p:pic>
    </p:spTree>
    <p:extLst>
      <p:ext uri="{BB962C8B-B14F-4D97-AF65-F5344CB8AC3E}">
        <p14:creationId xmlns:p14="http://schemas.microsoft.com/office/powerpoint/2010/main" val="3658388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F4DDF-92C8-465B-ADF7-F93595CA7198}"/>
              </a:ext>
            </a:extLst>
          </p:cNvPr>
          <p:cNvSpPr>
            <a:spLocks noGrp="1"/>
          </p:cNvSpPr>
          <p:nvPr>
            <p:ph type="title"/>
          </p:nvPr>
        </p:nvSpPr>
        <p:spPr/>
        <p:txBody>
          <a:bodyPr/>
          <a:lstStyle/>
          <a:p>
            <a:r>
              <a:rPr lang="zh-CN" altLang="en-US" dirty="0"/>
              <a:t>察验心中的偶像的两个方法</a:t>
            </a:r>
          </a:p>
        </p:txBody>
      </p:sp>
      <p:sp>
        <p:nvSpPr>
          <p:cNvPr id="3" name="内容占位符 2">
            <a:extLst>
              <a:ext uri="{FF2B5EF4-FFF2-40B4-BE49-F238E27FC236}">
                <a16:creationId xmlns:a16="http://schemas.microsoft.com/office/drawing/2014/main" id="{2779F8DE-3476-428F-AD2C-F589C954FB86}"/>
              </a:ext>
            </a:extLst>
          </p:cNvPr>
          <p:cNvSpPr>
            <a:spLocks noGrp="1"/>
          </p:cNvSpPr>
          <p:nvPr>
            <p:ph idx="1"/>
          </p:nvPr>
        </p:nvSpPr>
        <p:spPr/>
        <p:txBody>
          <a:bodyPr/>
          <a:lstStyle/>
          <a:p>
            <a:pPr marL="0" indent="0">
              <a:buNone/>
            </a:pPr>
            <a:r>
              <a:rPr lang="zh-CN" altLang="en-US" dirty="0"/>
              <a:t>爱的省察</a:t>
            </a:r>
          </a:p>
          <a:p>
            <a:pPr marL="0" indent="0">
              <a:buNone/>
            </a:pPr>
            <a:r>
              <a:rPr lang="zh-CN" altLang="en-US" dirty="0"/>
              <a:t>三世纪的教父俄利根说：“一个人最爱的事物就会成为他的神。”</a:t>
            </a:r>
          </a:p>
          <a:p>
            <a:pPr marL="0" indent="0">
              <a:buNone/>
            </a:pPr>
            <a:endParaRPr lang="zh-CN" altLang="en-US" dirty="0"/>
          </a:p>
        </p:txBody>
      </p:sp>
    </p:spTree>
    <p:extLst>
      <p:ext uri="{BB962C8B-B14F-4D97-AF65-F5344CB8AC3E}">
        <p14:creationId xmlns:p14="http://schemas.microsoft.com/office/powerpoint/2010/main" val="657075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F68187-4412-437E-A640-123F5E4A94B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2C3689F-F097-4074-9E85-A40342B9D0F5}"/>
              </a:ext>
            </a:extLst>
          </p:cNvPr>
          <p:cNvSpPr>
            <a:spLocks noGrp="1"/>
          </p:cNvSpPr>
          <p:nvPr>
            <p:ph idx="1"/>
          </p:nvPr>
        </p:nvSpPr>
        <p:spPr/>
        <p:txBody>
          <a:bodyPr/>
          <a:lstStyle/>
          <a:p>
            <a:pPr marL="0" indent="0">
              <a:buNone/>
            </a:pPr>
            <a:r>
              <a:rPr lang="zh-CN" altLang="en-US" dirty="0"/>
              <a:t>马太福音</a:t>
            </a:r>
            <a:r>
              <a:rPr lang="en-US" altLang="zh-CN" dirty="0"/>
              <a:t>19:21</a:t>
            </a:r>
            <a:r>
              <a:rPr lang="zh-CN" altLang="en-US" dirty="0"/>
              <a:t>耶稣说：“你若愿意作完全人，可去变卖你所有的，分给穷人，就必有财宝在天上；你还要来跟从我。”</a:t>
            </a:r>
          </a:p>
        </p:txBody>
      </p:sp>
    </p:spTree>
    <p:extLst>
      <p:ext uri="{BB962C8B-B14F-4D97-AF65-F5344CB8AC3E}">
        <p14:creationId xmlns:p14="http://schemas.microsoft.com/office/powerpoint/2010/main" val="216016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1DA7F1-D5B0-4B05-8F78-A21E82E8E54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9ACDBBE-91AA-4C98-850D-3B1806E7801B}"/>
              </a:ext>
            </a:extLst>
          </p:cNvPr>
          <p:cNvSpPr>
            <a:spLocks noGrp="1"/>
          </p:cNvSpPr>
          <p:nvPr>
            <p:ph idx="1"/>
          </p:nvPr>
        </p:nvSpPr>
        <p:spPr/>
        <p:txBody>
          <a:bodyPr/>
          <a:lstStyle/>
          <a:p>
            <a:pPr marL="0" indent="0">
              <a:buNone/>
            </a:pPr>
            <a:r>
              <a:rPr lang="zh-CN" altLang="en-US" dirty="0"/>
              <a:t>创世记</a:t>
            </a:r>
            <a:r>
              <a:rPr lang="en-US" altLang="zh-CN" dirty="0"/>
              <a:t>15:13-14 </a:t>
            </a:r>
            <a:r>
              <a:rPr lang="zh-CN" altLang="en-US" dirty="0"/>
              <a:t>耶和华对亚伯兰说：“你要的确知道，你的后裔必寄居别人的地，又服侍那地的人；那地的人要苦待他们四百年。并且他们所要服侍的那国，我要惩罚，后来他们必带着许多财物从那里出来。”</a:t>
            </a:r>
          </a:p>
        </p:txBody>
      </p:sp>
    </p:spTree>
    <p:extLst>
      <p:ext uri="{BB962C8B-B14F-4D97-AF65-F5344CB8AC3E}">
        <p14:creationId xmlns:p14="http://schemas.microsoft.com/office/powerpoint/2010/main" val="1871628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12265-EB2E-4A4A-89A3-B74FBA1BFF6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4EB9D7B-7BB9-4821-A967-1E49B5A311FF}"/>
              </a:ext>
            </a:extLst>
          </p:cNvPr>
          <p:cNvSpPr>
            <a:spLocks noGrp="1"/>
          </p:cNvSpPr>
          <p:nvPr>
            <p:ph idx="1"/>
          </p:nvPr>
        </p:nvSpPr>
        <p:spPr/>
        <p:txBody>
          <a:bodyPr/>
          <a:lstStyle/>
          <a:p>
            <a:pPr marL="0" indent="0">
              <a:buNone/>
            </a:pPr>
            <a:r>
              <a:rPr lang="zh-CN" altLang="en-US" dirty="0"/>
              <a:t>信靠察验</a:t>
            </a:r>
          </a:p>
          <a:p>
            <a:pPr marL="0" indent="0">
              <a:buNone/>
            </a:pPr>
            <a:r>
              <a:rPr lang="zh-CN" altLang="en-US" dirty="0"/>
              <a:t>马丁路德说：“你心紧抓不放的、你所倚靠的，就是你的神。”</a:t>
            </a:r>
          </a:p>
          <a:p>
            <a:pPr marL="0" indent="0">
              <a:buNone/>
            </a:pPr>
            <a:r>
              <a:rPr lang="zh-CN" altLang="en-US" dirty="0"/>
              <a:t>清教徒神学家托玛斯华森说：“信靠一样事物超过信靠神，就是把它当作神。”</a:t>
            </a:r>
          </a:p>
          <a:p>
            <a:pPr marL="0" indent="0">
              <a:buNone/>
            </a:pPr>
            <a:endParaRPr lang="zh-CN" altLang="en-US" dirty="0"/>
          </a:p>
        </p:txBody>
      </p:sp>
    </p:spTree>
    <p:extLst>
      <p:ext uri="{BB962C8B-B14F-4D97-AF65-F5344CB8AC3E}">
        <p14:creationId xmlns:p14="http://schemas.microsoft.com/office/powerpoint/2010/main" val="1068771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BACDE9-D546-49CA-9FA1-D252425CB28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B03DC97-A4D7-4979-94CF-25E84D344A29}"/>
              </a:ext>
            </a:extLst>
          </p:cNvPr>
          <p:cNvSpPr>
            <a:spLocks noGrp="1"/>
          </p:cNvSpPr>
          <p:nvPr>
            <p:ph idx="1"/>
          </p:nvPr>
        </p:nvSpPr>
        <p:spPr/>
        <p:txBody>
          <a:bodyPr/>
          <a:lstStyle/>
          <a:p>
            <a:pPr marL="0" indent="0">
              <a:buNone/>
            </a:pPr>
            <a:r>
              <a:rPr lang="zh-CN" altLang="en-US" dirty="0"/>
              <a:t>只有爱神，我们的心才不被罪诱惑；</a:t>
            </a:r>
            <a:endParaRPr lang="en-US" altLang="zh-CN" dirty="0"/>
          </a:p>
          <a:p>
            <a:pPr marL="0" indent="0">
              <a:buNone/>
            </a:pPr>
            <a:r>
              <a:rPr lang="zh-CN" altLang="en-US" dirty="0"/>
              <a:t>只有信靠基督，我们才不会寻求其它依靠。</a:t>
            </a:r>
          </a:p>
        </p:txBody>
      </p:sp>
    </p:spTree>
    <p:extLst>
      <p:ext uri="{BB962C8B-B14F-4D97-AF65-F5344CB8AC3E}">
        <p14:creationId xmlns:p14="http://schemas.microsoft.com/office/powerpoint/2010/main" val="3940872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F9B4F-C5F5-4B9F-B42A-2CA5A3F3E24E}"/>
              </a:ext>
            </a:extLst>
          </p:cNvPr>
          <p:cNvSpPr>
            <a:spLocks noGrp="1"/>
          </p:cNvSpPr>
          <p:nvPr>
            <p:ph type="title"/>
          </p:nvPr>
        </p:nvSpPr>
        <p:spPr/>
        <p:txBody>
          <a:bodyPr/>
          <a:lstStyle/>
          <a:p>
            <a:r>
              <a:rPr lang="zh-CN" altLang="en-US" dirty="0"/>
              <a:t>从第一条诫命传讲基督</a:t>
            </a:r>
          </a:p>
        </p:txBody>
      </p:sp>
      <p:sp>
        <p:nvSpPr>
          <p:cNvPr id="3" name="内容占位符 2">
            <a:extLst>
              <a:ext uri="{FF2B5EF4-FFF2-40B4-BE49-F238E27FC236}">
                <a16:creationId xmlns:a16="http://schemas.microsoft.com/office/drawing/2014/main" id="{115F3F60-07B9-4B80-91BC-E20AF78DD651}"/>
              </a:ext>
            </a:extLst>
          </p:cNvPr>
          <p:cNvSpPr>
            <a:spLocks noGrp="1"/>
          </p:cNvSpPr>
          <p:nvPr>
            <p:ph idx="1"/>
          </p:nvPr>
        </p:nvSpPr>
        <p:spPr/>
        <p:txBody>
          <a:bodyPr>
            <a:normAutofit fontScale="92500" lnSpcReduction="10000"/>
          </a:bodyPr>
          <a:lstStyle/>
          <a:p>
            <a:pPr marL="0" indent="0">
              <a:buNone/>
            </a:pPr>
            <a:r>
              <a:rPr lang="zh-CN" altLang="en-US" dirty="0"/>
              <a:t>毋庸置疑，这条诫命中只当归给耶和华的敬拜、尊荣与忠诚同样完全归于耶稣基督，这是圣经的立场：</a:t>
            </a:r>
          </a:p>
          <a:p>
            <a:pPr marL="0" indent="0">
              <a:buNone/>
            </a:pPr>
            <a:r>
              <a:rPr lang="zh-CN" altLang="en-US" dirty="0"/>
              <a:t>以赛亚书</a:t>
            </a:r>
            <a:r>
              <a:rPr lang="en-US" altLang="zh-CN" dirty="0"/>
              <a:t>8:14 </a:t>
            </a:r>
            <a:r>
              <a:rPr lang="zh-CN" altLang="en-US" dirty="0"/>
              <a:t>他必作为圣所，却向以色列两家作绊脚的石头，跌人的磐石；向耶路撒冷的居民作为圈套和网罗。</a:t>
            </a:r>
          </a:p>
          <a:p>
            <a:pPr marL="0" indent="0">
              <a:buNone/>
            </a:pPr>
            <a:r>
              <a:rPr lang="zh-CN" altLang="en-US" dirty="0"/>
              <a:t>罗马书</a:t>
            </a:r>
            <a:r>
              <a:rPr lang="en-US" altLang="zh-CN" dirty="0"/>
              <a:t>9:32-33 </a:t>
            </a:r>
            <a:r>
              <a:rPr lang="zh-CN" altLang="en-US" dirty="0"/>
              <a:t>这是什么缘故呢？是因为他们不凭着信心求，只凭着行为求；他们正跌在那绊脚石上。就如经上所记：“我在锡安放一块绊脚的石头，跌人的磐石；信靠他的人必不至于羞愧。”</a:t>
            </a:r>
          </a:p>
          <a:p>
            <a:pPr marL="0" indent="0">
              <a:buNone/>
            </a:pPr>
            <a:endParaRPr lang="zh-CN" altLang="en-US" dirty="0"/>
          </a:p>
        </p:txBody>
      </p:sp>
    </p:spTree>
    <p:extLst>
      <p:ext uri="{BB962C8B-B14F-4D97-AF65-F5344CB8AC3E}">
        <p14:creationId xmlns:p14="http://schemas.microsoft.com/office/powerpoint/2010/main" val="662283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CC5AA-6C55-4AC6-949D-BA9942DE454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52D5C13-AC82-46C7-B96B-BF5CEA17756A}"/>
              </a:ext>
            </a:extLst>
          </p:cNvPr>
          <p:cNvSpPr>
            <a:spLocks noGrp="1"/>
          </p:cNvSpPr>
          <p:nvPr>
            <p:ph idx="1"/>
          </p:nvPr>
        </p:nvSpPr>
        <p:spPr/>
        <p:txBody>
          <a:bodyPr/>
          <a:lstStyle/>
          <a:p>
            <a:pPr marL="0" indent="0">
              <a:buNone/>
            </a:pPr>
            <a:r>
              <a:rPr lang="zh-CN" altLang="en-US" dirty="0"/>
              <a:t>诗篇</a:t>
            </a:r>
            <a:r>
              <a:rPr lang="en-US" altLang="zh-CN" dirty="0"/>
              <a:t>68:18 </a:t>
            </a:r>
            <a:r>
              <a:rPr lang="zh-CN" altLang="en-US" dirty="0"/>
              <a:t>你已经升上高天，掳掠仇敌；你在人间，就是在悖逆的人间，受了供献，叫耶和华　神可以与他们同住。</a:t>
            </a:r>
          </a:p>
          <a:p>
            <a:pPr marL="0" indent="0">
              <a:buNone/>
            </a:pPr>
            <a:r>
              <a:rPr lang="zh-CN" altLang="en-US" dirty="0"/>
              <a:t>以弗所书</a:t>
            </a:r>
            <a:r>
              <a:rPr lang="en-US" altLang="zh-CN" dirty="0"/>
              <a:t>4:7-8 </a:t>
            </a:r>
            <a:r>
              <a:rPr lang="zh-CN" altLang="en-US" dirty="0"/>
              <a:t>我们各人蒙恩，都是照基督所量给各人的恩赐。所以经上说：“他升上高天的时候，掳掠了仇敌， 将各样的恩赐赏给人。”</a:t>
            </a:r>
          </a:p>
          <a:p>
            <a:pPr marL="0" indent="0">
              <a:buNone/>
            </a:pPr>
            <a:endParaRPr lang="zh-CN" altLang="en-US" dirty="0"/>
          </a:p>
        </p:txBody>
      </p:sp>
    </p:spTree>
    <p:extLst>
      <p:ext uri="{BB962C8B-B14F-4D97-AF65-F5344CB8AC3E}">
        <p14:creationId xmlns:p14="http://schemas.microsoft.com/office/powerpoint/2010/main" val="1623989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F754B9-B845-4BEE-83F4-868452B0188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63613C0-465B-4F91-93BD-68187672BD8D}"/>
              </a:ext>
            </a:extLst>
          </p:cNvPr>
          <p:cNvSpPr>
            <a:spLocks noGrp="1"/>
          </p:cNvSpPr>
          <p:nvPr>
            <p:ph idx="1"/>
          </p:nvPr>
        </p:nvSpPr>
        <p:spPr/>
        <p:txBody>
          <a:bodyPr/>
          <a:lstStyle/>
          <a:p>
            <a:pPr marL="0" indent="0">
              <a:buNone/>
            </a:pPr>
            <a:r>
              <a:rPr lang="zh-CN" altLang="en-US" dirty="0"/>
              <a:t>以赛亚书</a:t>
            </a:r>
            <a:r>
              <a:rPr lang="en-US" altLang="zh-CN" dirty="0"/>
              <a:t>53:1 1</a:t>
            </a:r>
            <a:r>
              <a:rPr lang="zh-CN" altLang="en-US" dirty="0"/>
              <a:t>我们所传的有谁信呢？耶和华的膀臂向谁显露呢？</a:t>
            </a:r>
          </a:p>
          <a:p>
            <a:pPr marL="0" indent="0">
              <a:buNone/>
            </a:pPr>
            <a:r>
              <a:rPr lang="zh-CN" altLang="en-US" dirty="0"/>
              <a:t>约翰福音</a:t>
            </a:r>
            <a:r>
              <a:rPr lang="en-US" altLang="zh-CN" dirty="0"/>
              <a:t>12:37-38 </a:t>
            </a:r>
            <a:r>
              <a:rPr lang="zh-CN" altLang="en-US" dirty="0"/>
              <a:t>他虽然在他们面前行了许多神迹，他们还是不信他。这是要应验先知以赛亚的话，说：“主啊，我们所传的有谁信呢？主的膀臂向谁显露呢？”</a:t>
            </a:r>
          </a:p>
          <a:p>
            <a:pPr marL="0" indent="0">
              <a:buNone/>
            </a:pPr>
            <a:endParaRPr lang="zh-CN" altLang="en-US" dirty="0"/>
          </a:p>
        </p:txBody>
      </p:sp>
    </p:spTree>
    <p:extLst>
      <p:ext uri="{BB962C8B-B14F-4D97-AF65-F5344CB8AC3E}">
        <p14:creationId xmlns:p14="http://schemas.microsoft.com/office/powerpoint/2010/main" val="1162252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6DB91-1ED8-48AE-A7DC-0D8540551F8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B28AC16-C33F-495F-8729-79157E481455}"/>
              </a:ext>
            </a:extLst>
          </p:cNvPr>
          <p:cNvSpPr>
            <a:spLocks noGrp="1"/>
          </p:cNvSpPr>
          <p:nvPr>
            <p:ph idx="1"/>
          </p:nvPr>
        </p:nvSpPr>
        <p:spPr/>
        <p:txBody>
          <a:bodyPr/>
          <a:lstStyle/>
          <a:p>
            <a:pPr marL="0" indent="0">
              <a:buNone/>
            </a:pPr>
            <a:r>
              <a:rPr lang="zh-CN" altLang="en-US" dirty="0"/>
              <a:t>诗篇</a:t>
            </a:r>
            <a:r>
              <a:rPr lang="en-US" altLang="zh-CN" dirty="0"/>
              <a:t>45:6-7 </a:t>
            </a:r>
            <a:r>
              <a:rPr lang="zh-CN" altLang="en-US" dirty="0"/>
              <a:t>神啊，你的宝座是永永远远的；你的国权是正直的。你喜爱公义，恨恶罪恶；所以　神，就是你的　神，用喜乐油膏你，胜过膏你的同伴。</a:t>
            </a:r>
          </a:p>
          <a:p>
            <a:pPr marL="0" indent="0">
              <a:buNone/>
            </a:pPr>
            <a:r>
              <a:rPr lang="zh-CN" altLang="en-US" dirty="0"/>
              <a:t>希伯来书</a:t>
            </a:r>
            <a:r>
              <a:rPr lang="en-US" altLang="zh-CN" dirty="0"/>
              <a:t>1:8-9 </a:t>
            </a:r>
            <a:r>
              <a:rPr lang="zh-CN" altLang="en-US" dirty="0"/>
              <a:t>论到子却说：“　神啊，你的宝座是永永远远的，你的国权是正直的。你喜爱公义，恨恶罪恶，所以　神，就是你的　神，用喜乐油膏你，胜过膏你的同伴。”</a:t>
            </a:r>
          </a:p>
          <a:p>
            <a:pPr marL="0" indent="0">
              <a:buNone/>
            </a:pPr>
            <a:endParaRPr lang="zh-CN" altLang="en-US" dirty="0"/>
          </a:p>
        </p:txBody>
      </p:sp>
    </p:spTree>
    <p:extLst>
      <p:ext uri="{BB962C8B-B14F-4D97-AF65-F5344CB8AC3E}">
        <p14:creationId xmlns:p14="http://schemas.microsoft.com/office/powerpoint/2010/main" val="590903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593D58-18C0-4945-8382-6193AFC47642}"/>
              </a:ext>
            </a:extLst>
          </p:cNvPr>
          <p:cNvSpPr>
            <a:spLocks noGrp="1"/>
          </p:cNvSpPr>
          <p:nvPr>
            <p:ph type="title"/>
          </p:nvPr>
        </p:nvSpPr>
        <p:spPr/>
        <p:txBody>
          <a:bodyPr/>
          <a:lstStyle/>
          <a:p>
            <a:r>
              <a:rPr lang="zh-CN" altLang="en-US" dirty="0"/>
              <a:t>加尔文</a:t>
            </a:r>
          </a:p>
        </p:txBody>
      </p:sp>
      <p:sp>
        <p:nvSpPr>
          <p:cNvPr id="3" name="内容占位符 2">
            <a:extLst>
              <a:ext uri="{FF2B5EF4-FFF2-40B4-BE49-F238E27FC236}">
                <a16:creationId xmlns:a16="http://schemas.microsoft.com/office/drawing/2014/main" id="{2584F670-F0D9-4012-B29D-5009358D2C39}"/>
              </a:ext>
            </a:extLst>
          </p:cNvPr>
          <p:cNvSpPr>
            <a:spLocks noGrp="1"/>
          </p:cNvSpPr>
          <p:nvPr>
            <p:ph idx="1"/>
          </p:nvPr>
        </p:nvSpPr>
        <p:spPr/>
        <p:txBody>
          <a:bodyPr/>
          <a:lstStyle/>
          <a:p>
            <a:pPr marL="0" indent="0">
              <a:buNone/>
            </a:pPr>
            <a:r>
              <a:rPr lang="zh-CN" altLang="en-US" dirty="0"/>
              <a:t>摩西和众先知所称为耶和华的那位，使徒称他是神的儿子，那么我们就当相信三个位格的合一性。</a:t>
            </a:r>
          </a:p>
        </p:txBody>
      </p:sp>
    </p:spTree>
    <p:extLst>
      <p:ext uri="{BB962C8B-B14F-4D97-AF65-F5344CB8AC3E}">
        <p14:creationId xmlns:p14="http://schemas.microsoft.com/office/powerpoint/2010/main" val="1046305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0CFF6-9540-487C-97FA-E045DF39651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16667F0-7292-465A-83FC-B25E9F2EFF42}"/>
              </a:ext>
            </a:extLst>
          </p:cNvPr>
          <p:cNvSpPr>
            <a:spLocks noGrp="1"/>
          </p:cNvSpPr>
          <p:nvPr>
            <p:ph idx="1"/>
          </p:nvPr>
        </p:nvSpPr>
        <p:spPr/>
        <p:txBody>
          <a:bodyPr/>
          <a:lstStyle/>
          <a:p>
            <a:pPr marL="0" indent="0">
              <a:buNone/>
            </a:pPr>
            <a:r>
              <a:rPr lang="zh-CN" altLang="en-US" dirty="0"/>
              <a:t>圣经明确强调基督在我们信仰当中的核心地位：</a:t>
            </a:r>
          </a:p>
          <a:p>
            <a:pPr marL="0" indent="0">
              <a:buNone/>
            </a:pPr>
            <a:r>
              <a:rPr lang="zh-CN" altLang="en-US" dirty="0"/>
              <a:t>约翰福音</a:t>
            </a:r>
            <a:r>
              <a:rPr lang="en-US" altLang="zh-CN" dirty="0"/>
              <a:t>14:21 </a:t>
            </a:r>
            <a:r>
              <a:rPr lang="zh-CN" altLang="en-US" dirty="0"/>
              <a:t>有了我的命令又遵守的，这人就是</a:t>
            </a:r>
            <a:r>
              <a:rPr lang="zh-CN" altLang="en-US" u="sng" dirty="0"/>
              <a:t>爱我</a:t>
            </a:r>
            <a:r>
              <a:rPr lang="zh-CN" altLang="en-US" dirty="0"/>
              <a:t>的；爱我的必蒙我父爱他，我也要爱他，并且要向他显现。</a:t>
            </a:r>
          </a:p>
          <a:p>
            <a:pPr marL="0" indent="0">
              <a:buNone/>
            </a:pPr>
            <a:endParaRPr lang="zh-CN" altLang="en-US" dirty="0"/>
          </a:p>
        </p:txBody>
      </p:sp>
    </p:spTree>
    <p:extLst>
      <p:ext uri="{BB962C8B-B14F-4D97-AF65-F5344CB8AC3E}">
        <p14:creationId xmlns:p14="http://schemas.microsoft.com/office/powerpoint/2010/main" val="15964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73D728-8D4B-4B78-B67E-8DD6802D719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9958DB7-B181-47B6-BB70-AE4A408D9CE1}"/>
              </a:ext>
            </a:extLst>
          </p:cNvPr>
          <p:cNvSpPr>
            <a:spLocks noGrp="1"/>
          </p:cNvSpPr>
          <p:nvPr>
            <p:ph idx="1"/>
          </p:nvPr>
        </p:nvSpPr>
        <p:spPr/>
        <p:txBody>
          <a:bodyPr/>
          <a:lstStyle/>
          <a:p>
            <a:pPr marL="0" indent="0">
              <a:buNone/>
            </a:pPr>
            <a:r>
              <a:rPr lang="zh-CN" altLang="en-US" dirty="0"/>
              <a:t>以弗所书</a:t>
            </a:r>
            <a:r>
              <a:rPr lang="en-US" altLang="zh-CN" dirty="0"/>
              <a:t>3:7-9 </a:t>
            </a:r>
            <a:r>
              <a:rPr lang="zh-CN" altLang="en-US" dirty="0"/>
              <a:t>只是我先前以为与我有益的，我现在因基督都当作有损的。不但如此，我也将万事当作有损的，</a:t>
            </a:r>
            <a:r>
              <a:rPr lang="zh-CN" altLang="en-US" u="sng" dirty="0"/>
              <a:t>因我以认识我主基督耶稣为至宝</a:t>
            </a:r>
            <a:r>
              <a:rPr lang="zh-CN" altLang="en-US" dirty="0"/>
              <a:t>。我为他已经丢弃万事，看作粪土，为要得着基督；并且得以在他里面，不是有自己因律法而得的义，乃是有信基督的义，就是因信　神而来的义。</a:t>
            </a:r>
          </a:p>
        </p:txBody>
      </p:sp>
    </p:spTree>
    <p:extLst>
      <p:ext uri="{BB962C8B-B14F-4D97-AF65-F5344CB8AC3E}">
        <p14:creationId xmlns:p14="http://schemas.microsoft.com/office/powerpoint/2010/main" val="4447791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B43A8F-E3EB-470A-8EC7-A1866DDCCDE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90E6C63-7C5C-4629-9CCE-28ED70DFA4DD}"/>
              </a:ext>
            </a:extLst>
          </p:cNvPr>
          <p:cNvSpPr>
            <a:spLocks noGrp="1"/>
          </p:cNvSpPr>
          <p:nvPr>
            <p:ph idx="1"/>
          </p:nvPr>
        </p:nvSpPr>
        <p:spPr/>
        <p:txBody>
          <a:bodyPr/>
          <a:lstStyle/>
          <a:p>
            <a:pPr marL="0" indent="0">
              <a:buNone/>
            </a:pPr>
            <a:r>
              <a:rPr lang="zh-CN" altLang="en-US" dirty="0"/>
              <a:t>否认耶稣基督是认识神的唯一道路就等于承认还有别的神，但实际上根本没有别的神。为了基督的荣耀，我们要反对错误的观点，但当我们在心里、在网络上、在教会中准备为了捍卫神的独一性而为真理争战时，要留心注意几个区别：</a:t>
            </a:r>
          </a:p>
        </p:txBody>
      </p:sp>
    </p:spTree>
    <p:extLst>
      <p:ext uri="{BB962C8B-B14F-4D97-AF65-F5344CB8AC3E}">
        <p14:creationId xmlns:p14="http://schemas.microsoft.com/office/powerpoint/2010/main" val="370011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C6307-9F03-41B9-BE60-4186C84908B7}"/>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5019E535-FC50-4285-BEBD-186529CCC0AF}"/>
              </a:ext>
            </a:extLst>
          </p:cNvPr>
          <p:cNvSpPr>
            <a:spLocks noGrp="1"/>
          </p:cNvSpPr>
          <p:nvPr>
            <p:ph idx="1"/>
          </p:nvPr>
        </p:nvSpPr>
        <p:spPr/>
        <p:txBody>
          <a:bodyPr/>
          <a:lstStyle/>
          <a:p>
            <a:pPr marL="0" indent="0">
              <a:buNone/>
            </a:pPr>
            <a:r>
              <a:rPr lang="zh-CN" altLang="en-US" dirty="0"/>
              <a:t>神用第二人称单数称呼以色列</a:t>
            </a:r>
          </a:p>
        </p:txBody>
      </p:sp>
    </p:spTree>
    <p:extLst>
      <p:ext uri="{BB962C8B-B14F-4D97-AF65-F5344CB8AC3E}">
        <p14:creationId xmlns:p14="http://schemas.microsoft.com/office/powerpoint/2010/main" val="4608793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0EF9AA-76F9-4F64-B83B-1CBB9232CE3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E174CA7-A02E-42F8-BEF4-27E1A310C166}"/>
              </a:ext>
            </a:extLst>
          </p:cNvPr>
          <p:cNvSpPr>
            <a:spLocks noGrp="1"/>
          </p:cNvSpPr>
          <p:nvPr>
            <p:ph idx="1"/>
          </p:nvPr>
        </p:nvSpPr>
        <p:spPr/>
        <p:txBody>
          <a:bodyPr/>
          <a:lstStyle/>
          <a:p>
            <a:pPr marL="0" indent="0">
              <a:buNone/>
            </a:pPr>
            <a:r>
              <a:rPr lang="zh-CN" altLang="en-US" dirty="0"/>
              <a:t>对神的代替与置换 与 对同一位神的误解 的区别</a:t>
            </a:r>
            <a:endParaRPr lang="en-US" altLang="zh-CN" dirty="0"/>
          </a:p>
          <a:p>
            <a:pPr marL="0" indent="0">
              <a:buNone/>
            </a:pPr>
            <a:endParaRPr lang="zh-CN" altLang="en-US" dirty="0"/>
          </a:p>
          <a:p>
            <a:pPr marL="0" indent="0">
              <a:buNone/>
            </a:pPr>
            <a:r>
              <a:rPr lang="zh-CN" altLang="en-US" dirty="0"/>
              <a:t>错误的神学 与 异端 的区别</a:t>
            </a:r>
            <a:endParaRPr lang="en-US" altLang="zh-CN" dirty="0"/>
          </a:p>
          <a:p>
            <a:pPr marL="0" indent="0">
              <a:buNone/>
            </a:pPr>
            <a:endParaRPr lang="zh-CN" altLang="en-US" dirty="0"/>
          </a:p>
          <a:p>
            <a:pPr marL="0" indent="0">
              <a:buNone/>
            </a:pPr>
            <a:r>
              <a:rPr lang="zh-CN" altLang="en-US" dirty="0"/>
              <a:t>非信徒、会众、与长老牧师的区别</a:t>
            </a:r>
          </a:p>
          <a:p>
            <a:pPr marL="0" indent="0">
              <a:buNone/>
            </a:pPr>
            <a:endParaRPr lang="zh-CN" altLang="en-US" dirty="0"/>
          </a:p>
        </p:txBody>
      </p:sp>
    </p:spTree>
    <p:extLst>
      <p:ext uri="{BB962C8B-B14F-4D97-AF65-F5344CB8AC3E}">
        <p14:creationId xmlns:p14="http://schemas.microsoft.com/office/powerpoint/2010/main" val="3928402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041AA6-3441-477C-BBF0-FD8423862D4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8EFC667-35D5-4098-B6D1-7CB0BEE24992}"/>
              </a:ext>
            </a:extLst>
          </p:cNvPr>
          <p:cNvSpPr>
            <a:spLocks noGrp="1"/>
          </p:cNvSpPr>
          <p:nvPr>
            <p:ph idx="1"/>
          </p:nvPr>
        </p:nvSpPr>
        <p:spPr/>
        <p:txBody>
          <a:bodyPr/>
          <a:lstStyle/>
          <a:p>
            <a:pPr marL="0" indent="0">
              <a:buNone/>
            </a:pPr>
            <a:r>
              <a:rPr lang="zh-CN" altLang="en-US" dirty="0"/>
              <a:t>威斯敏斯特大要理问答</a:t>
            </a:r>
            <a:r>
              <a:rPr lang="en-US" altLang="zh-CN" dirty="0"/>
              <a:t>151:1</a:t>
            </a:r>
          </a:p>
          <a:p>
            <a:pPr marL="0" indent="0">
              <a:buNone/>
            </a:pPr>
            <a:r>
              <a:rPr lang="zh-CN" altLang="en-US" dirty="0"/>
              <a:t>如果犯错之人平日所领受的恩典更多、恩赐更大、地位更高、职分更重，那么他在所犯错误上的责任也就更加重。</a:t>
            </a:r>
          </a:p>
        </p:txBody>
      </p:sp>
    </p:spTree>
    <p:extLst>
      <p:ext uri="{BB962C8B-B14F-4D97-AF65-F5344CB8AC3E}">
        <p14:creationId xmlns:p14="http://schemas.microsoft.com/office/powerpoint/2010/main" val="3641047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ACE745-9B91-4C73-8C74-DD09275BEB06}"/>
              </a:ext>
            </a:extLst>
          </p:cNvPr>
          <p:cNvSpPr>
            <a:spLocks noGrp="1"/>
          </p:cNvSpPr>
          <p:nvPr>
            <p:ph type="title"/>
          </p:nvPr>
        </p:nvSpPr>
        <p:spPr/>
        <p:txBody>
          <a:bodyPr/>
          <a:lstStyle/>
          <a:p>
            <a:r>
              <a:rPr lang="zh-CN" altLang="en-US" dirty="0"/>
              <a:t>第二条诫命</a:t>
            </a:r>
          </a:p>
        </p:txBody>
      </p:sp>
      <p:sp>
        <p:nvSpPr>
          <p:cNvPr id="3" name="内容占位符 2">
            <a:extLst>
              <a:ext uri="{FF2B5EF4-FFF2-40B4-BE49-F238E27FC236}">
                <a16:creationId xmlns:a16="http://schemas.microsoft.com/office/drawing/2014/main" id="{99463495-00A5-48B0-B11F-AB801ADBD1E9}"/>
              </a:ext>
            </a:extLst>
          </p:cNvPr>
          <p:cNvSpPr>
            <a:spLocks noGrp="1"/>
          </p:cNvSpPr>
          <p:nvPr>
            <p:ph idx="1"/>
          </p:nvPr>
        </p:nvSpPr>
        <p:spPr/>
        <p:txBody>
          <a:bodyPr>
            <a:normAutofit lnSpcReduction="10000"/>
          </a:bodyPr>
          <a:lstStyle/>
          <a:p>
            <a:pPr marL="0" indent="0">
              <a:buNone/>
            </a:pPr>
            <a:r>
              <a:rPr lang="zh-CN" altLang="en-US" dirty="0"/>
              <a:t>威斯敏斯特大要理问答第</a:t>
            </a:r>
            <a:r>
              <a:rPr lang="en-US" altLang="zh-CN" dirty="0"/>
              <a:t>107</a:t>
            </a:r>
            <a:r>
              <a:rPr lang="zh-CN" altLang="en-US" dirty="0"/>
              <a:t>问：第二条诫命是什么？</a:t>
            </a:r>
          </a:p>
          <a:p>
            <a:pPr marL="0" indent="0">
              <a:buNone/>
            </a:pPr>
            <a:r>
              <a:rPr lang="zh-CN" altLang="en-US" dirty="0"/>
              <a:t>答：第二条诫命是</a:t>
            </a:r>
            <a:r>
              <a:rPr lang="en-US" altLang="zh-CN" dirty="0"/>
              <a:t>:“</a:t>
            </a:r>
            <a:r>
              <a:rPr lang="zh-CN" altLang="en-US" dirty="0"/>
              <a:t>不可为自己雕刻偶像，也不可做什么形像仿佛上天、下地，和地底下、水中的百物。不可跪拜那些像，也不可侍奉它，因为我耶和华你的　神是忌邪的　神。恨我的，我必追讨他的罪，自父及子，直到三四代；爱我、守我诫命的，我必向他们发慈爱，直到千代。”</a:t>
            </a:r>
          </a:p>
          <a:p>
            <a:pPr marL="0" indent="0">
              <a:buNone/>
            </a:pPr>
            <a:endParaRPr lang="zh-CN" altLang="en-US" dirty="0"/>
          </a:p>
        </p:txBody>
      </p:sp>
    </p:spTree>
    <p:extLst>
      <p:ext uri="{BB962C8B-B14F-4D97-AF65-F5344CB8AC3E}">
        <p14:creationId xmlns:p14="http://schemas.microsoft.com/office/powerpoint/2010/main" val="4892344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15A7DC-6A3D-484D-9BF7-0E8F354271A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60F4BA3-0F45-4235-A985-9AE74CA79CBA}"/>
              </a:ext>
            </a:extLst>
          </p:cNvPr>
          <p:cNvSpPr>
            <a:spLocks noGrp="1"/>
          </p:cNvSpPr>
          <p:nvPr>
            <p:ph idx="1"/>
          </p:nvPr>
        </p:nvSpPr>
        <p:spPr/>
        <p:txBody>
          <a:bodyPr/>
          <a:lstStyle/>
          <a:p>
            <a:pPr marL="0" indent="0">
              <a:buNone/>
            </a:pPr>
            <a:r>
              <a:rPr lang="zh-CN" altLang="en-US" dirty="0"/>
              <a:t>天主教坚持使用带有基督形像的十字架以及其它如马利亚、天使和圣徒的雕像，因而他们划分十诫的方式与我们不同，他们认为“不可有别的神”与“不可为自己雕刻偶像”是同一条诫命，言外之意为了敬拜真神的缘故而使用形像的做法是可以的。</a:t>
            </a:r>
          </a:p>
        </p:txBody>
      </p:sp>
    </p:spTree>
    <p:extLst>
      <p:ext uri="{BB962C8B-B14F-4D97-AF65-F5344CB8AC3E}">
        <p14:creationId xmlns:p14="http://schemas.microsoft.com/office/powerpoint/2010/main" val="3421726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83C645-F9F8-4F72-A45A-8243CC02E17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8A3CDB4-BE34-4924-9E69-B1BDCAC2C8F0}"/>
              </a:ext>
            </a:extLst>
          </p:cNvPr>
          <p:cNvSpPr>
            <a:spLocks noGrp="1"/>
          </p:cNvSpPr>
          <p:nvPr>
            <p:ph idx="1"/>
          </p:nvPr>
        </p:nvSpPr>
        <p:spPr/>
        <p:txBody>
          <a:bodyPr/>
          <a:lstStyle/>
          <a:p>
            <a:pPr marL="0" indent="0">
              <a:buNone/>
            </a:pPr>
            <a:r>
              <a:rPr lang="zh-CN" altLang="en-US" dirty="0"/>
              <a:t>改革宗传统将出埃及记</a:t>
            </a:r>
            <a:r>
              <a:rPr lang="en-US" altLang="zh-CN" dirty="0"/>
              <a:t>20:4-6</a:t>
            </a:r>
            <a:r>
              <a:rPr lang="zh-CN" altLang="en-US" dirty="0"/>
              <a:t>视为一条独立的诫命，这是正确的吗？</a:t>
            </a:r>
          </a:p>
        </p:txBody>
      </p:sp>
    </p:spTree>
    <p:extLst>
      <p:ext uri="{BB962C8B-B14F-4D97-AF65-F5344CB8AC3E}">
        <p14:creationId xmlns:p14="http://schemas.microsoft.com/office/powerpoint/2010/main" val="3750431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607AFD-E486-4FC3-8903-7568EA87E2B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FFF1695-BC94-4340-9173-ED2E5CB71752}"/>
              </a:ext>
            </a:extLst>
          </p:cNvPr>
          <p:cNvSpPr>
            <a:spLocks noGrp="1"/>
          </p:cNvSpPr>
          <p:nvPr>
            <p:ph idx="1"/>
          </p:nvPr>
        </p:nvSpPr>
        <p:spPr/>
        <p:txBody>
          <a:bodyPr/>
          <a:lstStyle/>
          <a:p>
            <a:pPr marL="0" indent="0">
              <a:buNone/>
            </a:pPr>
            <a:r>
              <a:rPr lang="zh-CN" altLang="en-US" dirty="0"/>
              <a:t>尽管第一条诫命与第二条诫命紧密相关，但却是两条不同的诫命：第一条诫命教导我们敬拜的对象，第二条诫命教导我们敬拜的方式；第一条诫命禁止我们敬拜假神，第二条诫命禁止我们用错误的方式敬拜真神。</a:t>
            </a:r>
          </a:p>
        </p:txBody>
      </p:sp>
    </p:spTree>
    <p:extLst>
      <p:ext uri="{BB962C8B-B14F-4D97-AF65-F5344CB8AC3E}">
        <p14:creationId xmlns:p14="http://schemas.microsoft.com/office/powerpoint/2010/main" val="16874944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3E58A9-44BF-496C-B3FC-5E6293BE3A5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874C082-7007-4720-A5D9-19F7AA49C795}"/>
              </a:ext>
            </a:extLst>
          </p:cNvPr>
          <p:cNvSpPr>
            <a:spLocks noGrp="1"/>
          </p:cNvSpPr>
          <p:nvPr>
            <p:ph idx="1"/>
          </p:nvPr>
        </p:nvSpPr>
        <p:spPr/>
        <p:txBody>
          <a:bodyPr/>
          <a:lstStyle/>
          <a:p>
            <a:pPr marL="0" indent="0">
              <a:buNone/>
            </a:pPr>
            <a:r>
              <a:rPr lang="zh-CN" altLang="en-US" dirty="0"/>
              <a:t>敬拜不是为了满足我们自己的精神需要，而是为了荣耀神。</a:t>
            </a:r>
          </a:p>
        </p:txBody>
      </p:sp>
    </p:spTree>
    <p:extLst>
      <p:ext uri="{BB962C8B-B14F-4D97-AF65-F5344CB8AC3E}">
        <p14:creationId xmlns:p14="http://schemas.microsoft.com/office/powerpoint/2010/main" val="912221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5DFA2-615F-4E54-BBF8-2E12A0CB9B8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65F9E38-EE8B-4240-8C2E-204BA9FAFC7F}"/>
              </a:ext>
            </a:extLst>
          </p:cNvPr>
          <p:cNvSpPr>
            <a:spLocks noGrp="1"/>
          </p:cNvSpPr>
          <p:nvPr>
            <p:ph idx="1"/>
          </p:nvPr>
        </p:nvSpPr>
        <p:spPr/>
        <p:txBody>
          <a:bodyPr/>
          <a:lstStyle/>
          <a:p>
            <a:pPr marL="0" indent="0">
              <a:buNone/>
            </a:pPr>
            <a:r>
              <a:rPr lang="zh-CN" altLang="en-US" dirty="0"/>
              <a:t>列王纪下</a:t>
            </a:r>
            <a:r>
              <a:rPr lang="en-US" altLang="zh-CN" dirty="0"/>
              <a:t>10:18-28</a:t>
            </a:r>
          </a:p>
          <a:p>
            <a:pPr marL="0" indent="0">
              <a:buNone/>
            </a:pPr>
            <a:r>
              <a:rPr lang="zh-CN" altLang="en-US" dirty="0"/>
              <a:t>圣经称赞耶户废除了巴力的崇拜，将耶洗别并巴力的众先知杀死</a:t>
            </a:r>
          </a:p>
        </p:txBody>
      </p:sp>
    </p:spTree>
    <p:extLst>
      <p:ext uri="{BB962C8B-B14F-4D97-AF65-F5344CB8AC3E}">
        <p14:creationId xmlns:p14="http://schemas.microsoft.com/office/powerpoint/2010/main" val="3663392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D79BC2-64CF-4C1D-94DA-00F93F76DA4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8FAA387-4CC4-42FA-9BDC-D79F1AC6D3D9}"/>
              </a:ext>
            </a:extLst>
          </p:cNvPr>
          <p:cNvSpPr>
            <a:spLocks noGrp="1"/>
          </p:cNvSpPr>
          <p:nvPr>
            <p:ph idx="1"/>
          </p:nvPr>
        </p:nvSpPr>
        <p:spPr/>
        <p:txBody>
          <a:bodyPr/>
          <a:lstStyle/>
          <a:p>
            <a:pPr marL="0" indent="0">
              <a:buNone/>
            </a:pPr>
            <a:r>
              <a:rPr lang="zh-CN" altLang="en-US" dirty="0"/>
              <a:t>列王纪下</a:t>
            </a:r>
            <a:r>
              <a:rPr lang="en-US" altLang="zh-CN" dirty="0"/>
              <a:t>10:29</a:t>
            </a:r>
          </a:p>
          <a:p>
            <a:pPr marL="0" indent="0">
              <a:buNone/>
            </a:pPr>
            <a:r>
              <a:rPr lang="zh-CN" altLang="en-US" dirty="0"/>
              <a:t>只是耶户不离开尼八的儿子耶罗波安使以色列人陷在罪里的那罪，就是拜伯特利和但的金牛犊。</a:t>
            </a:r>
          </a:p>
        </p:txBody>
      </p:sp>
    </p:spTree>
    <p:extLst>
      <p:ext uri="{BB962C8B-B14F-4D97-AF65-F5344CB8AC3E}">
        <p14:creationId xmlns:p14="http://schemas.microsoft.com/office/powerpoint/2010/main" val="23832052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D2709-2EAE-45ED-882F-3282D5CC587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96E0CA4-7036-40E4-ABAC-61D6860F305F}"/>
              </a:ext>
            </a:extLst>
          </p:cNvPr>
          <p:cNvSpPr>
            <a:spLocks noGrp="1"/>
          </p:cNvSpPr>
          <p:nvPr>
            <p:ph idx="1"/>
          </p:nvPr>
        </p:nvSpPr>
        <p:spPr/>
        <p:txBody>
          <a:bodyPr/>
          <a:lstStyle/>
          <a:p>
            <a:pPr marL="0" indent="0">
              <a:buNone/>
            </a:pPr>
            <a:r>
              <a:rPr lang="zh-CN" altLang="en-US" dirty="0"/>
              <a:t>第二条诫命包含四个部分：</a:t>
            </a:r>
            <a:endParaRPr lang="en-US" altLang="zh-CN" dirty="0"/>
          </a:p>
          <a:p>
            <a:pPr marL="0" indent="0">
              <a:buNone/>
            </a:pPr>
            <a:r>
              <a:rPr lang="zh-CN" altLang="en-US" dirty="0"/>
              <a:t>原则</a:t>
            </a:r>
            <a:endParaRPr lang="en-US" altLang="zh-CN" dirty="0"/>
          </a:p>
          <a:p>
            <a:pPr marL="0" indent="0">
              <a:buNone/>
            </a:pPr>
            <a:r>
              <a:rPr lang="zh-CN" altLang="en-US" dirty="0"/>
              <a:t>理由</a:t>
            </a:r>
            <a:endParaRPr lang="en-US" altLang="zh-CN" dirty="0"/>
          </a:p>
          <a:p>
            <a:pPr marL="0" indent="0">
              <a:buNone/>
            </a:pPr>
            <a:r>
              <a:rPr lang="zh-CN" altLang="en-US" dirty="0"/>
              <a:t>警告</a:t>
            </a:r>
            <a:endParaRPr lang="en-US" altLang="zh-CN" dirty="0"/>
          </a:p>
          <a:p>
            <a:pPr marL="0" indent="0">
              <a:buNone/>
            </a:pPr>
            <a:r>
              <a:rPr lang="zh-CN" altLang="en-US" dirty="0"/>
              <a:t>应许</a:t>
            </a:r>
          </a:p>
        </p:txBody>
      </p:sp>
    </p:spTree>
    <p:extLst>
      <p:ext uri="{BB962C8B-B14F-4D97-AF65-F5344CB8AC3E}">
        <p14:creationId xmlns:p14="http://schemas.microsoft.com/office/powerpoint/2010/main" val="31764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5F10E4-CA90-496B-9666-CCCA2B3D89F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524F7F-70BF-4189-B975-F06E4B84E117}"/>
              </a:ext>
            </a:extLst>
          </p:cNvPr>
          <p:cNvSpPr>
            <a:spLocks noGrp="1"/>
          </p:cNvSpPr>
          <p:nvPr>
            <p:ph idx="1"/>
          </p:nvPr>
        </p:nvSpPr>
        <p:spPr/>
        <p:txBody>
          <a:bodyPr/>
          <a:lstStyle/>
          <a:p>
            <a:pPr marL="0" indent="0">
              <a:buNone/>
            </a:pPr>
            <a:r>
              <a:rPr lang="zh-CN" altLang="en-US" dirty="0"/>
              <a:t>哥林多后书</a:t>
            </a:r>
            <a:r>
              <a:rPr lang="en-US" altLang="zh-CN" dirty="0"/>
              <a:t>5:10</a:t>
            </a:r>
            <a:r>
              <a:rPr lang="zh-CN" altLang="en-US" dirty="0"/>
              <a:t>因为我们众人必要在基督台前显露出来，叫各人按着本身所行的，或善或恶受报。</a:t>
            </a:r>
            <a:endParaRPr lang="en-US" altLang="zh-CN" dirty="0"/>
          </a:p>
          <a:p>
            <a:pPr marL="0" indent="0">
              <a:buNone/>
            </a:pPr>
            <a:endParaRPr lang="en-US" altLang="zh-CN" dirty="0"/>
          </a:p>
          <a:p>
            <a:pPr marL="0" indent="0">
              <a:buNone/>
            </a:pPr>
            <a:r>
              <a:rPr lang="zh-CN" altLang="en-US" dirty="0"/>
              <a:t>出埃及记</a:t>
            </a:r>
            <a:r>
              <a:rPr lang="en-US" altLang="zh-CN" dirty="0"/>
              <a:t>23:2</a:t>
            </a:r>
            <a:r>
              <a:rPr lang="zh-CN" altLang="en-US" dirty="0"/>
              <a:t>（你）不可随众行恶。</a:t>
            </a:r>
          </a:p>
        </p:txBody>
      </p:sp>
    </p:spTree>
    <p:extLst>
      <p:ext uri="{BB962C8B-B14F-4D97-AF65-F5344CB8AC3E}">
        <p14:creationId xmlns:p14="http://schemas.microsoft.com/office/powerpoint/2010/main" val="2594672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BAB875-4767-4CDB-AFF8-6CF6B0A7830C}"/>
              </a:ext>
            </a:extLst>
          </p:cNvPr>
          <p:cNvSpPr>
            <a:spLocks noGrp="1"/>
          </p:cNvSpPr>
          <p:nvPr>
            <p:ph type="title"/>
          </p:nvPr>
        </p:nvSpPr>
        <p:spPr/>
        <p:txBody>
          <a:bodyPr/>
          <a:lstStyle/>
          <a:p>
            <a:r>
              <a:rPr lang="zh-CN" altLang="en-US" dirty="0"/>
              <a:t>原则</a:t>
            </a:r>
          </a:p>
        </p:txBody>
      </p:sp>
      <p:sp>
        <p:nvSpPr>
          <p:cNvPr id="3" name="内容占位符 2">
            <a:extLst>
              <a:ext uri="{FF2B5EF4-FFF2-40B4-BE49-F238E27FC236}">
                <a16:creationId xmlns:a16="http://schemas.microsoft.com/office/drawing/2014/main" id="{BB98D3AC-B1B9-496A-8C60-B262A8506061}"/>
              </a:ext>
            </a:extLst>
          </p:cNvPr>
          <p:cNvSpPr>
            <a:spLocks noGrp="1"/>
          </p:cNvSpPr>
          <p:nvPr>
            <p:ph idx="1"/>
          </p:nvPr>
        </p:nvSpPr>
        <p:spPr/>
        <p:txBody>
          <a:bodyPr/>
          <a:lstStyle/>
          <a:p>
            <a:pPr marL="0" indent="0">
              <a:buNone/>
            </a:pPr>
            <a:r>
              <a:rPr lang="zh-CN" altLang="en-US" dirty="0"/>
              <a:t>偶像强调人手所造的；</a:t>
            </a:r>
          </a:p>
          <a:p>
            <a:pPr marL="0" indent="0">
              <a:buNone/>
            </a:pPr>
            <a:r>
              <a:rPr lang="zh-CN" altLang="en-US" dirty="0"/>
              <a:t>形像强调非人手所造的、自然界中的。</a:t>
            </a:r>
          </a:p>
          <a:p>
            <a:pPr marL="0" indent="0">
              <a:buNone/>
            </a:pPr>
            <a:endParaRPr lang="zh-CN" altLang="en-US" dirty="0"/>
          </a:p>
        </p:txBody>
      </p:sp>
    </p:spTree>
    <p:extLst>
      <p:ext uri="{BB962C8B-B14F-4D97-AF65-F5344CB8AC3E}">
        <p14:creationId xmlns:p14="http://schemas.microsoft.com/office/powerpoint/2010/main" val="8179936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D1B90A-7716-4621-AF6B-A4595B7A012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4FA8C5B-0ED7-43EB-A521-D18C700EA598}"/>
              </a:ext>
            </a:extLst>
          </p:cNvPr>
          <p:cNvSpPr>
            <a:spLocks noGrp="1"/>
          </p:cNvSpPr>
          <p:nvPr>
            <p:ph idx="1"/>
          </p:nvPr>
        </p:nvSpPr>
        <p:spPr/>
        <p:txBody>
          <a:bodyPr/>
          <a:lstStyle/>
          <a:p>
            <a:pPr marL="0" indent="0">
              <a:buNone/>
            </a:pPr>
            <a:r>
              <a:rPr lang="zh-CN" altLang="en-US" dirty="0"/>
              <a:t>威斯敏斯特大要理问答第</a:t>
            </a:r>
            <a:r>
              <a:rPr lang="en-US" altLang="zh-CN" dirty="0"/>
              <a:t>108</a:t>
            </a:r>
            <a:r>
              <a:rPr lang="zh-CN" altLang="en-US" dirty="0"/>
              <a:t>问：第二条诫命要求什么义务？</a:t>
            </a:r>
          </a:p>
          <a:p>
            <a:pPr marL="0" indent="0">
              <a:buNone/>
            </a:pPr>
            <a:r>
              <a:rPr lang="zh-CN" altLang="en-US" dirty="0"/>
              <a:t>答：第二条诫命要求的义务是</a:t>
            </a:r>
            <a:r>
              <a:rPr lang="en-US" altLang="zh-CN" dirty="0"/>
              <a:t>:</a:t>
            </a:r>
          </a:p>
          <a:p>
            <a:pPr marL="0" indent="0">
              <a:buNone/>
            </a:pPr>
            <a:r>
              <a:rPr lang="zh-CN" altLang="en-US" dirty="0"/>
              <a:t>（</a:t>
            </a:r>
            <a:r>
              <a:rPr lang="en-US" altLang="zh-CN" dirty="0"/>
              <a:t>1</a:t>
            </a:r>
            <a:r>
              <a:rPr lang="zh-CN" altLang="en-US" dirty="0"/>
              <a:t>）对神在圣经中所指定的一切宗教崇拜和蒙恩之道，要接受、遵行、保持纯全；</a:t>
            </a:r>
          </a:p>
          <a:p>
            <a:pPr marL="0" indent="0">
              <a:buNone/>
            </a:pPr>
            <a:r>
              <a:rPr lang="zh-CN" altLang="en-US" dirty="0"/>
              <a:t>（</a:t>
            </a:r>
            <a:r>
              <a:rPr lang="en-US" altLang="zh-CN" dirty="0"/>
              <a:t>2</a:t>
            </a:r>
            <a:r>
              <a:rPr lang="zh-CN" altLang="en-US" dirty="0"/>
              <a:t>）特别是奉基督之名做的祷告和感恩；</a:t>
            </a:r>
          </a:p>
          <a:p>
            <a:pPr marL="0" indent="0">
              <a:buNone/>
            </a:pPr>
            <a:r>
              <a:rPr lang="zh-CN" altLang="en-US" dirty="0"/>
              <a:t>（</a:t>
            </a:r>
            <a:r>
              <a:rPr lang="en-US" altLang="zh-CN" dirty="0"/>
              <a:t>3</a:t>
            </a:r>
            <a:r>
              <a:rPr lang="zh-CN" altLang="en-US" dirty="0"/>
              <a:t>）读经、讲道和听道；</a:t>
            </a:r>
          </a:p>
          <a:p>
            <a:pPr marL="0" indent="0">
              <a:buNone/>
            </a:pPr>
            <a:r>
              <a:rPr lang="zh-CN" altLang="en-US" dirty="0"/>
              <a:t>（</a:t>
            </a:r>
            <a:r>
              <a:rPr lang="en-US" altLang="zh-CN" dirty="0"/>
              <a:t>4</a:t>
            </a:r>
            <a:r>
              <a:rPr lang="zh-CN" altLang="en-US" dirty="0"/>
              <a:t>）施行和领受圣礼；</a:t>
            </a:r>
          </a:p>
          <a:p>
            <a:pPr marL="0" indent="0">
              <a:buNone/>
            </a:pPr>
            <a:endParaRPr lang="zh-CN" altLang="en-US" dirty="0"/>
          </a:p>
        </p:txBody>
      </p:sp>
    </p:spTree>
    <p:extLst>
      <p:ext uri="{BB962C8B-B14F-4D97-AF65-F5344CB8AC3E}">
        <p14:creationId xmlns:p14="http://schemas.microsoft.com/office/powerpoint/2010/main" val="15496699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BEE4F3-4AD0-4D9B-ADB3-11184389EB3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1B63BC4-E540-4CAB-9598-14516DC8CC8A}"/>
              </a:ext>
            </a:extLst>
          </p:cNvPr>
          <p:cNvSpPr>
            <a:spLocks noGrp="1"/>
          </p:cNvSpPr>
          <p:nvPr>
            <p:ph idx="1"/>
          </p:nvPr>
        </p:nvSpPr>
        <p:spPr/>
        <p:txBody>
          <a:bodyPr/>
          <a:lstStyle/>
          <a:p>
            <a:pPr marL="0" indent="0">
              <a:buNone/>
            </a:pPr>
            <a:r>
              <a:rPr lang="zh-CN" altLang="en-US" dirty="0"/>
              <a:t>（</a:t>
            </a:r>
            <a:r>
              <a:rPr lang="en-US" altLang="zh-CN" dirty="0"/>
              <a:t>5</a:t>
            </a:r>
            <a:r>
              <a:rPr lang="zh-CN" altLang="en-US" dirty="0"/>
              <a:t>）教会治理和劝惩；</a:t>
            </a:r>
          </a:p>
          <a:p>
            <a:pPr marL="0" indent="0">
              <a:buNone/>
            </a:pPr>
            <a:r>
              <a:rPr lang="zh-CN" altLang="en-US" dirty="0"/>
              <a:t>（</a:t>
            </a:r>
            <a:r>
              <a:rPr lang="en-US" altLang="zh-CN" dirty="0"/>
              <a:t>6</a:t>
            </a:r>
            <a:r>
              <a:rPr lang="zh-CN" altLang="en-US" dirty="0"/>
              <a:t>）敬奉其中的圣职；</a:t>
            </a:r>
          </a:p>
          <a:p>
            <a:pPr marL="0" indent="0">
              <a:buNone/>
            </a:pPr>
            <a:r>
              <a:rPr lang="zh-CN" altLang="en-US" dirty="0"/>
              <a:t>（</a:t>
            </a:r>
            <a:r>
              <a:rPr lang="en-US" altLang="zh-CN" dirty="0"/>
              <a:t>7</a:t>
            </a:r>
            <a:r>
              <a:rPr lang="zh-CN" altLang="en-US" dirty="0"/>
              <a:t>）宗教性禁食；</a:t>
            </a:r>
          </a:p>
          <a:p>
            <a:pPr marL="0" indent="0">
              <a:buNone/>
            </a:pPr>
            <a:r>
              <a:rPr lang="zh-CN" altLang="en-US" dirty="0"/>
              <a:t>（</a:t>
            </a:r>
            <a:r>
              <a:rPr lang="en-US" altLang="zh-CN" dirty="0"/>
              <a:t>8</a:t>
            </a:r>
            <a:r>
              <a:rPr lang="zh-CN" altLang="en-US" dirty="0"/>
              <a:t>）奉神的名起誓，向神许愿不支持、憎恨并反对一切假崇拜；</a:t>
            </a:r>
          </a:p>
          <a:p>
            <a:pPr marL="0" indent="0">
              <a:buNone/>
            </a:pPr>
            <a:r>
              <a:rPr lang="zh-CN" altLang="en-US" dirty="0"/>
              <a:t>（</a:t>
            </a:r>
            <a:r>
              <a:rPr lang="en-US" altLang="zh-CN" dirty="0"/>
              <a:t>9</a:t>
            </a:r>
            <a:r>
              <a:rPr lang="zh-CN" altLang="en-US" dirty="0"/>
              <a:t>）并且，根据自己的位份和呼召，清除假崇拜和偶像崇拜的各种标记。</a:t>
            </a:r>
          </a:p>
        </p:txBody>
      </p:sp>
    </p:spTree>
    <p:extLst>
      <p:ext uri="{BB962C8B-B14F-4D97-AF65-F5344CB8AC3E}">
        <p14:creationId xmlns:p14="http://schemas.microsoft.com/office/powerpoint/2010/main" val="10858014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398255-B0C9-4AA4-BF03-8E3854E75CF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8C2545F-A90C-4FF0-B84B-8144F3BB4B54}"/>
              </a:ext>
            </a:extLst>
          </p:cNvPr>
          <p:cNvSpPr>
            <a:spLocks noGrp="1"/>
          </p:cNvSpPr>
          <p:nvPr>
            <p:ph idx="1"/>
          </p:nvPr>
        </p:nvSpPr>
        <p:spPr/>
        <p:txBody>
          <a:bodyPr>
            <a:normAutofit fontScale="85000" lnSpcReduction="10000"/>
          </a:bodyPr>
          <a:lstStyle/>
          <a:p>
            <a:pPr marL="0" indent="0">
              <a:buNone/>
            </a:pPr>
            <a:r>
              <a:rPr lang="zh-CN" altLang="en-US" dirty="0"/>
              <a:t>威斯敏斯特大要理问答第</a:t>
            </a:r>
            <a:r>
              <a:rPr lang="en-US" altLang="zh-CN" dirty="0"/>
              <a:t>109</a:t>
            </a:r>
            <a:r>
              <a:rPr lang="zh-CN" altLang="en-US" dirty="0"/>
              <a:t>问：第二条诫命禁止什么罪恶？</a:t>
            </a:r>
          </a:p>
          <a:p>
            <a:pPr marL="0" indent="0">
              <a:buNone/>
            </a:pPr>
            <a:r>
              <a:rPr lang="zh-CN" altLang="en-US" dirty="0"/>
              <a:t>答：第二条诫命禁止的罪恶是</a:t>
            </a:r>
            <a:r>
              <a:rPr lang="en-US" altLang="zh-CN" dirty="0"/>
              <a:t>:</a:t>
            </a:r>
          </a:p>
          <a:p>
            <a:pPr marL="0" indent="0">
              <a:buNone/>
            </a:pPr>
            <a:r>
              <a:rPr lang="zh-CN" altLang="en-US" dirty="0"/>
              <a:t>（</a:t>
            </a:r>
            <a:r>
              <a:rPr lang="en-US" altLang="zh-CN" dirty="0"/>
              <a:t>1</a:t>
            </a:r>
            <a:r>
              <a:rPr lang="zh-CN" altLang="en-US" dirty="0"/>
              <a:t>）以任何方式，发明、求问、命令、使用、认可任何非神所指定的宗教崇拜；</a:t>
            </a:r>
          </a:p>
          <a:p>
            <a:pPr marL="0" indent="0">
              <a:buNone/>
            </a:pPr>
            <a:r>
              <a:rPr lang="en-US" altLang="zh-CN" dirty="0"/>
              <a:t>【</a:t>
            </a:r>
            <a:r>
              <a:rPr lang="zh-CN" altLang="en-US" dirty="0"/>
              <a:t>（</a:t>
            </a:r>
            <a:r>
              <a:rPr lang="en-US" altLang="zh-CN" dirty="0"/>
              <a:t>2</a:t>
            </a:r>
            <a:r>
              <a:rPr lang="zh-CN" altLang="en-US" dirty="0"/>
              <a:t>）宽容假宗教；</a:t>
            </a:r>
            <a:r>
              <a:rPr lang="en-US" altLang="zh-CN" dirty="0"/>
              <a:t>】</a:t>
            </a:r>
          </a:p>
          <a:p>
            <a:pPr marL="0" indent="0">
              <a:buNone/>
            </a:pPr>
            <a:r>
              <a:rPr lang="zh-CN" altLang="en-US" dirty="0"/>
              <a:t>（</a:t>
            </a:r>
            <a:r>
              <a:rPr lang="en-US" altLang="zh-CN" dirty="0"/>
              <a:t>2</a:t>
            </a:r>
            <a:r>
              <a:rPr lang="zh-CN" altLang="en-US" dirty="0"/>
              <a:t>）或在我们心中，或在外界，用任何受造物的形像或样式制造三个位格或其中任何一个位格的象征；</a:t>
            </a:r>
          </a:p>
          <a:p>
            <a:pPr marL="0" indent="0">
              <a:buNone/>
            </a:pPr>
            <a:r>
              <a:rPr lang="zh-CN" altLang="en-US" dirty="0"/>
              <a:t>（</a:t>
            </a:r>
            <a:r>
              <a:rPr lang="en-US" altLang="zh-CN" dirty="0"/>
              <a:t>3</a:t>
            </a:r>
            <a:r>
              <a:rPr lang="zh-CN" altLang="en-US" dirty="0"/>
              <a:t>）崇拜此类象征，或者崇拜其中的神，或者藉着它崇拜神</a:t>
            </a:r>
          </a:p>
          <a:p>
            <a:pPr marL="0" indent="0">
              <a:buNone/>
            </a:pPr>
            <a:endParaRPr lang="zh-CN" altLang="en-US" dirty="0"/>
          </a:p>
        </p:txBody>
      </p:sp>
    </p:spTree>
    <p:extLst>
      <p:ext uri="{BB962C8B-B14F-4D97-AF65-F5344CB8AC3E}">
        <p14:creationId xmlns:p14="http://schemas.microsoft.com/office/powerpoint/2010/main" val="26207443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AD9A0-9955-43D2-889D-1F8E382F3CD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07B2164-4641-4C18-AF46-CE54E8F23D7E}"/>
              </a:ext>
            </a:extLst>
          </p:cNvPr>
          <p:cNvSpPr>
            <a:spLocks noGrp="1"/>
          </p:cNvSpPr>
          <p:nvPr>
            <p:ph idx="1"/>
          </p:nvPr>
        </p:nvSpPr>
        <p:spPr/>
        <p:txBody>
          <a:bodyPr>
            <a:normAutofit lnSpcReduction="10000"/>
          </a:bodyPr>
          <a:lstStyle/>
          <a:p>
            <a:pPr marL="0" indent="0">
              <a:buNone/>
            </a:pPr>
            <a:r>
              <a:rPr lang="zh-CN" altLang="en-US" dirty="0"/>
              <a:t>（</a:t>
            </a:r>
            <a:r>
              <a:rPr lang="en-US" altLang="zh-CN" dirty="0"/>
              <a:t>4</a:t>
            </a:r>
            <a:r>
              <a:rPr lang="zh-CN" altLang="en-US" dirty="0"/>
              <a:t>）制造、崇拜、事奉假神的像；</a:t>
            </a:r>
          </a:p>
          <a:p>
            <a:pPr marL="0" indent="0">
              <a:buNone/>
            </a:pPr>
            <a:r>
              <a:rPr lang="zh-CN" altLang="en-US" dirty="0"/>
              <a:t>（</a:t>
            </a:r>
            <a:r>
              <a:rPr lang="en-US" altLang="zh-CN" dirty="0"/>
              <a:t>5</a:t>
            </a:r>
            <a:r>
              <a:rPr lang="zh-CN" altLang="en-US" dirty="0"/>
              <a:t>）以传统、习惯、敬虔、好意或任何其它理由为借口，不论是自己发明、杜撰还是因为传统受自他人，设计各种迷信，败坏对神的崇拜，对其或加或减；</a:t>
            </a:r>
          </a:p>
          <a:p>
            <a:pPr marL="0" indent="0">
              <a:buNone/>
            </a:pPr>
            <a:r>
              <a:rPr lang="zh-CN" altLang="en-US" dirty="0"/>
              <a:t>（</a:t>
            </a:r>
            <a:r>
              <a:rPr lang="en-US" altLang="zh-CN" dirty="0"/>
              <a:t>6</a:t>
            </a:r>
            <a:r>
              <a:rPr lang="zh-CN" altLang="en-US" dirty="0"/>
              <a:t>）买卖圣职；</a:t>
            </a:r>
          </a:p>
          <a:p>
            <a:pPr marL="0" indent="0">
              <a:buNone/>
            </a:pPr>
            <a:r>
              <a:rPr lang="zh-CN" altLang="en-US" dirty="0"/>
              <a:t>（</a:t>
            </a:r>
            <a:r>
              <a:rPr lang="en-US" altLang="zh-CN" dirty="0"/>
              <a:t>7</a:t>
            </a:r>
            <a:r>
              <a:rPr lang="zh-CN" altLang="en-US" dirty="0"/>
              <a:t>）亵渎神之物（不纳十一当纳）；</a:t>
            </a:r>
          </a:p>
          <a:p>
            <a:pPr marL="0" indent="0">
              <a:buNone/>
            </a:pPr>
            <a:r>
              <a:rPr lang="zh-CN" altLang="en-US" dirty="0"/>
              <a:t>（</a:t>
            </a:r>
            <a:r>
              <a:rPr lang="en-US" altLang="zh-CN" dirty="0"/>
              <a:t>8</a:t>
            </a:r>
            <a:r>
              <a:rPr lang="zh-CN" altLang="en-US" dirty="0"/>
              <a:t>）忽略、蔑视、拦阻、反对神所指定的敬拜和蒙恩之道。</a:t>
            </a:r>
          </a:p>
          <a:p>
            <a:pPr marL="0" indent="0">
              <a:buNone/>
            </a:pPr>
            <a:endParaRPr lang="zh-CN" altLang="en-US" dirty="0"/>
          </a:p>
        </p:txBody>
      </p:sp>
    </p:spTree>
    <p:extLst>
      <p:ext uri="{BB962C8B-B14F-4D97-AF65-F5344CB8AC3E}">
        <p14:creationId xmlns:p14="http://schemas.microsoft.com/office/powerpoint/2010/main" val="1791637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C29735-A4C7-4B1C-871E-BFE44F6C5EAE}"/>
              </a:ext>
            </a:extLst>
          </p:cNvPr>
          <p:cNvSpPr>
            <a:spLocks noGrp="1"/>
          </p:cNvSpPr>
          <p:nvPr>
            <p:ph type="title"/>
          </p:nvPr>
        </p:nvSpPr>
        <p:spPr/>
        <p:txBody>
          <a:bodyPr/>
          <a:lstStyle/>
          <a:p>
            <a:r>
              <a:rPr lang="zh-CN" altLang="en-US" dirty="0"/>
              <a:t>敬拜的限定性原则</a:t>
            </a:r>
          </a:p>
        </p:txBody>
      </p:sp>
      <p:sp>
        <p:nvSpPr>
          <p:cNvPr id="3" name="内容占位符 2">
            <a:extLst>
              <a:ext uri="{FF2B5EF4-FFF2-40B4-BE49-F238E27FC236}">
                <a16:creationId xmlns:a16="http://schemas.microsoft.com/office/drawing/2014/main" id="{A3A17967-BFE5-4CA1-A286-7A32ABF96357}"/>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11192447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7E774-E53C-4557-AF2D-A241D81C0FF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990A2C8-81EB-4A00-9A99-F0F6D28ED57E}"/>
              </a:ext>
            </a:extLst>
          </p:cNvPr>
          <p:cNvSpPr>
            <a:spLocks noGrp="1"/>
          </p:cNvSpPr>
          <p:nvPr>
            <p:ph idx="1"/>
          </p:nvPr>
        </p:nvSpPr>
        <p:spPr/>
        <p:txBody>
          <a:bodyPr>
            <a:normAutofit fontScale="92500" lnSpcReduction="20000"/>
          </a:bodyPr>
          <a:lstStyle/>
          <a:p>
            <a:pPr marL="0" indent="0">
              <a:buNone/>
            </a:pPr>
            <a:r>
              <a:rPr lang="zh-CN" altLang="en-US" dirty="0"/>
              <a:t>威斯敏斯特信仰告白</a:t>
            </a:r>
            <a:r>
              <a:rPr lang="en-US" altLang="zh-CN" dirty="0"/>
              <a:t>21:1</a:t>
            </a:r>
          </a:p>
          <a:p>
            <a:pPr marL="0" indent="0">
              <a:buNone/>
            </a:pPr>
            <a:r>
              <a:rPr lang="zh-CN" altLang="en-US" dirty="0"/>
              <a:t>敬拜真神可接受的方式被他自己所制定，这方式是如此被他自己启示的旨意所限定，以至于不能根据人的想象和道理，或撒但的提议，以任何可见的表象，或其它任何圣经所没有规定的方式来敬拜他。</a:t>
            </a:r>
          </a:p>
          <a:p>
            <a:pPr marL="0" indent="0">
              <a:buNone/>
            </a:pPr>
            <a:r>
              <a:rPr lang="zh-CN" altLang="en-US" dirty="0"/>
              <a:t>威斯敏斯特信仰告白</a:t>
            </a:r>
            <a:r>
              <a:rPr lang="en-US" altLang="zh-CN" dirty="0"/>
              <a:t>1:6</a:t>
            </a:r>
          </a:p>
          <a:p>
            <a:pPr marL="0" indent="0">
              <a:buNone/>
            </a:pPr>
            <a:r>
              <a:rPr lang="zh-CN" altLang="en-US" dirty="0"/>
              <a:t>有一些关于敬拜神和教会治理的处境，相通于人类活动和社会，这些处境应该被自然之光和基督徒的判断处理，根据我们一贯遵循的圣经一般原则。</a:t>
            </a:r>
          </a:p>
          <a:p>
            <a:pPr marL="0" indent="0">
              <a:buNone/>
            </a:pPr>
            <a:endParaRPr lang="zh-CN" altLang="en-US" dirty="0"/>
          </a:p>
        </p:txBody>
      </p:sp>
    </p:spTree>
    <p:extLst>
      <p:ext uri="{BB962C8B-B14F-4D97-AF65-F5344CB8AC3E}">
        <p14:creationId xmlns:p14="http://schemas.microsoft.com/office/powerpoint/2010/main" val="3277722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A97A4-6A21-486E-B7A8-207FDA4E908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E98B165-7641-410D-8A22-9E5422E7D18E}"/>
              </a:ext>
            </a:extLst>
          </p:cNvPr>
          <p:cNvSpPr>
            <a:spLocks noGrp="1"/>
          </p:cNvSpPr>
          <p:nvPr>
            <p:ph idx="1"/>
          </p:nvPr>
        </p:nvSpPr>
        <p:spPr/>
        <p:txBody>
          <a:bodyPr/>
          <a:lstStyle/>
          <a:p>
            <a:pPr marL="0" indent="0">
              <a:buNone/>
            </a:pPr>
            <a:r>
              <a:rPr lang="zh-CN" altLang="en-US" dirty="0"/>
              <a:t>自然之光：普遍启示</a:t>
            </a:r>
          </a:p>
          <a:p>
            <a:pPr marL="0" indent="0">
              <a:buNone/>
            </a:pPr>
            <a:r>
              <a:rPr lang="zh-CN" altLang="en-US" dirty="0"/>
              <a:t>基督徒的判断：重生后的智慧</a:t>
            </a:r>
          </a:p>
        </p:txBody>
      </p:sp>
    </p:spTree>
    <p:extLst>
      <p:ext uri="{BB962C8B-B14F-4D97-AF65-F5344CB8AC3E}">
        <p14:creationId xmlns:p14="http://schemas.microsoft.com/office/powerpoint/2010/main" val="2375587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5284C-78E3-47C9-87E7-B8B84DBCBA1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B06646F-2ECA-42DA-8DC4-27DFE62A267B}"/>
              </a:ext>
            </a:extLst>
          </p:cNvPr>
          <p:cNvSpPr>
            <a:spLocks noGrp="1"/>
          </p:cNvSpPr>
          <p:nvPr>
            <p:ph idx="1"/>
          </p:nvPr>
        </p:nvSpPr>
        <p:spPr/>
        <p:txBody>
          <a:bodyPr/>
          <a:lstStyle/>
          <a:p>
            <a:pPr marL="0" indent="0">
              <a:buNone/>
            </a:pPr>
            <a:r>
              <a:rPr lang="zh-CN" altLang="en-US" dirty="0"/>
              <a:t>要素（圣道、圣礼、读经、祷告、唱诗歌、祝福</a:t>
            </a:r>
            <a:r>
              <a:rPr lang="en-US" altLang="zh-CN" dirty="0"/>
              <a:t>…</a:t>
            </a:r>
            <a:r>
              <a:rPr lang="zh-CN" altLang="en-US" dirty="0"/>
              <a:t>）</a:t>
            </a:r>
          </a:p>
          <a:p>
            <a:pPr marL="0" indent="0">
              <a:buNone/>
            </a:pPr>
            <a:r>
              <a:rPr lang="zh-CN" altLang="en-US" dirty="0"/>
              <a:t>	圣经中清晰的命令</a:t>
            </a:r>
          </a:p>
          <a:p>
            <a:pPr marL="0" indent="0">
              <a:buNone/>
            </a:pPr>
            <a:r>
              <a:rPr lang="zh-CN" altLang="en-US" dirty="0"/>
              <a:t>	可被接受的例子</a:t>
            </a:r>
          </a:p>
          <a:p>
            <a:pPr marL="0" indent="0">
              <a:buNone/>
            </a:pPr>
            <a:r>
              <a:rPr lang="zh-CN" altLang="en-US" dirty="0"/>
              <a:t>	神学推论</a:t>
            </a:r>
          </a:p>
          <a:p>
            <a:pPr marL="0" indent="0">
              <a:buNone/>
            </a:pPr>
            <a:endParaRPr lang="zh-CN" altLang="en-US" dirty="0"/>
          </a:p>
        </p:txBody>
      </p:sp>
    </p:spTree>
    <p:extLst>
      <p:ext uri="{BB962C8B-B14F-4D97-AF65-F5344CB8AC3E}">
        <p14:creationId xmlns:p14="http://schemas.microsoft.com/office/powerpoint/2010/main" val="2500458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6E1191-2B75-4E0C-ADA3-E88DD250437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FACFED8-3E87-4F15-896F-B934F9E44AC6}"/>
              </a:ext>
            </a:extLst>
          </p:cNvPr>
          <p:cNvSpPr>
            <a:spLocks noGrp="1"/>
          </p:cNvSpPr>
          <p:nvPr>
            <p:ph idx="1"/>
          </p:nvPr>
        </p:nvSpPr>
        <p:spPr/>
        <p:txBody>
          <a:bodyPr/>
          <a:lstStyle/>
          <a:p>
            <a:pPr marL="0" indent="0">
              <a:buNone/>
            </a:pPr>
            <a:r>
              <a:rPr lang="zh-CN" altLang="en-US" dirty="0"/>
              <a:t>形式（敬拜用什么语言、什么姿势？祷告具体用什么词？读经使用什么经文？）</a:t>
            </a:r>
          </a:p>
        </p:txBody>
      </p:sp>
    </p:spTree>
    <p:extLst>
      <p:ext uri="{BB962C8B-B14F-4D97-AF65-F5344CB8AC3E}">
        <p14:creationId xmlns:p14="http://schemas.microsoft.com/office/powerpoint/2010/main" val="41574258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6904</Words>
  <Application>Microsoft Office PowerPoint</Application>
  <PresentationFormat>全屏显示(4:3)</PresentationFormat>
  <Paragraphs>329</Paragraphs>
  <Slides>139</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139</vt:i4>
      </vt:variant>
    </vt:vector>
  </HeadingPairs>
  <TitlesOfParts>
    <vt:vector size="142" baseType="lpstr">
      <vt:lpstr>Arial</vt:lpstr>
      <vt:lpstr>Calibri</vt:lpstr>
      <vt:lpstr>Office 主题</vt:lpstr>
      <vt:lpstr>十诫的序言</vt:lpstr>
      <vt:lpstr>PowerPoint 演示文稿</vt:lpstr>
      <vt:lpstr>PowerPoint 演示文稿</vt:lpstr>
      <vt:lpstr>序言本身不是一条诫命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以色列为什么要顺服诫命？</vt:lpstr>
      <vt:lpstr>因为她是神的选民</vt:lpstr>
      <vt:lpstr>因为神救了她</vt:lpstr>
      <vt:lpstr>顺服之后另有赐福</vt:lpstr>
      <vt:lpstr>PowerPoint 演示文稿</vt:lpstr>
      <vt:lpstr>PowerPoint 演示文稿</vt:lpstr>
      <vt:lpstr>诫命剥夺了人的自由吗？</vt:lpstr>
      <vt:lpstr>解放神学</vt:lpstr>
      <vt:lpstr>解放神学</vt:lpstr>
      <vt:lpstr>解放神学</vt:lpstr>
      <vt:lpstr>解放神学</vt:lpstr>
      <vt:lpstr>解放神学</vt:lpstr>
      <vt:lpstr>PowerPoint 演示文稿</vt:lpstr>
      <vt:lpstr>PowerPoint 演示文稿</vt:lpstr>
      <vt:lpstr>PowerPoint 演示文稿</vt:lpstr>
      <vt:lpstr>PowerPoint 演示文稿</vt:lpstr>
      <vt:lpstr>PowerPoint 演示文稿</vt:lpstr>
      <vt:lpstr>PowerPoint 演示文稿</vt:lpstr>
      <vt:lpstr>Douma</vt:lpstr>
      <vt:lpstr>PowerPoint 演示文稿</vt:lpstr>
      <vt:lpstr>加尔文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海德堡要理问答的作者Ursinus</vt:lpstr>
      <vt:lpstr>PowerPoint 演示文稿</vt:lpstr>
      <vt:lpstr>PowerPoint 演示文稿</vt:lpstr>
      <vt:lpstr>PowerPoint 演示文稿</vt:lpstr>
      <vt:lpstr>PowerPoint 演示文稿</vt:lpstr>
      <vt:lpstr>PowerPoint 演示文稿</vt:lpstr>
      <vt:lpstr>PowerPoint 演示文稿</vt:lpstr>
      <vt:lpstr>诗篇139</vt:lpstr>
      <vt:lpstr>PowerPoint 演示文稿</vt:lpstr>
      <vt:lpstr>提摩太·凯勒</vt:lpstr>
      <vt:lpstr>PowerPoint 演示文稿</vt:lpstr>
      <vt:lpstr>PowerPoint 演示文稿</vt:lpstr>
      <vt:lpstr>加尔文</vt:lpstr>
      <vt:lpstr>第一条诫命</vt:lpstr>
      <vt:lpstr>PowerPoint 演示文稿</vt:lpstr>
      <vt:lpstr>别神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察验心中的偶像的两个方法</vt:lpstr>
      <vt:lpstr>PowerPoint 演示文稿</vt:lpstr>
      <vt:lpstr>PowerPoint 演示文稿</vt:lpstr>
      <vt:lpstr>PowerPoint 演示文稿</vt:lpstr>
      <vt:lpstr>从第一条诫命传讲基督</vt:lpstr>
      <vt:lpstr>PowerPoint 演示文稿</vt:lpstr>
      <vt:lpstr>PowerPoint 演示文稿</vt:lpstr>
      <vt:lpstr>PowerPoint 演示文稿</vt:lpstr>
      <vt:lpstr>加尔文</vt:lpstr>
      <vt:lpstr>PowerPoint 演示文稿</vt:lpstr>
      <vt:lpstr>PowerPoint 演示文稿</vt:lpstr>
      <vt:lpstr>PowerPoint 演示文稿</vt:lpstr>
      <vt:lpstr>PowerPoint 演示文稿</vt:lpstr>
      <vt:lpstr>PowerPoint 演示文稿</vt:lpstr>
      <vt:lpstr>第二条诫命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原则</vt:lpstr>
      <vt:lpstr>PowerPoint 演示文稿</vt:lpstr>
      <vt:lpstr>PowerPoint 演示文稿</vt:lpstr>
      <vt:lpstr>PowerPoint 演示文稿</vt:lpstr>
      <vt:lpstr>PowerPoint 演示文稿</vt:lpstr>
      <vt:lpstr>敬拜的限定性原则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Christopher Wright</vt:lpstr>
      <vt:lpstr>加尔文</vt:lpstr>
      <vt:lpstr>PowerPoint 演示文稿</vt:lpstr>
      <vt:lpstr>PowerPoint 演示文稿</vt:lpstr>
      <vt:lpstr>PowerPoint 演示文稿</vt:lpstr>
      <vt:lpstr>第二条诫命</vt:lpstr>
      <vt:lpstr>PowerPoint 演示文稿</vt:lpstr>
      <vt:lpstr>PowerPoint 演示文稿</vt:lpstr>
      <vt:lpstr>PowerPoint 演示文稿</vt:lpstr>
      <vt:lpstr>Neil Postman《娱乐至死》</vt:lpstr>
      <vt:lpstr>PowerPoint 演示文稿</vt:lpstr>
      <vt:lpstr>加尔文</vt:lpstr>
      <vt:lpstr>两种教会中极为隐蔽的偶像崇拜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加尔文</vt:lpstr>
      <vt:lpstr>Christopher Wright</vt:lpstr>
      <vt:lpstr>PowerPoint 演示文稿</vt:lpstr>
      <vt:lpstr>PowerPoint 演示文稿</vt:lpstr>
      <vt:lpstr>从第二条诫命传讲基督</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十诫的序言</dc:title>
  <dc:creator>apple</dc:creator>
  <cp:lastModifiedBy>WangXuanhe</cp:lastModifiedBy>
  <cp:revision>23</cp:revision>
  <dcterms:created xsi:type="dcterms:W3CDTF">2019-08-26T20:50:03Z</dcterms:created>
  <dcterms:modified xsi:type="dcterms:W3CDTF">2019-08-27T00:54:47Z</dcterms:modified>
</cp:coreProperties>
</file>