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2" r:id="rId2"/>
    <p:sldId id="321"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7" r:id="rId40"/>
    <p:sldId id="295" r:id="rId41"/>
    <p:sldId id="298" r:id="rId42"/>
    <p:sldId id="299" r:id="rId43"/>
    <p:sldId id="304" r:id="rId44"/>
    <p:sldId id="296" r:id="rId45"/>
    <p:sldId id="300" r:id="rId46"/>
    <p:sldId id="292" r:id="rId47"/>
    <p:sldId id="305" r:id="rId48"/>
    <p:sldId id="306" r:id="rId49"/>
    <p:sldId id="301" r:id="rId50"/>
    <p:sldId id="307" r:id="rId51"/>
    <p:sldId id="302" r:id="rId52"/>
    <p:sldId id="308" r:id="rId53"/>
    <p:sldId id="309" r:id="rId54"/>
    <p:sldId id="310" r:id="rId55"/>
    <p:sldId id="293" r:id="rId56"/>
    <p:sldId id="294" r:id="rId57"/>
    <p:sldId id="303" r:id="rId58"/>
    <p:sldId id="311" r:id="rId59"/>
    <p:sldId id="312" r:id="rId60"/>
    <p:sldId id="313" r:id="rId61"/>
    <p:sldId id="314" r:id="rId62"/>
    <p:sldId id="315" r:id="rId63"/>
    <p:sldId id="316" r:id="rId64"/>
    <p:sldId id="317" r:id="rId65"/>
    <p:sldId id="318" r:id="rId6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5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2019/8/26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2019/8/26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2019/8/26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2019/8/26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2019/8/26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2019/8/26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2019/8/26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t>2019/8/26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2019/8/26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2019/8/26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2019/8/26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2019/8/26</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5107EF1-4B9E-4B74-B101-5156303AEBD2}"/>
              </a:ext>
            </a:extLst>
          </p:cNvPr>
          <p:cNvSpPr>
            <a:spLocks noGrp="1"/>
          </p:cNvSpPr>
          <p:nvPr>
            <p:ph type="title"/>
          </p:nvPr>
        </p:nvSpPr>
        <p:spPr/>
        <p:txBody>
          <a:bodyPr/>
          <a:lstStyle/>
          <a:p>
            <a:r>
              <a:rPr lang="en-US" altLang="zh-CN" dirty="0"/>
              <a:t>Republication</a:t>
            </a:r>
            <a:r>
              <a:rPr lang="zh-CN" altLang="en-US" dirty="0"/>
              <a:t>再版</a:t>
            </a:r>
          </a:p>
        </p:txBody>
      </p:sp>
      <p:sp>
        <p:nvSpPr>
          <p:cNvPr id="3" name="内容占位符 2">
            <a:extLst>
              <a:ext uri="{FF2B5EF4-FFF2-40B4-BE49-F238E27FC236}">
                <a16:creationId xmlns:a16="http://schemas.microsoft.com/office/drawing/2014/main" id="{8B0E894B-452D-4D51-8927-D32448AC3AC9}"/>
              </a:ext>
            </a:extLst>
          </p:cNvPr>
          <p:cNvSpPr>
            <a:spLocks noGrp="1"/>
          </p:cNvSpPr>
          <p:nvPr>
            <p:ph idx="1"/>
          </p:nvPr>
        </p:nvSpPr>
        <p:spPr>
          <a:xfrm>
            <a:off x="457200" y="1628800"/>
            <a:ext cx="8229600" cy="4525963"/>
          </a:xfrm>
        </p:spPr>
        <p:txBody>
          <a:bodyPr>
            <a:normAutofit lnSpcReduction="10000"/>
          </a:bodyPr>
          <a:lstStyle/>
          <a:p>
            <a:pPr marL="0" indent="0">
              <a:buNone/>
            </a:pPr>
            <a:r>
              <a:rPr lang="zh-CN" altLang="en-US" dirty="0"/>
              <a:t>出埃及记</a:t>
            </a:r>
            <a:r>
              <a:rPr lang="en-US" altLang="zh-CN" dirty="0"/>
              <a:t>20:2</a:t>
            </a:r>
            <a:r>
              <a:rPr lang="zh-CN" altLang="en-US" dirty="0"/>
              <a:t> 我是耶和华你的　神，曾将你从埃及地为奴之家领出来。</a:t>
            </a:r>
            <a:endParaRPr lang="en-US" altLang="zh-CN" dirty="0"/>
          </a:p>
          <a:p>
            <a:pPr marL="0" indent="0">
              <a:buNone/>
            </a:pPr>
            <a:endParaRPr lang="en-US" altLang="zh-CN" dirty="0"/>
          </a:p>
          <a:p>
            <a:pPr marL="0" indent="0">
              <a:buNone/>
            </a:pPr>
            <a:r>
              <a:rPr lang="zh-CN" altLang="en-US" dirty="0"/>
              <a:t>历代志下</a:t>
            </a:r>
            <a:r>
              <a:rPr lang="en-US" altLang="zh-CN" dirty="0"/>
              <a:t>24:19</a:t>
            </a:r>
            <a:r>
              <a:rPr lang="zh-CN" altLang="en-US" dirty="0"/>
              <a:t>但　神仍遣先知到他们那里，引导他们归向耶和华。这先知警戒他们，他们却不肯听。</a:t>
            </a:r>
            <a:endParaRPr lang="en-US" altLang="zh-CN" dirty="0"/>
          </a:p>
          <a:p>
            <a:pPr marL="0" indent="0">
              <a:buNone/>
            </a:pPr>
            <a:endParaRPr lang="en-US" altLang="zh-CN" dirty="0"/>
          </a:p>
          <a:p>
            <a:pPr marL="0" indent="0">
              <a:buNone/>
            </a:pPr>
            <a:r>
              <a:rPr lang="zh-CN" altLang="en-US" dirty="0"/>
              <a:t>约翰福音</a:t>
            </a:r>
            <a:r>
              <a:rPr lang="en-US" altLang="zh-CN" dirty="0"/>
              <a:t>5:46</a:t>
            </a:r>
            <a:r>
              <a:rPr lang="zh-CN" altLang="en-US"/>
              <a:t>你们如果信摩西，也必信我，因为他书上有指着我写的话。</a:t>
            </a:r>
            <a:endParaRPr lang="zh-CN" altLang="en-US" dirty="0"/>
          </a:p>
        </p:txBody>
      </p:sp>
    </p:spTree>
    <p:extLst>
      <p:ext uri="{BB962C8B-B14F-4D97-AF65-F5344CB8AC3E}">
        <p14:creationId xmlns:p14="http://schemas.microsoft.com/office/powerpoint/2010/main" val="1902708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0A85F34-5EF9-4D61-B390-D539E85EDAEC}"/>
              </a:ext>
            </a:extLst>
          </p:cNvPr>
          <p:cNvSpPr>
            <a:spLocks noGrp="1"/>
          </p:cNvSpPr>
          <p:nvPr>
            <p:ph type="title"/>
          </p:nvPr>
        </p:nvSpPr>
        <p:spPr/>
        <p:txBody>
          <a:bodyPr>
            <a:normAutofit/>
          </a:bodyPr>
          <a:lstStyle/>
          <a:p>
            <a:r>
              <a:rPr lang="zh-CN" altLang="en-US" dirty="0"/>
              <a:t>“圣灵的果子”</a:t>
            </a:r>
          </a:p>
        </p:txBody>
      </p:sp>
      <p:sp>
        <p:nvSpPr>
          <p:cNvPr id="3" name="内容占位符 2">
            <a:extLst>
              <a:ext uri="{FF2B5EF4-FFF2-40B4-BE49-F238E27FC236}">
                <a16:creationId xmlns:a16="http://schemas.microsoft.com/office/drawing/2014/main" id="{8A55BDF8-D2F2-470A-8470-ED860A200F93}"/>
              </a:ext>
            </a:extLst>
          </p:cNvPr>
          <p:cNvSpPr>
            <a:spLocks noGrp="1"/>
          </p:cNvSpPr>
          <p:nvPr>
            <p:ph idx="1"/>
          </p:nvPr>
        </p:nvSpPr>
        <p:spPr/>
        <p:txBody>
          <a:bodyPr/>
          <a:lstStyle/>
          <a:p>
            <a:pPr marL="0" indent="0">
              <a:buNone/>
            </a:pPr>
            <a:r>
              <a:rPr lang="zh-CN" altLang="en-US" dirty="0"/>
              <a:t>加拉太书</a:t>
            </a:r>
            <a:r>
              <a:rPr lang="en-US" altLang="zh-CN" dirty="0"/>
              <a:t>5:22-23 </a:t>
            </a:r>
            <a:r>
              <a:rPr lang="zh-CN" altLang="en-US" dirty="0"/>
              <a:t>圣灵所结的果子，就是仁爱、喜乐、和平、忍耐、恩慈、良善、信实、温柔、节制。这样的事没有律法禁止。</a:t>
            </a:r>
          </a:p>
          <a:p>
            <a:pPr marL="0" indent="0">
              <a:buNone/>
            </a:pPr>
            <a:endParaRPr lang="zh-CN" altLang="en-US" dirty="0"/>
          </a:p>
        </p:txBody>
      </p:sp>
    </p:spTree>
    <p:extLst>
      <p:ext uri="{BB962C8B-B14F-4D97-AF65-F5344CB8AC3E}">
        <p14:creationId xmlns:p14="http://schemas.microsoft.com/office/powerpoint/2010/main" val="4255992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0D28C1A-41C3-41A2-AB84-04AE9F2F120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85BF492-7726-4374-9B24-6C1D69F7EC20}"/>
              </a:ext>
            </a:extLst>
          </p:cNvPr>
          <p:cNvSpPr>
            <a:spLocks noGrp="1"/>
          </p:cNvSpPr>
          <p:nvPr>
            <p:ph idx="1"/>
          </p:nvPr>
        </p:nvSpPr>
        <p:spPr/>
        <p:txBody>
          <a:bodyPr/>
          <a:lstStyle/>
          <a:p>
            <a:pPr marL="0" indent="0">
              <a:buNone/>
            </a:pPr>
            <a:r>
              <a:rPr lang="zh-CN" altLang="en-US" dirty="0"/>
              <a:t>相对于上述罗列的原则，为什么威斯敏斯特大会的神学家们选择时间上距离我们最遥远的十诫作为道德律的总结，而非那些在救赎历史中离我们更近的原则？</a:t>
            </a:r>
          </a:p>
        </p:txBody>
      </p:sp>
    </p:spTree>
    <p:extLst>
      <p:ext uri="{BB962C8B-B14F-4D97-AF65-F5344CB8AC3E}">
        <p14:creationId xmlns:p14="http://schemas.microsoft.com/office/powerpoint/2010/main" val="3151933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AC1EAA5-9266-43B0-BD82-664FC821D611}"/>
              </a:ext>
            </a:extLst>
          </p:cNvPr>
          <p:cNvSpPr>
            <a:spLocks noGrp="1"/>
          </p:cNvSpPr>
          <p:nvPr>
            <p:ph type="title"/>
          </p:nvPr>
        </p:nvSpPr>
        <p:spPr/>
        <p:txBody>
          <a:bodyPr/>
          <a:lstStyle/>
          <a:p>
            <a:r>
              <a:rPr lang="en-US" altLang="zh-CN" dirty="0"/>
              <a:t>1</a:t>
            </a:r>
            <a:r>
              <a:rPr lang="zh-CN" altLang="en-US" dirty="0"/>
              <a:t>、	十诫颁布方式的独特性</a:t>
            </a:r>
          </a:p>
        </p:txBody>
      </p:sp>
      <p:sp>
        <p:nvSpPr>
          <p:cNvPr id="3" name="内容占位符 2">
            <a:extLst>
              <a:ext uri="{FF2B5EF4-FFF2-40B4-BE49-F238E27FC236}">
                <a16:creationId xmlns:a16="http://schemas.microsoft.com/office/drawing/2014/main" id="{2761CDFF-8E98-4CCE-9167-2910FA87FD18}"/>
              </a:ext>
            </a:extLst>
          </p:cNvPr>
          <p:cNvSpPr>
            <a:spLocks noGrp="1"/>
          </p:cNvSpPr>
          <p:nvPr>
            <p:ph idx="1"/>
          </p:nvPr>
        </p:nvSpPr>
        <p:spPr/>
        <p:txBody>
          <a:bodyPr/>
          <a:lstStyle/>
          <a:p>
            <a:endParaRPr lang="zh-CN" altLang="en-US"/>
          </a:p>
        </p:txBody>
      </p:sp>
    </p:spTree>
    <p:extLst>
      <p:ext uri="{BB962C8B-B14F-4D97-AF65-F5344CB8AC3E}">
        <p14:creationId xmlns:p14="http://schemas.microsoft.com/office/powerpoint/2010/main" val="2629506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5AED9FD-C301-4B12-913E-ACBCC366165E}"/>
              </a:ext>
            </a:extLst>
          </p:cNvPr>
          <p:cNvSpPr>
            <a:spLocks noGrp="1"/>
          </p:cNvSpPr>
          <p:nvPr>
            <p:ph type="title"/>
          </p:nvPr>
        </p:nvSpPr>
        <p:spPr/>
        <p:txBody>
          <a:bodyPr/>
          <a:lstStyle/>
          <a:p>
            <a:r>
              <a:rPr lang="en-US" altLang="zh-CN" dirty="0"/>
              <a:t>2</a:t>
            </a:r>
            <a:r>
              <a:rPr lang="zh-CN" altLang="en-US" dirty="0"/>
              <a:t>、	十诫颁布场景的独特性</a:t>
            </a:r>
          </a:p>
        </p:txBody>
      </p:sp>
      <p:sp>
        <p:nvSpPr>
          <p:cNvPr id="3" name="内容占位符 2">
            <a:extLst>
              <a:ext uri="{FF2B5EF4-FFF2-40B4-BE49-F238E27FC236}">
                <a16:creationId xmlns:a16="http://schemas.microsoft.com/office/drawing/2014/main" id="{96DB3353-3DFE-4F99-A741-AAE309F9540F}"/>
              </a:ext>
            </a:extLst>
          </p:cNvPr>
          <p:cNvSpPr>
            <a:spLocks noGrp="1"/>
          </p:cNvSpPr>
          <p:nvPr>
            <p:ph idx="1"/>
          </p:nvPr>
        </p:nvSpPr>
        <p:spPr/>
        <p:txBody>
          <a:bodyPr/>
          <a:lstStyle/>
          <a:p>
            <a:endParaRPr lang="zh-CN" altLang="en-US"/>
          </a:p>
        </p:txBody>
      </p:sp>
    </p:spTree>
    <p:extLst>
      <p:ext uri="{BB962C8B-B14F-4D97-AF65-F5344CB8AC3E}">
        <p14:creationId xmlns:p14="http://schemas.microsoft.com/office/powerpoint/2010/main" val="185549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040481D-98EB-4DDC-8A32-D78DFB6F1E5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4257A1C-0F54-4696-94F9-33694F77C429}"/>
              </a:ext>
            </a:extLst>
          </p:cNvPr>
          <p:cNvSpPr>
            <a:spLocks noGrp="1"/>
          </p:cNvSpPr>
          <p:nvPr>
            <p:ph idx="1"/>
          </p:nvPr>
        </p:nvSpPr>
        <p:spPr/>
        <p:txBody>
          <a:bodyPr/>
          <a:lstStyle/>
          <a:p>
            <a:pPr marL="0" indent="0">
              <a:buNone/>
            </a:pPr>
            <a:r>
              <a:rPr lang="zh-CN" altLang="en-US" dirty="0"/>
              <a:t>雷轰、闪电、密云、角声（出埃及记</a:t>
            </a:r>
            <a:r>
              <a:rPr lang="en-US" altLang="zh-CN" dirty="0"/>
              <a:t>19:6</a:t>
            </a:r>
            <a:r>
              <a:rPr lang="zh-CN" altLang="en-US" dirty="0"/>
              <a:t>）</a:t>
            </a:r>
            <a:endParaRPr lang="en-US" altLang="zh-CN" dirty="0"/>
          </a:p>
          <a:p>
            <a:pPr marL="0" indent="0">
              <a:buNone/>
            </a:pPr>
            <a:endParaRPr lang="en-US" altLang="zh-CN" dirty="0"/>
          </a:p>
          <a:p>
            <a:pPr marL="0" indent="0">
              <a:buNone/>
            </a:pPr>
            <a:r>
              <a:rPr lang="zh-CN" altLang="en-US" dirty="0"/>
              <a:t>火、烟、地震（出埃及记</a:t>
            </a:r>
            <a:r>
              <a:rPr lang="en-US" altLang="zh-CN" dirty="0"/>
              <a:t>19:8</a:t>
            </a:r>
            <a:r>
              <a:rPr lang="zh-CN" altLang="en-US" dirty="0"/>
              <a:t>）</a:t>
            </a:r>
            <a:endParaRPr lang="en-US" altLang="zh-CN" dirty="0"/>
          </a:p>
          <a:p>
            <a:pPr marL="0" indent="0">
              <a:buNone/>
            </a:pPr>
            <a:endParaRPr lang="en-US" altLang="zh-CN" dirty="0"/>
          </a:p>
          <a:p>
            <a:pPr marL="0" indent="0">
              <a:buNone/>
            </a:pPr>
            <a:r>
              <a:rPr lang="zh-CN" altLang="en-US" dirty="0"/>
              <a:t>神他自己的声音（出埃及记</a:t>
            </a:r>
            <a:r>
              <a:rPr lang="en-US" altLang="zh-CN" dirty="0"/>
              <a:t>19:9</a:t>
            </a:r>
            <a:r>
              <a:rPr lang="zh-CN" altLang="en-US" dirty="0"/>
              <a:t>）</a:t>
            </a:r>
          </a:p>
        </p:txBody>
      </p:sp>
    </p:spTree>
    <p:extLst>
      <p:ext uri="{BB962C8B-B14F-4D97-AF65-F5344CB8AC3E}">
        <p14:creationId xmlns:p14="http://schemas.microsoft.com/office/powerpoint/2010/main" val="9614800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18104AC-7818-408F-81FF-B63983DA5652}"/>
              </a:ext>
            </a:extLst>
          </p:cNvPr>
          <p:cNvSpPr>
            <a:spLocks noGrp="1"/>
          </p:cNvSpPr>
          <p:nvPr>
            <p:ph type="title"/>
          </p:nvPr>
        </p:nvSpPr>
        <p:spPr/>
        <p:txBody>
          <a:bodyPr>
            <a:normAutofit/>
          </a:bodyPr>
          <a:lstStyle/>
          <a:p>
            <a:r>
              <a:rPr lang="zh-CN" altLang="en-US" dirty="0"/>
              <a:t>神迹的三个目的</a:t>
            </a:r>
          </a:p>
        </p:txBody>
      </p:sp>
      <p:sp>
        <p:nvSpPr>
          <p:cNvPr id="3" name="内容占位符 2">
            <a:extLst>
              <a:ext uri="{FF2B5EF4-FFF2-40B4-BE49-F238E27FC236}">
                <a16:creationId xmlns:a16="http://schemas.microsoft.com/office/drawing/2014/main" id="{6686ABDA-61F9-4F51-9440-A0BB7DFB58BF}"/>
              </a:ext>
            </a:extLst>
          </p:cNvPr>
          <p:cNvSpPr>
            <a:spLocks noGrp="1"/>
          </p:cNvSpPr>
          <p:nvPr>
            <p:ph idx="1"/>
          </p:nvPr>
        </p:nvSpPr>
        <p:spPr/>
        <p:txBody>
          <a:bodyPr>
            <a:normAutofit/>
          </a:bodyPr>
          <a:lstStyle/>
          <a:p>
            <a:pPr marL="0" indent="0">
              <a:buNone/>
            </a:pPr>
            <a:r>
              <a:rPr lang="zh-CN" altLang="en-US" sz="4000" dirty="0"/>
              <a:t>彰显神的权能</a:t>
            </a:r>
            <a:endParaRPr lang="en-US" altLang="zh-CN" sz="4000" dirty="0"/>
          </a:p>
          <a:p>
            <a:pPr marL="0" indent="0">
              <a:buNone/>
            </a:pPr>
            <a:endParaRPr lang="en-US" altLang="zh-CN" sz="4000" dirty="0"/>
          </a:p>
          <a:p>
            <a:pPr marL="0" indent="0">
              <a:buNone/>
            </a:pPr>
            <a:r>
              <a:rPr lang="zh-CN" altLang="en-US" sz="4000" dirty="0"/>
              <a:t>传递教导</a:t>
            </a:r>
            <a:endParaRPr lang="en-US" altLang="zh-CN" sz="4000" dirty="0"/>
          </a:p>
          <a:p>
            <a:pPr marL="0" indent="0">
              <a:buNone/>
            </a:pPr>
            <a:endParaRPr lang="en-US" altLang="zh-CN" sz="4000" dirty="0"/>
          </a:p>
          <a:p>
            <a:pPr marL="0" indent="0">
              <a:buNone/>
            </a:pPr>
            <a:r>
              <a:rPr lang="zh-CN" altLang="en-US" sz="4000" dirty="0"/>
              <a:t>引起人的敬畏</a:t>
            </a:r>
          </a:p>
        </p:txBody>
      </p:sp>
    </p:spTree>
    <p:extLst>
      <p:ext uri="{BB962C8B-B14F-4D97-AF65-F5344CB8AC3E}">
        <p14:creationId xmlns:p14="http://schemas.microsoft.com/office/powerpoint/2010/main" val="621039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8228023-C712-4757-999B-221D34AEF020}"/>
              </a:ext>
            </a:extLst>
          </p:cNvPr>
          <p:cNvSpPr>
            <a:spLocks noGrp="1"/>
          </p:cNvSpPr>
          <p:nvPr>
            <p:ph type="title"/>
          </p:nvPr>
        </p:nvSpPr>
        <p:spPr/>
        <p:txBody>
          <a:bodyPr/>
          <a:lstStyle/>
          <a:p>
            <a:r>
              <a:rPr lang="zh-CN" altLang="en-US" dirty="0"/>
              <a:t>彰显神的权能</a:t>
            </a:r>
          </a:p>
        </p:txBody>
      </p:sp>
      <p:sp>
        <p:nvSpPr>
          <p:cNvPr id="3" name="内容占位符 2">
            <a:extLst>
              <a:ext uri="{FF2B5EF4-FFF2-40B4-BE49-F238E27FC236}">
                <a16:creationId xmlns:a16="http://schemas.microsoft.com/office/drawing/2014/main" id="{28DC5406-FD00-4B30-85EE-D14DB990C8AF}"/>
              </a:ext>
            </a:extLst>
          </p:cNvPr>
          <p:cNvSpPr>
            <a:spLocks noGrp="1"/>
          </p:cNvSpPr>
          <p:nvPr>
            <p:ph idx="1"/>
          </p:nvPr>
        </p:nvSpPr>
        <p:spPr/>
        <p:txBody>
          <a:bodyPr>
            <a:normAutofit lnSpcReduction="10000"/>
          </a:bodyPr>
          <a:lstStyle/>
          <a:p>
            <a:pPr marL="0" indent="0">
              <a:buNone/>
            </a:pPr>
            <a:r>
              <a:rPr lang="zh-CN" altLang="en-US" dirty="0"/>
              <a:t>申命记</a:t>
            </a:r>
            <a:r>
              <a:rPr lang="en-US" altLang="zh-CN" dirty="0"/>
              <a:t>4:32-35 </a:t>
            </a:r>
            <a:r>
              <a:rPr lang="zh-CN" altLang="en-US" dirty="0"/>
              <a:t>你且考察在你以前的世代，自　神造人在世以来，从天这边到天那边，曾有何民听见　神在火中说话的声音，像你听见还能存活呢？这样的大事何曾有、何曾听见呢？　神何曾从别的国中将一国的人民领出来，用试验、神迹、奇事、争战、大能的手，和伸出来的膀臂，并大可畏的事，像耶和华你们的　神在埃及，在你们眼前为你们所行的一切事呢？这是显给你看，要使你知道，惟有耶和华他是　神，除他以外，再无别神。</a:t>
            </a:r>
          </a:p>
        </p:txBody>
      </p:sp>
    </p:spTree>
    <p:extLst>
      <p:ext uri="{BB962C8B-B14F-4D97-AF65-F5344CB8AC3E}">
        <p14:creationId xmlns:p14="http://schemas.microsoft.com/office/powerpoint/2010/main" val="24508683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45D3D5E-4831-41BA-ACFC-9F585C2E53E2}"/>
              </a:ext>
            </a:extLst>
          </p:cNvPr>
          <p:cNvSpPr>
            <a:spLocks noGrp="1"/>
          </p:cNvSpPr>
          <p:nvPr>
            <p:ph type="title"/>
          </p:nvPr>
        </p:nvSpPr>
        <p:spPr/>
        <p:txBody>
          <a:bodyPr/>
          <a:lstStyle/>
          <a:p>
            <a:r>
              <a:rPr lang="zh-CN" altLang="en-US" dirty="0"/>
              <a:t>传递教导</a:t>
            </a:r>
          </a:p>
        </p:txBody>
      </p:sp>
      <p:sp>
        <p:nvSpPr>
          <p:cNvPr id="3" name="内容占位符 2">
            <a:extLst>
              <a:ext uri="{FF2B5EF4-FFF2-40B4-BE49-F238E27FC236}">
                <a16:creationId xmlns:a16="http://schemas.microsoft.com/office/drawing/2014/main" id="{B221B6FE-F95C-48C1-88EF-547EC649394A}"/>
              </a:ext>
            </a:extLst>
          </p:cNvPr>
          <p:cNvSpPr>
            <a:spLocks noGrp="1"/>
          </p:cNvSpPr>
          <p:nvPr>
            <p:ph idx="1"/>
          </p:nvPr>
        </p:nvSpPr>
        <p:spPr/>
        <p:txBody>
          <a:bodyPr/>
          <a:lstStyle/>
          <a:p>
            <a:pPr marL="0" indent="0">
              <a:buNone/>
            </a:pPr>
            <a:r>
              <a:rPr lang="zh-CN" altLang="en-US" dirty="0"/>
              <a:t>申命记</a:t>
            </a:r>
            <a:r>
              <a:rPr lang="en-US" altLang="zh-CN" dirty="0"/>
              <a:t>4:36 </a:t>
            </a:r>
            <a:r>
              <a:rPr lang="zh-CN" altLang="en-US" dirty="0"/>
              <a:t>他从天上使你听见他的声音，为要教训你，又在地上使你看见他的烈火，并且听见他从火中所说的话。</a:t>
            </a:r>
          </a:p>
        </p:txBody>
      </p:sp>
    </p:spTree>
    <p:extLst>
      <p:ext uri="{BB962C8B-B14F-4D97-AF65-F5344CB8AC3E}">
        <p14:creationId xmlns:p14="http://schemas.microsoft.com/office/powerpoint/2010/main" val="17097457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BAF55D-18D6-479B-8EA6-A44C1A92ECF7}"/>
              </a:ext>
            </a:extLst>
          </p:cNvPr>
          <p:cNvSpPr>
            <a:spLocks noGrp="1"/>
          </p:cNvSpPr>
          <p:nvPr>
            <p:ph type="title"/>
          </p:nvPr>
        </p:nvSpPr>
        <p:spPr/>
        <p:txBody>
          <a:bodyPr/>
          <a:lstStyle/>
          <a:p>
            <a:r>
              <a:rPr lang="zh-CN" altLang="en-US" dirty="0"/>
              <a:t>引起人的敬畏</a:t>
            </a:r>
          </a:p>
        </p:txBody>
      </p:sp>
      <p:sp>
        <p:nvSpPr>
          <p:cNvPr id="3" name="内容占位符 2">
            <a:extLst>
              <a:ext uri="{FF2B5EF4-FFF2-40B4-BE49-F238E27FC236}">
                <a16:creationId xmlns:a16="http://schemas.microsoft.com/office/drawing/2014/main" id="{2D4922B6-997D-46A9-9423-540DDBA93D64}"/>
              </a:ext>
            </a:extLst>
          </p:cNvPr>
          <p:cNvSpPr>
            <a:spLocks noGrp="1"/>
          </p:cNvSpPr>
          <p:nvPr>
            <p:ph idx="1"/>
          </p:nvPr>
        </p:nvSpPr>
        <p:spPr/>
        <p:txBody>
          <a:bodyPr/>
          <a:lstStyle/>
          <a:p>
            <a:pPr marL="0" indent="0">
              <a:buNone/>
            </a:pPr>
            <a:r>
              <a:rPr lang="zh-CN" altLang="en-US" dirty="0"/>
              <a:t>申命记</a:t>
            </a:r>
            <a:r>
              <a:rPr lang="en-US" altLang="zh-CN" dirty="0"/>
              <a:t>4:10 </a:t>
            </a:r>
            <a:r>
              <a:rPr lang="zh-CN" altLang="en-US" dirty="0"/>
              <a:t>你在何烈山站在耶和华你　神面前的那日，耶和华对我说：‘你为我招聚百姓，我要叫他们听见我的话，使他们存活在世的日子，可以学习敬畏我，又可以教训儿女这样行。’</a:t>
            </a:r>
          </a:p>
        </p:txBody>
      </p:sp>
    </p:spTree>
    <p:extLst>
      <p:ext uri="{BB962C8B-B14F-4D97-AF65-F5344CB8AC3E}">
        <p14:creationId xmlns:p14="http://schemas.microsoft.com/office/powerpoint/2010/main" val="22072949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77417E4-862D-4F9F-B20E-999C720453A3}"/>
              </a:ext>
            </a:extLst>
          </p:cNvPr>
          <p:cNvSpPr>
            <a:spLocks noGrp="1"/>
          </p:cNvSpPr>
          <p:nvPr>
            <p:ph type="title"/>
          </p:nvPr>
        </p:nvSpPr>
        <p:spPr/>
        <p:txBody>
          <a:bodyPr/>
          <a:lstStyle/>
          <a:p>
            <a:r>
              <a:rPr lang="zh-CN" altLang="en-US" dirty="0"/>
              <a:t>对审判的恐惧</a:t>
            </a:r>
          </a:p>
        </p:txBody>
      </p:sp>
      <p:sp>
        <p:nvSpPr>
          <p:cNvPr id="3" name="内容占位符 2">
            <a:extLst>
              <a:ext uri="{FF2B5EF4-FFF2-40B4-BE49-F238E27FC236}">
                <a16:creationId xmlns:a16="http://schemas.microsoft.com/office/drawing/2014/main" id="{FC18EF00-2689-4499-AD68-E2DABAB2D21E}"/>
              </a:ext>
            </a:extLst>
          </p:cNvPr>
          <p:cNvSpPr>
            <a:spLocks noGrp="1"/>
          </p:cNvSpPr>
          <p:nvPr>
            <p:ph idx="1"/>
          </p:nvPr>
        </p:nvSpPr>
        <p:spPr/>
        <p:txBody>
          <a:bodyPr/>
          <a:lstStyle/>
          <a:p>
            <a:pPr marL="0" indent="0">
              <a:buNone/>
            </a:pPr>
            <a:r>
              <a:rPr lang="zh-CN" altLang="en-US" dirty="0"/>
              <a:t>出埃及记</a:t>
            </a:r>
            <a:r>
              <a:rPr lang="en-US" altLang="zh-CN" dirty="0"/>
              <a:t>20:20 </a:t>
            </a:r>
            <a:r>
              <a:rPr lang="zh-CN" altLang="en-US" dirty="0"/>
              <a:t>摩西对百姓说：“不要惧怕；因为　神降临是要试验你们，叫你们时常敬畏他，不致犯罪。”</a:t>
            </a:r>
          </a:p>
        </p:txBody>
      </p:sp>
    </p:spTree>
    <p:extLst>
      <p:ext uri="{BB962C8B-B14F-4D97-AF65-F5344CB8AC3E}">
        <p14:creationId xmlns:p14="http://schemas.microsoft.com/office/powerpoint/2010/main" val="2454843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32890F8-49C2-4B52-AFB0-9852F74D3ABF}"/>
              </a:ext>
            </a:extLst>
          </p:cNvPr>
          <p:cNvSpPr>
            <a:spLocks noGrp="1"/>
          </p:cNvSpPr>
          <p:nvPr>
            <p:ph type="title"/>
          </p:nvPr>
        </p:nvSpPr>
        <p:spPr/>
        <p:txBody>
          <a:bodyPr>
            <a:normAutofit fontScale="90000"/>
          </a:bodyPr>
          <a:lstStyle/>
          <a:p>
            <a:r>
              <a:rPr lang="en-US" altLang="zh-CN" dirty="0"/>
              <a:t>Theonomy</a:t>
            </a:r>
            <a:r>
              <a:rPr lang="zh-CN" altLang="en-US" dirty="0"/>
              <a:t>神律主义</a:t>
            </a:r>
            <a:r>
              <a:rPr lang="en-US" altLang="zh-CN" dirty="0"/>
              <a:t>/Christian reconstructionism</a:t>
            </a:r>
            <a:r>
              <a:rPr lang="zh-CN" altLang="en-US" dirty="0"/>
              <a:t>基督教重建主义</a:t>
            </a:r>
          </a:p>
        </p:txBody>
      </p:sp>
      <p:sp>
        <p:nvSpPr>
          <p:cNvPr id="3" name="内容占位符 2">
            <a:extLst>
              <a:ext uri="{FF2B5EF4-FFF2-40B4-BE49-F238E27FC236}">
                <a16:creationId xmlns:a16="http://schemas.microsoft.com/office/drawing/2014/main" id="{0DFE3DA0-7133-4AAF-BAE0-919633566BE1}"/>
              </a:ext>
            </a:extLst>
          </p:cNvPr>
          <p:cNvSpPr>
            <a:spLocks noGrp="1"/>
          </p:cNvSpPr>
          <p:nvPr>
            <p:ph idx="1"/>
          </p:nvPr>
        </p:nvSpPr>
        <p:spPr/>
        <p:txBody>
          <a:bodyPr/>
          <a:lstStyle/>
          <a:p>
            <a:pPr marL="0" indent="0">
              <a:buNone/>
            </a:pPr>
            <a:r>
              <a:rPr lang="zh-CN" altLang="en-US" dirty="0"/>
              <a:t>希伯来书</a:t>
            </a:r>
            <a:r>
              <a:rPr lang="en-US" altLang="zh-CN" dirty="0"/>
              <a:t>2:1-4 </a:t>
            </a:r>
            <a:r>
              <a:rPr lang="zh-CN" altLang="en-US" dirty="0"/>
              <a:t>所以，我们当越发郑重所听见的道理，恐怕我们随流失去。那藉着天使所传的话既是确定的；凡干犯悖逆的都受了该受的报应。我们若忽略这么大的救恩，怎能逃罪（</a:t>
            </a:r>
            <a:r>
              <a:rPr lang="el-GR" altLang="zh-CN" dirty="0"/>
              <a:t>ἐκφευξόμεθα</a:t>
            </a:r>
            <a:r>
              <a:rPr lang="zh-CN" altLang="en-US" dirty="0"/>
              <a:t>）呢？这救恩起先是主亲自讲的，后来是听见的人给我们证实了。　神又按自己的旨意，用神迹、奇事和百般的异能，并圣灵的恩赐，同他们作见证。</a:t>
            </a:r>
          </a:p>
        </p:txBody>
      </p:sp>
    </p:spTree>
    <p:extLst>
      <p:ext uri="{BB962C8B-B14F-4D97-AF65-F5344CB8AC3E}">
        <p14:creationId xmlns:p14="http://schemas.microsoft.com/office/powerpoint/2010/main" val="32999244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7C487A9-0AA2-4A05-AC0D-E3D7229026AB}"/>
              </a:ext>
            </a:extLst>
          </p:cNvPr>
          <p:cNvSpPr>
            <a:spLocks noGrp="1"/>
          </p:cNvSpPr>
          <p:nvPr>
            <p:ph type="title"/>
          </p:nvPr>
        </p:nvSpPr>
        <p:spPr/>
        <p:txBody>
          <a:bodyPr/>
          <a:lstStyle/>
          <a:p>
            <a:r>
              <a:rPr lang="zh-CN" altLang="en-US" dirty="0"/>
              <a:t>对审判的恐惧</a:t>
            </a:r>
          </a:p>
        </p:txBody>
      </p:sp>
      <p:sp>
        <p:nvSpPr>
          <p:cNvPr id="3" name="内容占位符 2">
            <a:extLst>
              <a:ext uri="{FF2B5EF4-FFF2-40B4-BE49-F238E27FC236}">
                <a16:creationId xmlns:a16="http://schemas.microsoft.com/office/drawing/2014/main" id="{F62B0D1F-C7AB-46D1-A068-1404E0ADF9BA}"/>
              </a:ext>
            </a:extLst>
          </p:cNvPr>
          <p:cNvSpPr>
            <a:spLocks noGrp="1"/>
          </p:cNvSpPr>
          <p:nvPr>
            <p:ph idx="1"/>
          </p:nvPr>
        </p:nvSpPr>
        <p:spPr/>
        <p:txBody>
          <a:bodyPr/>
          <a:lstStyle/>
          <a:p>
            <a:pPr marL="0" indent="0">
              <a:buNone/>
            </a:pPr>
            <a:r>
              <a:rPr lang="zh-CN" altLang="en-US" dirty="0"/>
              <a:t>希伯来书</a:t>
            </a:r>
            <a:r>
              <a:rPr lang="en-US" altLang="zh-CN" dirty="0"/>
              <a:t>12:18-21 </a:t>
            </a:r>
            <a:r>
              <a:rPr lang="zh-CN" altLang="en-US" dirty="0"/>
              <a:t>你们原不是来到那能摸的山；此山有火焰、密云、黑暗、暴风、角声与说话的声音。那些听见这声音的，都求不要再向他们说话；因为他们当不起所命他们的话，说：“靠近这山的，即便是走兽，也要用石头打死。”所见的极其可怕，甚至摩西说：“我甚是恐惧战兢。”</a:t>
            </a:r>
          </a:p>
          <a:p>
            <a:pPr marL="0" indent="0">
              <a:buNone/>
            </a:pPr>
            <a:endParaRPr lang="zh-CN" altLang="en-US" dirty="0"/>
          </a:p>
        </p:txBody>
      </p:sp>
    </p:spTree>
    <p:extLst>
      <p:ext uri="{BB962C8B-B14F-4D97-AF65-F5344CB8AC3E}">
        <p14:creationId xmlns:p14="http://schemas.microsoft.com/office/powerpoint/2010/main" val="37687383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52DD719-9A9B-40FC-BA48-C3B285D47AC2}"/>
              </a:ext>
            </a:extLst>
          </p:cNvPr>
          <p:cNvSpPr>
            <a:spLocks noGrp="1"/>
          </p:cNvSpPr>
          <p:nvPr>
            <p:ph type="title"/>
          </p:nvPr>
        </p:nvSpPr>
        <p:spPr/>
        <p:txBody>
          <a:bodyPr/>
          <a:lstStyle/>
          <a:p>
            <a:r>
              <a:rPr lang="zh-CN" altLang="en-US" dirty="0"/>
              <a:t>对神的敬畏</a:t>
            </a:r>
          </a:p>
        </p:txBody>
      </p:sp>
      <p:sp>
        <p:nvSpPr>
          <p:cNvPr id="3" name="内容占位符 2">
            <a:extLst>
              <a:ext uri="{FF2B5EF4-FFF2-40B4-BE49-F238E27FC236}">
                <a16:creationId xmlns:a16="http://schemas.microsoft.com/office/drawing/2014/main" id="{3C925024-8E9C-4FD7-97CA-32AF93D255AC}"/>
              </a:ext>
            </a:extLst>
          </p:cNvPr>
          <p:cNvSpPr>
            <a:spLocks noGrp="1"/>
          </p:cNvSpPr>
          <p:nvPr>
            <p:ph idx="1"/>
          </p:nvPr>
        </p:nvSpPr>
        <p:spPr/>
        <p:txBody>
          <a:bodyPr/>
          <a:lstStyle/>
          <a:p>
            <a:pPr marL="0" indent="0">
              <a:buNone/>
            </a:pPr>
            <a:r>
              <a:rPr lang="zh-CN" altLang="en-US" dirty="0"/>
              <a:t>出埃及记</a:t>
            </a:r>
            <a:r>
              <a:rPr lang="en-US" altLang="zh-CN" dirty="0"/>
              <a:t>20:20 </a:t>
            </a:r>
            <a:r>
              <a:rPr lang="zh-CN" altLang="en-US" dirty="0"/>
              <a:t>摩西对百姓说：“不要惧怕；因为　神降临是要试验你们，叫你们时常敬畏他，不致犯罪。”</a:t>
            </a:r>
          </a:p>
        </p:txBody>
      </p:sp>
    </p:spTree>
    <p:extLst>
      <p:ext uri="{BB962C8B-B14F-4D97-AF65-F5344CB8AC3E}">
        <p14:creationId xmlns:p14="http://schemas.microsoft.com/office/powerpoint/2010/main" val="18790294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76491C7-18DE-4F88-A911-200C909E99E0}"/>
              </a:ext>
            </a:extLst>
          </p:cNvPr>
          <p:cNvSpPr>
            <a:spLocks noGrp="1"/>
          </p:cNvSpPr>
          <p:nvPr>
            <p:ph type="title"/>
          </p:nvPr>
        </p:nvSpPr>
        <p:spPr/>
        <p:txBody>
          <a:bodyPr/>
          <a:lstStyle/>
          <a:p>
            <a:r>
              <a:rPr lang="en-US" altLang="zh-CN" dirty="0"/>
              <a:t>3</a:t>
            </a:r>
            <a:r>
              <a:rPr lang="zh-CN" altLang="en-US" dirty="0"/>
              <a:t>、	在救赎历史中的延续性</a:t>
            </a:r>
          </a:p>
        </p:txBody>
      </p:sp>
      <p:sp>
        <p:nvSpPr>
          <p:cNvPr id="3" name="内容占位符 2">
            <a:extLst>
              <a:ext uri="{FF2B5EF4-FFF2-40B4-BE49-F238E27FC236}">
                <a16:creationId xmlns:a16="http://schemas.microsoft.com/office/drawing/2014/main" id="{6C4BD92A-58A6-445E-BCEA-F9C0641349A3}"/>
              </a:ext>
            </a:extLst>
          </p:cNvPr>
          <p:cNvSpPr>
            <a:spLocks noGrp="1"/>
          </p:cNvSpPr>
          <p:nvPr>
            <p:ph idx="1"/>
          </p:nvPr>
        </p:nvSpPr>
        <p:spPr/>
        <p:txBody>
          <a:bodyPr/>
          <a:lstStyle/>
          <a:p>
            <a:pPr marL="0" indent="0">
              <a:buNone/>
            </a:pPr>
            <a:r>
              <a:rPr lang="zh-CN" altLang="en-US" dirty="0"/>
              <a:t>彼得前书</a:t>
            </a:r>
            <a:r>
              <a:rPr lang="en-US" altLang="zh-CN" dirty="0"/>
              <a:t>2:9 </a:t>
            </a:r>
            <a:r>
              <a:rPr lang="zh-CN" altLang="en-US" dirty="0"/>
              <a:t>惟有你们是被拣选的族类，是</a:t>
            </a:r>
            <a:r>
              <a:rPr lang="zh-CN" altLang="en-US" u="sng" dirty="0"/>
              <a:t>有君尊的祭司，是圣洁的国度，是属　神的子民</a:t>
            </a:r>
            <a:r>
              <a:rPr lang="zh-CN" altLang="en-US" dirty="0"/>
              <a:t>，要叫你们宣扬那召你们出黑暗、入奇妙光明者的美德。</a:t>
            </a:r>
            <a:endParaRPr lang="en-US" altLang="zh-CN" dirty="0"/>
          </a:p>
          <a:p>
            <a:pPr marL="0" indent="0">
              <a:buNone/>
            </a:pPr>
            <a:endParaRPr lang="en-US" altLang="zh-CN" dirty="0"/>
          </a:p>
          <a:p>
            <a:pPr marL="0" indent="0">
              <a:buNone/>
            </a:pPr>
            <a:r>
              <a:rPr lang="zh-CN" altLang="en-US" dirty="0"/>
              <a:t>出埃及记</a:t>
            </a:r>
            <a:r>
              <a:rPr lang="en-US" altLang="zh-CN" dirty="0"/>
              <a:t>19:6 </a:t>
            </a:r>
            <a:r>
              <a:rPr lang="zh-CN" altLang="en-US" dirty="0"/>
              <a:t>你们要</a:t>
            </a:r>
            <a:r>
              <a:rPr lang="zh-CN" altLang="en-US" u="sng" dirty="0"/>
              <a:t>归我作祭司的国度，为圣洁的国民</a:t>
            </a:r>
            <a:r>
              <a:rPr lang="zh-CN" altLang="en-US" dirty="0"/>
              <a:t>。</a:t>
            </a:r>
          </a:p>
        </p:txBody>
      </p:sp>
    </p:spTree>
    <p:extLst>
      <p:ext uri="{BB962C8B-B14F-4D97-AF65-F5344CB8AC3E}">
        <p14:creationId xmlns:p14="http://schemas.microsoft.com/office/powerpoint/2010/main" val="22774999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1F8669E-348F-45F8-B66B-5F670C19A46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7966D24-7746-41C9-A3BC-E4F0EBF2668C}"/>
              </a:ext>
            </a:extLst>
          </p:cNvPr>
          <p:cNvSpPr>
            <a:spLocks noGrp="1"/>
          </p:cNvSpPr>
          <p:nvPr>
            <p:ph idx="1"/>
          </p:nvPr>
        </p:nvSpPr>
        <p:spPr/>
        <p:txBody>
          <a:bodyPr>
            <a:normAutofit/>
          </a:bodyPr>
          <a:lstStyle/>
          <a:p>
            <a:pPr marL="0" indent="0">
              <a:buNone/>
            </a:pPr>
            <a:r>
              <a:rPr lang="zh-CN" altLang="en-US" dirty="0"/>
              <a:t>希伯来书</a:t>
            </a:r>
            <a:r>
              <a:rPr lang="en-US" altLang="zh-CN" dirty="0"/>
              <a:t>12:18-29 </a:t>
            </a:r>
            <a:r>
              <a:rPr lang="zh-CN" altLang="en-US" dirty="0"/>
              <a:t>你们原不是来到那能摸的山；此山有火焰、密云、黑暗、暴风、角声与说话的声音。那些听见这声音的，都求不要再向他们说话；因为他们当不起所命他们的话，说：“靠近这山的，即便是走兽，也要用石头打死。”所见的极其可怕，甚至摩西说：“我甚是恐惧战兢。”</a:t>
            </a:r>
          </a:p>
        </p:txBody>
      </p:sp>
    </p:spTree>
    <p:extLst>
      <p:ext uri="{BB962C8B-B14F-4D97-AF65-F5344CB8AC3E}">
        <p14:creationId xmlns:p14="http://schemas.microsoft.com/office/powerpoint/2010/main" val="22357439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F2914F3-12F0-4F70-8BEF-B7BA16F6073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738E66E-25C3-4679-B5E2-CB3809AECB71}"/>
              </a:ext>
            </a:extLst>
          </p:cNvPr>
          <p:cNvSpPr>
            <a:spLocks noGrp="1"/>
          </p:cNvSpPr>
          <p:nvPr>
            <p:ph idx="1"/>
          </p:nvPr>
        </p:nvSpPr>
        <p:spPr/>
        <p:txBody>
          <a:bodyPr>
            <a:normAutofit/>
          </a:bodyPr>
          <a:lstStyle/>
          <a:p>
            <a:pPr marL="0" indent="0">
              <a:buNone/>
            </a:pPr>
            <a:r>
              <a:rPr lang="zh-CN" altLang="en-US" dirty="0"/>
              <a:t>你们乃是来到锡安山，永生　神的城邑，就是天上的耶路撒冷。那里有千万的天使，有名录在天上诸长子之会所共聚的总会，有审判众人的　神和被成全之义人的灵魂，并新约的中保耶稣，以及所洒的血；这血所说的比亚伯的血所说的更美。</a:t>
            </a:r>
          </a:p>
        </p:txBody>
      </p:sp>
    </p:spTree>
    <p:extLst>
      <p:ext uri="{BB962C8B-B14F-4D97-AF65-F5344CB8AC3E}">
        <p14:creationId xmlns:p14="http://schemas.microsoft.com/office/powerpoint/2010/main" val="16403637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C9B50DC-15F6-4451-A450-7F46EA2DA5D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57DEAD3-28B2-4D64-92C6-A5025A3DA08A}"/>
              </a:ext>
            </a:extLst>
          </p:cNvPr>
          <p:cNvSpPr>
            <a:spLocks noGrp="1"/>
          </p:cNvSpPr>
          <p:nvPr>
            <p:ph idx="1"/>
          </p:nvPr>
        </p:nvSpPr>
        <p:spPr/>
        <p:txBody>
          <a:bodyPr>
            <a:normAutofit lnSpcReduction="10000"/>
          </a:bodyPr>
          <a:lstStyle/>
          <a:p>
            <a:pPr marL="0" indent="0">
              <a:buNone/>
            </a:pPr>
            <a:r>
              <a:rPr lang="zh-CN" altLang="en-US" dirty="0"/>
              <a:t>你们总要谨慎，不可弃绝那向你们说话的。因为，那些弃绝在地上警戒他们的尚且不能逃罪，何况我们违背那从天上警戒我们的呢？当时他的声音震动了地，但如今他应许说：“再一次我不单要震动地，还要震动天。”这再一次的话，是指明被震动的，就是受造之物都要挪去，使那不被震动的常存。所以我们既得了不能震动的国，就当感恩，照　神所喜悦的，用虔诚、敬畏的心侍奉　神。因为我们的　神乃是烈火。</a:t>
            </a:r>
          </a:p>
        </p:txBody>
      </p:sp>
    </p:spTree>
    <p:extLst>
      <p:ext uri="{BB962C8B-B14F-4D97-AF65-F5344CB8AC3E}">
        <p14:creationId xmlns:p14="http://schemas.microsoft.com/office/powerpoint/2010/main" val="29073023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77E1BC7-1C58-40EA-BC33-9D151A267DDF}"/>
              </a:ext>
            </a:extLst>
          </p:cNvPr>
          <p:cNvSpPr>
            <a:spLocks noGrp="1"/>
          </p:cNvSpPr>
          <p:nvPr>
            <p:ph type="title"/>
          </p:nvPr>
        </p:nvSpPr>
        <p:spPr/>
        <p:txBody>
          <a:bodyPr/>
          <a:lstStyle/>
          <a:p>
            <a:r>
              <a:rPr lang="en-US" altLang="zh-CN" dirty="0"/>
              <a:t>4</a:t>
            </a:r>
            <a:r>
              <a:rPr lang="zh-CN" altLang="en-US" dirty="0"/>
              <a:t>、	在圣约神学中的基础性</a:t>
            </a:r>
          </a:p>
        </p:txBody>
      </p:sp>
      <p:sp>
        <p:nvSpPr>
          <p:cNvPr id="3" name="内容占位符 2">
            <a:extLst>
              <a:ext uri="{FF2B5EF4-FFF2-40B4-BE49-F238E27FC236}">
                <a16:creationId xmlns:a16="http://schemas.microsoft.com/office/drawing/2014/main" id="{4311070F-FD73-4604-A1EA-281CDA5DA1A3}"/>
              </a:ext>
            </a:extLst>
          </p:cNvPr>
          <p:cNvSpPr>
            <a:spLocks noGrp="1"/>
          </p:cNvSpPr>
          <p:nvPr>
            <p:ph idx="1"/>
          </p:nvPr>
        </p:nvSpPr>
        <p:spPr/>
        <p:txBody>
          <a:bodyPr/>
          <a:lstStyle/>
          <a:p>
            <a:pPr marL="0" indent="0">
              <a:buNone/>
            </a:pPr>
            <a:r>
              <a:rPr lang="zh-CN" altLang="en-US" dirty="0"/>
              <a:t>神说“你们要归我作祭司的国度，为圣洁的国民。”</a:t>
            </a:r>
            <a:endParaRPr lang="en-US" altLang="zh-CN" dirty="0"/>
          </a:p>
          <a:p>
            <a:pPr marL="0" indent="0">
              <a:buNone/>
            </a:pPr>
            <a:endParaRPr lang="en-US" altLang="zh-CN" dirty="0"/>
          </a:p>
          <a:p>
            <a:pPr marL="0" indent="0">
              <a:buNone/>
            </a:pPr>
            <a:r>
              <a:rPr lang="zh-CN" altLang="en-US" dirty="0"/>
              <a:t>以色列民回应“凡耶和华所说的，我们都要遵行。”</a:t>
            </a:r>
          </a:p>
        </p:txBody>
      </p:sp>
    </p:spTree>
    <p:extLst>
      <p:ext uri="{BB962C8B-B14F-4D97-AF65-F5344CB8AC3E}">
        <p14:creationId xmlns:p14="http://schemas.microsoft.com/office/powerpoint/2010/main" val="35647901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AB3166E-EAE1-4709-AE34-2D44AC076D1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E6742E5-C2BC-4E93-8F84-88D7E0BEA9E8}"/>
              </a:ext>
            </a:extLst>
          </p:cNvPr>
          <p:cNvSpPr>
            <a:spLocks noGrp="1"/>
          </p:cNvSpPr>
          <p:nvPr>
            <p:ph idx="1"/>
          </p:nvPr>
        </p:nvSpPr>
        <p:spPr/>
        <p:txBody>
          <a:bodyPr/>
          <a:lstStyle/>
          <a:p>
            <a:pPr marL="0" indent="0">
              <a:buNone/>
            </a:pPr>
            <a:r>
              <a:rPr lang="zh-CN" altLang="en-US" dirty="0"/>
              <a:t>从创世记第</a:t>
            </a:r>
            <a:r>
              <a:rPr lang="en-US" altLang="zh-CN" dirty="0"/>
              <a:t>3</a:t>
            </a:r>
            <a:r>
              <a:rPr lang="zh-CN" altLang="en-US" dirty="0"/>
              <a:t>章亚当夏娃堕落以来，古往今来，救赎历史中唯一一次所有神的子民聚集在一处从神的口中直接领受神的话语、与神立约。</a:t>
            </a:r>
          </a:p>
        </p:txBody>
      </p:sp>
    </p:spTree>
    <p:extLst>
      <p:ext uri="{BB962C8B-B14F-4D97-AF65-F5344CB8AC3E}">
        <p14:creationId xmlns:p14="http://schemas.microsoft.com/office/powerpoint/2010/main" val="32599754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E8E56B5-4C83-4EEE-B4AE-4A713B8387B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182AD36-2F2B-4F77-BBC7-FEE5AF1BB857}"/>
              </a:ext>
            </a:extLst>
          </p:cNvPr>
          <p:cNvSpPr>
            <a:spLocks noGrp="1"/>
          </p:cNvSpPr>
          <p:nvPr>
            <p:ph idx="1"/>
          </p:nvPr>
        </p:nvSpPr>
        <p:spPr/>
        <p:txBody>
          <a:bodyPr/>
          <a:lstStyle/>
          <a:p>
            <a:pPr marL="0" indent="0">
              <a:buNone/>
            </a:pPr>
            <a:r>
              <a:rPr lang="zh-CN" altLang="en-US" dirty="0"/>
              <a:t>申命记</a:t>
            </a:r>
            <a:r>
              <a:rPr lang="en-US" altLang="zh-CN" dirty="0"/>
              <a:t>4:13 </a:t>
            </a:r>
            <a:r>
              <a:rPr lang="zh-CN" altLang="en-US" dirty="0"/>
              <a:t>他将所吩咐你们当守的约指示你们，就是十条诫，并将这诫写在两块石版上。</a:t>
            </a:r>
          </a:p>
        </p:txBody>
      </p:sp>
    </p:spTree>
    <p:extLst>
      <p:ext uri="{BB962C8B-B14F-4D97-AF65-F5344CB8AC3E}">
        <p14:creationId xmlns:p14="http://schemas.microsoft.com/office/powerpoint/2010/main" val="22421309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9A4277-2223-4C5E-B223-33A77FD6C93A}"/>
              </a:ext>
            </a:extLst>
          </p:cNvPr>
          <p:cNvSpPr>
            <a:spLocks noGrp="1"/>
          </p:cNvSpPr>
          <p:nvPr>
            <p:ph type="title"/>
          </p:nvPr>
        </p:nvSpPr>
        <p:spPr/>
        <p:txBody>
          <a:bodyPr/>
          <a:lstStyle/>
          <a:p>
            <a:r>
              <a:rPr lang="zh-CN" altLang="en-US" dirty="0"/>
              <a:t>十诫作为约</a:t>
            </a:r>
          </a:p>
        </p:txBody>
      </p:sp>
      <p:sp>
        <p:nvSpPr>
          <p:cNvPr id="3" name="内容占位符 2">
            <a:extLst>
              <a:ext uri="{FF2B5EF4-FFF2-40B4-BE49-F238E27FC236}">
                <a16:creationId xmlns:a16="http://schemas.microsoft.com/office/drawing/2014/main" id="{AFBF92D3-A1B7-4C13-8094-539448E27467}"/>
              </a:ext>
            </a:extLst>
          </p:cNvPr>
          <p:cNvSpPr>
            <a:spLocks noGrp="1"/>
          </p:cNvSpPr>
          <p:nvPr>
            <p:ph idx="1"/>
          </p:nvPr>
        </p:nvSpPr>
        <p:spPr/>
        <p:txBody>
          <a:bodyPr/>
          <a:lstStyle/>
          <a:p>
            <a:pPr marL="0" indent="0">
              <a:buNone/>
            </a:pPr>
            <a:r>
              <a:rPr lang="zh-CN" altLang="en-US" dirty="0"/>
              <a:t>立约者的名字</a:t>
            </a:r>
            <a:endParaRPr lang="en-US" altLang="zh-CN" dirty="0"/>
          </a:p>
          <a:p>
            <a:pPr marL="0" indent="0">
              <a:buNone/>
            </a:pPr>
            <a:r>
              <a:rPr lang="zh-CN" altLang="en-US" dirty="0"/>
              <a:t>立约的背景</a:t>
            </a:r>
            <a:endParaRPr lang="en-US" altLang="zh-CN" dirty="0"/>
          </a:p>
          <a:p>
            <a:pPr marL="0" indent="0">
              <a:buNone/>
            </a:pPr>
            <a:r>
              <a:rPr lang="zh-CN" altLang="en-US" dirty="0"/>
              <a:t>约的条款和义务</a:t>
            </a:r>
            <a:endParaRPr lang="en-US" altLang="zh-CN" dirty="0"/>
          </a:p>
          <a:p>
            <a:pPr marL="0" indent="0">
              <a:buNone/>
            </a:pPr>
            <a:r>
              <a:rPr lang="zh-CN" altLang="en-US" dirty="0"/>
              <a:t>遵行义务带来的福分并违背义务带来的咒诅</a:t>
            </a:r>
          </a:p>
        </p:txBody>
      </p:sp>
    </p:spTree>
    <p:extLst>
      <p:ext uri="{BB962C8B-B14F-4D97-AF65-F5344CB8AC3E}">
        <p14:creationId xmlns:p14="http://schemas.microsoft.com/office/powerpoint/2010/main" val="31055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1D5411F-5A2D-4585-8E41-25826C9283B4}"/>
              </a:ext>
            </a:extLst>
          </p:cNvPr>
          <p:cNvSpPr>
            <a:spLocks noGrp="1"/>
          </p:cNvSpPr>
          <p:nvPr>
            <p:ph type="ctrTitle"/>
          </p:nvPr>
        </p:nvSpPr>
        <p:spPr/>
        <p:txBody>
          <a:bodyPr>
            <a:normAutofit/>
          </a:bodyPr>
          <a:lstStyle/>
          <a:p>
            <a:r>
              <a:rPr lang="zh-CN" altLang="en-US" sz="6000" dirty="0"/>
              <a:t>十诫导论</a:t>
            </a:r>
          </a:p>
        </p:txBody>
      </p:sp>
      <p:sp>
        <p:nvSpPr>
          <p:cNvPr id="3" name="副标题 2">
            <a:extLst>
              <a:ext uri="{FF2B5EF4-FFF2-40B4-BE49-F238E27FC236}">
                <a16:creationId xmlns:a16="http://schemas.microsoft.com/office/drawing/2014/main" id="{8AB813E4-E102-4BFB-8A13-C878A3DE67E4}"/>
              </a:ext>
            </a:extLst>
          </p:cNvPr>
          <p:cNvSpPr>
            <a:spLocks noGrp="1"/>
          </p:cNvSpPr>
          <p:nvPr>
            <p:ph type="subTitle" idx="1"/>
          </p:nvPr>
        </p:nvSpPr>
        <p:spPr/>
        <p:txBody>
          <a:bodyPr/>
          <a:lstStyle/>
          <a:p>
            <a:endParaRPr lang="zh-CN" altLang="en-US"/>
          </a:p>
        </p:txBody>
      </p:sp>
    </p:spTree>
    <p:extLst>
      <p:ext uri="{BB962C8B-B14F-4D97-AF65-F5344CB8AC3E}">
        <p14:creationId xmlns:p14="http://schemas.microsoft.com/office/powerpoint/2010/main" val="5304498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7376F8D-0995-4A42-9C1C-528682F64C15}"/>
              </a:ext>
            </a:extLst>
          </p:cNvPr>
          <p:cNvSpPr>
            <a:spLocks noGrp="1"/>
          </p:cNvSpPr>
          <p:nvPr>
            <p:ph type="title"/>
          </p:nvPr>
        </p:nvSpPr>
        <p:spPr/>
        <p:txBody>
          <a:bodyPr/>
          <a:lstStyle/>
          <a:p>
            <a:r>
              <a:rPr lang="zh-CN" altLang="en-US" dirty="0"/>
              <a:t>加尔文</a:t>
            </a:r>
          </a:p>
        </p:txBody>
      </p:sp>
      <p:sp>
        <p:nvSpPr>
          <p:cNvPr id="3" name="内容占位符 2">
            <a:extLst>
              <a:ext uri="{FF2B5EF4-FFF2-40B4-BE49-F238E27FC236}">
                <a16:creationId xmlns:a16="http://schemas.microsoft.com/office/drawing/2014/main" id="{59A1CBDA-4106-4D68-98B2-9E430350CE0E}"/>
              </a:ext>
            </a:extLst>
          </p:cNvPr>
          <p:cNvSpPr>
            <a:spLocks noGrp="1"/>
          </p:cNvSpPr>
          <p:nvPr>
            <p:ph idx="1"/>
          </p:nvPr>
        </p:nvSpPr>
        <p:spPr/>
        <p:txBody>
          <a:bodyPr/>
          <a:lstStyle/>
          <a:p>
            <a:pPr marL="0" indent="0">
              <a:buNone/>
            </a:pPr>
            <a:r>
              <a:rPr lang="zh-CN" altLang="en-US" dirty="0"/>
              <a:t>基督不是在律法上加添了自己的教训，其实他只是重新教导律法的真义。他恢复并洁净被法利赛人所曲解和被他们的酵所玷污的律法。</a:t>
            </a:r>
            <a:endParaRPr lang="en-US" altLang="zh-CN" dirty="0"/>
          </a:p>
          <a:p>
            <a:pPr marL="0" indent="0">
              <a:buNone/>
            </a:pPr>
            <a:endParaRPr lang="en-US" altLang="zh-CN" dirty="0"/>
          </a:p>
          <a:p>
            <a:pPr marL="0" indent="0">
              <a:buNone/>
            </a:pPr>
            <a:r>
              <a:rPr lang="zh-CN" altLang="en-US" dirty="0"/>
              <a:t>耶稣是“最好的律法诠释者”。</a:t>
            </a:r>
          </a:p>
        </p:txBody>
      </p:sp>
    </p:spTree>
    <p:extLst>
      <p:ext uri="{BB962C8B-B14F-4D97-AF65-F5344CB8AC3E}">
        <p14:creationId xmlns:p14="http://schemas.microsoft.com/office/powerpoint/2010/main" val="20309685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B3357E2-E8B4-4837-B166-32F8E96E5C96}"/>
              </a:ext>
            </a:extLst>
          </p:cNvPr>
          <p:cNvSpPr>
            <a:spLocks noGrp="1"/>
          </p:cNvSpPr>
          <p:nvPr>
            <p:ph type="title"/>
          </p:nvPr>
        </p:nvSpPr>
        <p:spPr/>
        <p:txBody>
          <a:bodyPr/>
          <a:lstStyle/>
          <a:p>
            <a:r>
              <a:rPr lang="en-US" altLang="zh-CN" dirty="0" err="1"/>
              <a:t>Turretin</a:t>
            </a:r>
            <a:endParaRPr lang="zh-CN" altLang="en-US" dirty="0"/>
          </a:p>
        </p:txBody>
      </p:sp>
      <p:sp>
        <p:nvSpPr>
          <p:cNvPr id="3" name="内容占位符 2">
            <a:extLst>
              <a:ext uri="{FF2B5EF4-FFF2-40B4-BE49-F238E27FC236}">
                <a16:creationId xmlns:a16="http://schemas.microsoft.com/office/drawing/2014/main" id="{E6447022-FBDB-4C15-94D8-C766B60BC8EE}"/>
              </a:ext>
            </a:extLst>
          </p:cNvPr>
          <p:cNvSpPr>
            <a:spLocks noGrp="1"/>
          </p:cNvSpPr>
          <p:nvPr>
            <p:ph idx="1"/>
          </p:nvPr>
        </p:nvSpPr>
        <p:spPr/>
        <p:txBody>
          <a:bodyPr/>
          <a:lstStyle/>
          <a:p>
            <a:pPr marL="0" indent="0">
              <a:buNone/>
            </a:pPr>
            <a:r>
              <a:rPr lang="zh-CN" altLang="en-US" dirty="0"/>
              <a:t>耶稣绝不是颁布一套新律法，只是解释和辨明摩西的律法。</a:t>
            </a:r>
          </a:p>
        </p:txBody>
      </p:sp>
    </p:spTree>
    <p:extLst>
      <p:ext uri="{BB962C8B-B14F-4D97-AF65-F5344CB8AC3E}">
        <p14:creationId xmlns:p14="http://schemas.microsoft.com/office/powerpoint/2010/main" val="19534423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55FF281-0486-4482-92F4-C7B37621123C}"/>
              </a:ext>
            </a:extLst>
          </p:cNvPr>
          <p:cNvSpPr>
            <a:spLocks noGrp="1"/>
          </p:cNvSpPr>
          <p:nvPr>
            <p:ph type="title"/>
          </p:nvPr>
        </p:nvSpPr>
        <p:spPr/>
        <p:txBody>
          <a:bodyPr/>
          <a:lstStyle/>
          <a:p>
            <a:r>
              <a:rPr lang="zh-CN" altLang="en-US" dirty="0"/>
              <a:t>耶稣</a:t>
            </a:r>
          </a:p>
        </p:txBody>
      </p:sp>
      <p:sp>
        <p:nvSpPr>
          <p:cNvPr id="3" name="内容占位符 2">
            <a:extLst>
              <a:ext uri="{FF2B5EF4-FFF2-40B4-BE49-F238E27FC236}">
                <a16:creationId xmlns:a16="http://schemas.microsoft.com/office/drawing/2014/main" id="{38531705-AC91-4607-B1E0-6A51F6F58A1A}"/>
              </a:ext>
            </a:extLst>
          </p:cNvPr>
          <p:cNvSpPr>
            <a:spLocks noGrp="1"/>
          </p:cNvSpPr>
          <p:nvPr>
            <p:ph idx="1"/>
          </p:nvPr>
        </p:nvSpPr>
        <p:spPr/>
        <p:txBody>
          <a:bodyPr/>
          <a:lstStyle/>
          <a:p>
            <a:pPr marL="0" indent="0">
              <a:buNone/>
            </a:pPr>
            <a:r>
              <a:rPr lang="zh-CN" altLang="en-US" dirty="0"/>
              <a:t>马太福音</a:t>
            </a:r>
            <a:r>
              <a:rPr lang="en-US" altLang="zh-CN" dirty="0"/>
              <a:t>5:17-18 </a:t>
            </a:r>
            <a:r>
              <a:rPr lang="zh-CN" altLang="en-US" dirty="0"/>
              <a:t>莫想我来要废掉律法和先知。我来不是要废掉，乃是要成全。我实在告诉你们，就是到天地都废去了，律法的一点一画也不能废去，都要成全。</a:t>
            </a:r>
          </a:p>
        </p:txBody>
      </p:sp>
    </p:spTree>
    <p:extLst>
      <p:ext uri="{BB962C8B-B14F-4D97-AF65-F5344CB8AC3E}">
        <p14:creationId xmlns:p14="http://schemas.microsoft.com/office/powerpoint/2010/main" val="37873628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1589497-9AC6-4716-BB33-2B444032498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43FCBFA-7CD3-4499-A267-84D66F404504}"/>
              </a:ext>
            </a:extLst>
          </p:cNvPr>
          <p:cNvSpPr>
            <a:spLocks noGrp="1"/>
          </p:cNvSpPr>
          <p:nvPr>
            <p:ph idx="1"/>
          </p:nvPr>
        </p:nvSpPr>
        <p:spPr/>
        <p:txBody>
          <a:bodyPr/>
          <a:lstStyle/>
          <a:p>
            <a:pPr marL="0" indent="0">
              <a:buNone/>
            </a:pPr>
            <a:r>
              <a:rPr lang="zh-CN" altLang="en-US" dirty="0"/>
              <a:t>从在圣约神学中的基础地位来说，十诫是整个圣经伦理体系的“宪法”。</a:t>
            </a:r>
          </a:p>
        </p:txBody>
      </p:sp>
    </p:spTree>
    <p:extLst>
      <p:ext uri="{BB962C8B-B14F-4D97-AF65-F5344CB8AC3E}">
        <p14:creationId xmlns:p14="http://schemas.microsoft.com/office/powerpoint/2010/main" val="7400228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E5CF6D-8D11-4FA4-8FBD-F2E42FE2C200}"/>
              </a:ext>
            </a:extLst>
          </p:cNvPr>
          <p:cNvSpPr>
            <a:spLocks noGrp="1"/>
          </p:cNvSpPr>
          <p:nvPr>
            <p:ph type="title"/>
          </p:nvPr>
        </p:nvSpPr>
        <p:spPr/>
        <p:txBody>
          <a:bodyPr/>
          <a:lstStyle/>
          <a:p>
            <a:r>
              <a:rPr lang="en-US" altLang="zh-CN" dirty="0"/>
              <a:t>5</a:t>
            </a:r>
            <a:r>
              <a:rPr lang="zh-CN" altLang="en-US" dirty="0"/>
              <a:t>、	在释经学上的核心地位</a:t>
            </a:r>
          </a:p>
        </p:txBody>
      </p:sp>
      <p:sp>
        <p:nvSpPr>
          <p:cNvPr id="3" name="内容占位符 2">
            <a:extLst>
              <a:ext uri="{FF2B5EF4-FFF2-40B4-BE49-F238E27FC236}">
                <a16:creationId xmlns:a16="http://schemas.microsoft.com/office/drawing/2014/main" id="{F3995BF4-A53D-42CA-B62C-41F81BE11A15}"/>
              </a:ext>
            </a:extLst>
          </p:cNvPr>
          <p:cNvSpPr>
            <a:spLocks noGrp="1"/>
          </p:cNvSpPr>
          <p:nvPr>
            <p:ph idx="1"/>
          </p:nvPr>
        </p:nvSpPr>
        <p:spPr/>
        <p:txBody>
          <a:bodyPr/>
          <a:lstStyle/>
          <a:p>
            <a:endParaRPr lang="zh-CN" altLang="en-US"/>
          </a:p>
        </p:txBody>
      </p:sp>
    </p:spTree>
    <p:extLst>
      <p:ext uri="{BB962C8B-B14F-4D97-AF65-F5344CB8AC3E}">
        <p14:creationId xmlns:p14="http://schemas.microsoft.com/office/powerpoint/2010/main" val="26363815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70F743-DA03-4568-8B04-89EE30FC2F1A}"/>
              </a:ext>
            </a:extLst>
          </p:cNvPr>
          <p:cNvSpPr>
            <a:spLocks noGrp="1"/>
          </p:cNvSpPr>
          <p:nvPr>
            <p:ph type="title"/>
          </p:nvPr>
        </p:nvSpPr>
        <p:spPr/>
        <p:txBody>
          <a:bodyPr/>
          <a:lstStyle/>
          <a:p>
            <a:r>
              <a:rPr lang="zh-CN" altLang="en-US" dirty="0"/>
              <a:t>以经解经</a:t>
            </a:r>
          </a:p>
        </p:txBody>
      </p:sp>
      <p:sp>
        <p:nvSpPr>
          <p:cNvPr id="3" name="内容占位符 2">
            <a:extLst>
              <a:ext uri="{FF2B5EF4-FFF2-40B4-BE49-F238E27FC236}">
                <a16:creationId xmlns:a16="http://schemas.microsoft.com/office/drawing/2014/main" id="{A4FEFEBD-8FCD-4AA5-BB2B-55C9E18388CB}"/>
              </a:ext>
            </a:extLst>
          </p:cNvPr>
          <p:cNvSpPr>
            <a:spLocks noGrp="1"/>
          </p:cNvSpPr>
          <p:nvPr>
            <p:ph idx="1"/>
          </p:nvPr>
        </p:nvSpPr>
        <p:spPr/>
        <p:txBody>
          <a:bodyPr/>
          <a:lstStyle/>
          <a:p>
            <a:pPr marL="0" indent="0">
              <a:buNone/>
            </a:pPr>
            <a:r>
              <a:rPr lang="zh-CN" altLang="en-US" dirty="0"/>
              <a:t>当我们探讨一个圣经教义时，应该首先查考那些直接、清晰、详细地启示这个教义的圣经章节，然后在含义清晰经文的光照下去理解相对来说含义不那么清晰的经文。</a:t>
            </a:r>
          </a:p>
        </p:txBody>
      </p:sp>
    </p:spTree>
    <p:extLst>
      <p:ext uri="{BB962C8B-B14F-4D97-AF65-F5344CB8AC3E}">
        <p14:creationId xmlns:p14="http://schemas.microsoft.com/office/powerpoint/2010/main" val="41779800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EDB3F9A-1194-48E9-B4C2-A182B6B8C82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F1C39A2-215F-418F-9858-EEDCB5A44D17}"/>
              </a:ext>
            </a:extLst>
          </p:cNvPr>
          <p:cNvSpPr>
            <a:spLocks noGrp="1"/>
          </p:cNvSpPr>
          <p:nvPr>
            <p:ph idx="1"/>
          </p:nvPr>
        </p:nvSpPr>
        <p:spPr/>
        <p:txBody>
          <a:bodyPr/>
          <a:lstStyle/>
          <a:p>
            <a:pPr marL="0" indent="0">
              <a:buNone/>
            </a:pPr>
            <a:r>
              <a:rPr lang="en-US" altLang="zh-CN" dirty="0"/>
              <a:t>2001</a:t>
            </a:r>
            <a:r>
              <a:rPr lang="zh-CN" altLang="en-US" dirty="0"/>
              <a:t>年普林斯顿大学宗教研究中心出版了一份报告，题目是</a:t>
            </a:r>
            <a:r>
              <a:rPr lang="en-US" altLang="zh-CN" dirty="0"/>
              <a:t>《</a:t>
            </a:r>
            <a:r>
              <a:rPr lang="zh-CN" altLang="en-US" dirty="0"/>
              <a:t>宗教日益兴旺，但道德却在沦丧</a:t>
            </a:r>
            <a:r>
              <a:rPr lang="en-US" altLang="zh-CN" dirty="0"/>
              <a:t>》</a:t>
            </a:r>
            <a:r>
              <a:rPr lang="zh-CN" altLang="en-US" dirty="0"/>
              <a:t>，这份报告指出虽然福音派教会的人数每年都在增长，但教会中阅读圣经的人数却在下降，基督徒的道德水准惊人滑坡。</a:t>
            </a:r>
          </a:p>
        </p:txBody>
      </p:sp>
    </p:spTree>
    <p:extLst>
      <p:ext uri="{BB962C8B-B14F-4D97-AF65-F5344CB8AC3E}">
        <p14:creationId xmlns:p14="http://schemas.microsoft.com/office/powerpoint/2010/main" val="16496466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2672944-A2C4-45C3-A2AB-0908B8AA6025}"/>
              </a:ext>
            </a:extLst>
          </p:cNvPr>
          <p:cNvSpPr>
            <a:spLocks noGrp="1"/>
          </p:cNvSpPr>
          <p:nvPr>
            <p:ph type="title"/>
          </p:nvPr>
        </p:nvSpPr>
        <p:spPr/>
        <p:txBody>
          <a:bodyPr>
            <a:normAutofit/>
          </a:bodyPr>
          <a:lstStyle/>
          <a:p>
            <a:r>
              <a:rPr lang="en-US" altLang="zh-CN" dirty="0"/>
              <a:t>6</a:t>
            </a:r>
            <a:r>
              <a:rPr lang="zh-CN" altLang="en-US" dirty="0"/>
              <a:t>、	在教会历史中的传承性</a:t>
            </a:r>
          </a:p>
        </p:txBody>
      </p:sp>
      <p:sp>
        <p:nvSpPr>
          <p:cNvPr id="3" name="内容占位符 2">
            <a:extLst>
              <a:ext uri="{FF2B5EF4-FFF2-40B4-BE49-F238E27FC236}">
                <a16:creationId xmlns:a16="http://schemas.microsoft.com/office/drawing/2014/main" id="{B760690F-9700-43AC-BCBD-7D381D10E023}"/>
              </a:ext>
            </a:extLst>
          </p:cNvPr>
          <p:cNvSpPr>
            <a:spLocks noGrp="1"/>
          </p:cNvSpPr>
          <p:nvPr>
            <p:ph idx="1"/>
          </p:nvPr>
        </p:nvSpPr>
        <p:spPr/>
        <p:txBody>
          <a:bodyPr/>
          <a:lstStyle/>
          <a:p>
            <a:pPr marL="0" indent="0">
              <a:buNone/>
            </a:pPr>
            <a:r>
              <a:rPr lang="zh-CN" altLang="en-US" dirty="0"/>
              <a:t>千百年来，天主教和基督教的要理问答和系统神学传统上都是通过解释十诫来处理伦理问题。</a:t>
            </a:r>
          </a:p>
        </p:txBody>
      </p:sp>
    </p:spTree>
    <p:extLst>
      <p:ext uri="{BB962C8B-B14F-4D97-AF65-F5344CB8AC3E}">
        <p14:creationId xmlns:p14="http://schemas.microsoft.com/office/powerpoint/2010/main" val="8626776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A57D472-243D-4769-9976-0290153BFBF8}"/>
              </a:ext>
            </a:extLst>
          </p:cNvPr>
          <p:cNvSpPr>
            <a:spLocks noGrp="1"/>
          </p:cNvSpPr>
          <p:nvPr>
            <p:ph type="title"/>
          </p:nvPr>
        </p:nvSpPr>
        <p:spPr/>
        <p:txBody>
          <a:bodyPr/>
          <a:lstStyle/>
          <a:p>
            <a:r>
              <a:rPr lang="zh-CN" altLang="en-US" dirty="0"/>
              <a:t>解释十诫的原则</a:t>
            </a:r>
          </a:p>
        </p:txBody>
      </p:sp>
      <p:sp>
        <p:nvSpPr>
          <p:cNvPr id="3" name="内容占位符 2">
            <a:extLst>
              <a:ext uri="{FF2B5EF4-FFF2-40B4-BE49-F238E27FC236}">
                <a16:creationId xmlns:a16="http://schemas.microsoft.com/office/drawing/2014/main" id="{7A137518-12A9-4D7C-9E51-F28E6463472C}"/>
              </a:ext>
            </a:extLst>
          </p:cNvPr>
          <p:cNvSpPr>
            <a:spLocks noGrp="1"/>
          </p:cNvSpPr>
          <p:nvPr>
            <p:ph idx="1"/>
          </p:nvPr>
        </p:nvSpPr>
        <p:spPr/>
        <p:txBody>
          <a:bodyPr>
            <a:normAutofit/>
          </a:bodyPr>
          <a:lstStyle/>
          <a:p>
            <a:pPr marL="0" indent="0">
              <a:buNone/>
            </a:pPr>
            <a:r>
              <a:rPr lang="zh-CN" altLang="en-US" dirty="0"/>
              <a:t>威斯敏斯特大要理问答第</a:t>
            </a:r>
            <a:r>
              <a:rPr lang="en-US" altLang="zh-CN" dirty="0"/>
              <a:t>99</a:t>
            </a:r>
            <a:r>
              <a:rPr lang="zh-CN" altLang="en-US" dirty="0"/>
              <a:t>问：正确理解十诫应该遵守什么原则？</a:t>
            </a:r>
          </a:p>
          <a:p>
            <a:pPr marL="0" indent="0">
              <a:buNone/>
            </a:pPr>
            <a:r>
              <a:rPr lang="zh-CN" altLang="en-US" dirty="0"/>
              <a:t>答：为了正确理解十诫，这些原则应该被遵守：</a:t>
            </a:r>
          </a:p>
          <a:p>
            <a:pPr marL="0" indent="0">
              <a:buNone/>
            </a:pPr>
            <a:r>
              <a:rPr lang="en-US" altLang="zh-CN" dirty="0"/>
              <a:t>1</a:t>
            </a:r>
            <a:r>
              <a:rPr lang="zh-CN" altLang="en-US" dirty="0"/>
              <a:t>、十诫是全备的，约束每个人全人完全遵守其中的公义，并且完全顺服直到永远；因此，即便是最极致的义务都要履行，就连最小的罪也要禁止。</a:t>
            </a:r>
          </a:p>
          <a:p>
            <a:pPr marL="0" indent="0">
              <a:buNone/>
            </a:pPr>
            <a:endParaRPr lang="zh-CN" altLang="en-US" dirty="0"/>
          </a:p>
        </p:txBody>
      </p:sp>
    </p:spTree>
    <p:extLst>
      <p:ext uri="{BB962C8B-B14F-4D97-AF65-F5344CB8AC3E}">
        <p14:creationId xmlns:p14="http://schemas.microsoft.com/office/powerpoint/2010/main" val="35220845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BC06783-7AC2-4CD2-B45D-8E452A73C42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4D15792-7F22-453B-9C56-F1FE747C9A2E}"/>
              </a:ext>
            </a:extLst>
          </p:cNvPr>
          <p:cNvSpPr>
            <a:spLocks noGrp="1"/>
          </p:cNvSpPr>
          <p:nvPr>
            <p:ph idx="1"/>
          </p:nvPr>
        </p:nvSpPr>
        <p:spPr/>
        <p:txBody>
          <a:bodyPr/>
          <a:lstStyle/>
          <a:p>
            <a:pPr marL="0" indent="0">
              <a:buNone/>
            </a:pPr>
            <a:r>
              <a:rPr lang="zh-CN" altLang="en-US" dirty="0"/>
              <a:t>雅各书</a:t>
            </a:r>
            <a:r>
              <a:rPr lang="en-US" altLang="zh-CN" dirty="0"/>
              <a:t>2:10 </a:t>
            </a:r>
            <a:r>
              <a:rPr lang="zh-CN" altLang="en-US" dirty="0"/>
              <a:t>因为凡遵守全律法的，只在一条上跌倒，他就是犯了众条。</a:t>
            </a:r>
            <a:endParaRPr lang="en-US" altLang="zh-CN" dirty="0"/>
          </a:p>
          <a:p>
            <a:pPr marL="0" indent="0">
              <a:buNone/>
            </a:pPr>
            <a:endParaRPr lang="en-US" altLang="zh-CN" dirty="0"/>
          </a:p>
          <a:p>
            <a:pPr marL="0" indent="0">
              <a:buNone/>
            </a:pPr>
            <a:r>
              <a:rPr lang="zh-CN" altLang="en-US" dirty="0"/>
              <a:t>传道书</a:t>
            </a:r>
            <a:r>
              <a:rPr lang="en-US" altLang="zh-CN" dirty="0"/>
              <a:t>7:20 </a:t>
            </a:r>
            <a:r>
              <a:rPr lang="zh-CN" altLang="en-US" dirty="0"/>
              <a:t>时常行善而不犯罪的义人，世上实在没有。</a:t>
            </a:r>
          </a:p>
        </p:txBody>
      </p:sp>
    </p:spTree>
    <p:extLst>
      <p:ext uri="{BB962C8B-B14F-4D97-AF65-F5344CB8AC3E}">
        <p14:creationId xmlns:p14="http://schemas.microsoft.com/office/powerpoint/2010/main" val="3628220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D4CA0AC-46BD-4914-86A9-542C4F6A1CD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6F196BE-74A1-4B6F-87CF-C36C1D05108B}"/>
              </a:ext>
            </a:extLst>
          </p:cNvPr>
          <p:cNvSpPr>
            <a:spLocks noGrp="1"/>
          </p:cNvSpPr>
          <p:nvPr>
            <p:ph idx="1"/>
          </p:nvPr>
        </p:nvSpPr>
        <p:spPr/>
        <p:txBody>
          <a:bodyPr/>
          <a:lstStyle/>
          <a:p>
            <a:pPr marL="0" indent="0">
              <a:buNone/>
            </a:pPr>
            <a:r>
              <a:rPr lang="zh-CN" altLang="en-US" dirty="0"/>
              <a:t>威斯敏斯特大要理问答第</a:t>
            </a:r>
            <a:r>
              <a:rPr lang="en-US" altLang="zh-CN" dirty="0"/>
              <a:t>98</a:t>
            </a:r>
            <a:r>
              <a:rPr lang="zh-CN" altLang="en-US" dirty="0"/>
              <a:t>问：道德律被总结性地包含在什么里面？</a:t>
            </a:r>
          </a:p>
          <a:p>
            <a:pPr marL="0" indent="0">
              <a:buNone/>
            </a:pPr>
            <a:r>
              <a:rPr lang="zh-CN" altLang="en-US" dirty="0"/>
              <a:t>答：道德律被总结性地包含在十诫里面，十诫是神在西奈山上亲口颁布，并亲手写在两块石版上，记录在出埃及记第</a:t>
            </a:r>
            <a:r>
              <a:rPr lang="en-US" altLang="zh-CN" dirty="0"/>
              <a:t>20</a:t>
            </a:r>
            <a:r>
              <a:rPr lang="zh-CN" altLang="en-US" dirty="0"/>
              <a:t>章：前四条诫命包括我们对神的义务，后六条诫命包括我们对人的义务。</a:t>
            </a:r>
          </a:p>
          <a:p>
            <a:pPr marL="0" indent="0">
              <a:buNone/>
            </a:pPr>
            <a:endParaRPr lang="zh-CN" altLang="en-US" dirty="0"/>
          </a:p>
        </p:txBody>
      </p:sp>
    </p:spTree>
    <p:extLst>
      <p:ext uri="{BB962C8B-B14F-4D97-AF65-F5344CB8AC3E}">
        <p14:creationId xmlns:p14="http://schemas.microsoft.com/office/powerpoint/2010/main" val="11020614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1A67AA8-3A46-4E55-9354-572E3D23A4E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C7F9CF2-5B9D-443F-99DC-00C0F11815AE}"/>
              </a:ext>
            </a:extLst>
          </p:cNvPr>
          <p:cNvSpPr>
            <a:spLocks noGrp="1"/>
          </p:cNvSpPr>
          <p:nvPr>
            <p:ph idx="1"/>
          </p:nvPr>
        </p:nvSpPr>
        <p:spPr/>
        <p:txBody>
          <a:bodyPr/>
          <a:lstStyle/>
          <a:p>
            <a:pPr marL="0" indent="0">
              <a:buNone/>
            </a:pPr>
            <a:r>
              <a:rPr lang="en-US" altLang="zh-CN" dirty="0"/>
              <a:t>2</a:t>
            </a:r>
            <a:r>
              <a:rPr lang="zh-CN" altLang="en-US" dirty="0"/>
              <a:t>、十诫是属灵的，因此关系到理性、意志、情感，和灵魂的其它所有能力；也关系到言语、行为和态度。</a:t>
            </a:r>
          </a:p>
          <a:p>
            <a:pPr marL="0" indent="0">
              <a:buNone/>
            </a:pPr>
            <a:endParaRPr lang="zh-CN" altLang="en-US" dirty="0"/>
          </a:p>
        </p:txBody>
      </p:sp>
    </p:spTree>
    <p:extLst>
      <p:ext uri="{BB962C8B-B14F-4D97-AF65-F5344CB8AC3E}">
        <p14:creationId xmlns:p14="http://schemas.microsoft.com/office/powerpoint/2010/main" val="21257822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995255C-B40F-4EA5-A2BA-3F23C70614F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97BBA5E-45F3-461E-9D02-BEA36323CE4E}"/>
              </a:ext>
            </a:extLst>
          </p:cNvPr>
          <p:cNvSpPr>
            <a:spLocks noGrp="1"/>
          </p:cNvSpPr>
          <p:nvPr>
            <p:ph idx="1"/>
          </p:nvPr>
        </p:nvSpPr>
        <p:spPr/>
        <p:txBody>
          <a:bodyPr/>
          <a:lstStyle/>
          <a:p>
            <a:pPr marL="0" indent="0">
              <a:buNone/>
            </a:pPr>
            <a:r>
              <a:rPr lang="zh-CN" altLang="en-US" dirty="0"/>
              <a:t>罗马书</a:t>
            </a:r>
            <a:r>
              <a:rPr lang="en-US" altLang="zh-CN" dirty="0"/>
              <a:t>7:14 </a:t>
            </a:r>
            <a:r>
              <a:rPr lang="zh-CN" altLang="en-US" dirty="0"/>
              <a:t>律法是属乎灵的。</a:t>
            </a:r>
            <a:endParaRPr lang="en-US" altLang="zh-CN" dirty="0"/>
          </a:p>
          <a:p>
            <a:pPr marL="0" indent="0">
              <a:buNone/>
            </a:pPr>
            <a:endParaRPr lang="en-US" altLang="zh-CN" dirty="0"/>
          </a:p>
          <a:p>
            <a:pPr marL="0" indent="0">
              <a:buNone/>
            </a:pPr>
            <a:r>
              <a:rPr lang="zh-CN" altLang="en-US" dirty="0"/>
              <a:t>撒母耳记上</a:t>
            </a:r>
            <a:r>
              <a:rPr lang="en-US" altLang="zh-CN" dirty="0"/>
              <a:t>16:7 </a:t>
            </a:r>
            <a:r>
              <a:rPr lang="zh-CN" altLang="en-US" dirty="0"/>
              <a:t>耶和华不像人看人：人是看外貌；耶和华是看内心。</a:t>
            </a:r>
            <a:endParaRPr lang="en-US" altLang="zh-CN" dirty="0"/>
          </a:p>
          <a:p>
            <a:pPr marL="0" indent="0">
              <a:buNone/>
            </a:pPr>
            <a:endParaRPr lang="zh-CN" altLang="en-US" dirty="0"/>
          </a:p>
          <a:p>
            <a:pPr marL="0" indent="0">
              <a:buNone/>
            </a:pPr>
            <a:r>
              <a:rPr lang="zh-CN" altLang="en-US" dirty="0"/>
              <a:t>马太福音</a:t>
            </a:r>
            <a:r>
              <a:rPr lang="en-US" altLang="zh-CN" dirty="0"/>
              <a:t>5:28 </a:t>
            </a:r>
            <a:r>
              <a:rPr lang="zh-CN" altLang="en-US" dirty="0"/>
              <a:t>只是我告诉你们，凡看见妇女就动淫念的，这人心里已经与她犯奸淫了。</a:t>
            </a:r>
          </a:p>
          <a:p>
            <a:pPr marL="0" indent="0">
              <a:buNone/>
            </a:pPr>
            <a:endParaRPr lang="zh-CN" altLang="en-US" dirty="0"/>
          </a:p>
        </p:txBody>
      </p:sp>
    </p:spTree>
    <p:extLst>
      <p:ext uri="{BB962C8B-B14F-4D97-AF65-F5344CB8AC3E}">
        <p14:creationId xmlns:p14="http://schemas.microsoft.com/office/powerpoint/2010/main" val="33145175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1F0A39F-04FD-4401-A9C0-37A715B3156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FEB7598-8212-4340-A057-3512DC710E38}"/>
              </a:ext>
            </a:extLst>
          </p:cNvPr>
          <p:cNvSpPr>
            <a:spLocks noGrp="1"/>
          </p:cNvSpPr>
          <p:nvPr>
            <p:ph idx="1"/>
          </p:nvPr>
        </p:nvSpPr>
        <p:spPr/>
        <p:txBody>
          <a:bodyPr/>
          <a:lstStyle/>
          <a:p>
            <a:pPr marL="0" indent="0">
              <a:buNone/>
            </a:pPr>
            <a:r>
              <a:rPr lang="zh-CN" altLang="en-US" dirty="0"/>
              <a:t>第</a:t>
            </a:r>
            <a:r>
              <a:rPr lang="en-US" altLang="zh-CN" dirty="0"/>
              <a:t>2</a:t>
            </a:r>
            <a:r>
              <a:rPr lang="zh-CN" altLang="en-US" dirty="0"/>
              <a:t>条原则也被称为内外兼管原则（</a:t>
            </a:r>
            <a:r>
              <a:rPr lang="en-US" altLang="zh-CN" dirty="0"/>
              <a:t>The Inside/Outside Rule</a:t>
            </a:r>
            <a:r>
              <a:rPr lang="zh-CN" altLang="en-US" dirty="0"/>
              <a:t>）。</a:t>
            </a:r>
            <a:endParaRPr lang="en-US" altLang="zh-CN" dirty="0"/>
          </a:p>
          <a:p>
            <a:pPr marL="0" indent="0">
              <a:buNone/>
            </a:pPr>
            <a:endParaRPr lang="en-US" altLang="zh-CN" dirty="0"/>
          </a:p>
          <a:p>
            <a:pPr marL="0" indent="0">
              <a:buNone/>
            </a:pPr>
            <a:r>
              <a:rPr lang="zh-CN" altLang="en-US" dirty="0"/>
              <a:t>十诫既管我们的身体，也管我们的灵魂；既约束我们的行为，也约束我们的言语和心思。</a:t>
            </a:r>
            <a:endParaRPr lang="en-US" altLang="zh-CN" dirty="0"/>
          </a:p>
          <a:p>
            <a:pPr marL="0" indent="0">
              <a:buNone/>
            </a:pPr>
            <a:endParaRPr lang="en-US" altLang="zh-CN" dirty="0"/>
          </a:p>
          <a:p>
            <a:pPr marL="0" indent="0">
              <a:buNone/>
            </a:pPr>
            <a:r>
              <a:rPr lang="zh-CN" altLang="en-US" dirty="0"/>
              <a:t>清教徒谚语：“人的法律只要管住人的手，神的律法却能管住人的心。”</a:t>
            </a:r>
          </a:p>
        </p:txBody>
      </p:sp>
    </p:spTree>
    <p:extLst>
      <p:ext uri="{BB962C8B-B14F-4D97-AF65-F5344CB8AC3E}">
        <p14:creationId xmlns:p14="http://schemas.microsoft.com/office/powerpoint/2010/main" val="1090057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4F2A1EF-086D-4E7A-BC25-60F4E8E6149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BD6C2D1-AFDE-462F-AE4C-F41533440467}"/>
              </a:ext>
            </a:extLst>
          </p:cNvPr>
          <p:cNvSpPr>
            <a:spLocks noGrp="1"/>
          </p:cNvSpPr>
          <p:nvPr>
            <p:ph idx="1"/>
          </p:nvPr>
        </p:nvSpPr>
        <p:spPr/>
        <p:txBody>
          <a:bodyPr/>
          <a:lstStyle/>
          <a:p>
            <a:pPr marL="0" indent="0">
              <a:buNone/>
            </a:pPr>
            <a:r>
              <a:rPr lang="zh-CN" altLang="en-US" dirty="0"/>
              <a:t>荷兰神学家</a:t>
            </a:r>
            <a:r>
              <a:rPr lang="en-US" altLang="zh-CN" dirty="0" err="1"/>
              <a:t>Douma</a:t>
            </a:r>
            <a:r>
              <a:rPr lang="zh-CN" altLang="en-US" dirty="0"/>
              <a:t>在印度尼西亚宣教时，曾遇到一位当地的部落酋长，那位酋长对他说：“我宁可遵守祖先留下的</a:t>
            </a:r>
            <a:r>
              <a:rPr lang="en-US" altLang="zh-CN" dirty="0"/>
              <a:t>7777</a:t>
            </a:r>
            <a:r>
              <a:rPr lang="zh-CN" altLang="en-US" dirty="0"/>
              <a:t>条规矩，也不要基督教的十诫，因为祖先的规矩纵然有</a:t>
            </a:r>
            <a:r>
              <a:rPr lang="en-US" altLang="zh-CN" dirty="0"/>
              <a:t>7777</a:t>
            </a:r>
            <a:r>
              <a:rPr lang="zh-CN" altLang="en-US" dirty="0"/>
              <a:t>条也还留下许多空子可钻，但十诫要我的全人全心。”</a:t>
            </a:r>
          </a:p>
          <a:p>
            <a:pPr marL="0" indent="0">
              <a:buNone/>
            </a:pPr>
            <a:endParaRPr lang="zh-CN" altLang="en-US" dirty="0"/>
          </a:p>
        </p:txBody>
      </p:sp>
    </p:spTree>
    <p:extLst>
      <p:ext uri="{BB962C8B-B14F-4D97-AF65-F5344CB8AC3E}">
        <p14:creationId xmlns:p14="http://schemas.microsoft.com/office/powerpoint/2010/main" val="27895842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771098-9DB7-4678-817C-41ABFCC0E9D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7EEAAEA-F2C6-4B5B-B18B-FB2671A785E5}"/>
              </a:ext>
            </a:extLst>
          </p:cNvPr>
          <p:cNvSpPr>
            <a:spLocks noGrp="1"/>
          </p:cNvSpPr>
          <p:nvPr>
            <p:ph idx="1"/>
          </p:nvPr>
        </p:nvSpPr>
        <p:spPr/>
        <p:txBody>
          <a:bodyPr/>
          <a:lstStyle/>
          <a:p>
            <a:pPr marL="0" indent="0">
              <a:buNone/>
            </a:pPr>
            <a:r>
              <a:rPr lang="en-US" altLang="zh-CN" dirty="0"/>
              <a:t>3</a:t>
            </a:r>
            <a:r>
              <a:rPr lang="zh-CN" altLang="en-US" dirty="0"/>
              <a:t>、	同一件事，从不同的方面，在不同的诫命中被要求或被禁止。</a:t>
            </a:r>
          </a:p>
        </p:txBody>
      </p:sp>
    </p:spTree>
    <p:extLst>
      <p:ext uri="{BB962C8B-B14F-4D97-AF65-F5344CB8AC3E}">
        <p14:creationId xmlns:p14="http://schemas.microsoft.com/office/powerpoint/2010/main" val="38309514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01BB69A-E082-4281-8947-E261F12F3EE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60B348D-4E9C-47FF-A9DA-CC778D461428}"/>
              </a:ext>
            </a:extLst>
          </p:cNvPr>
          <p:cNvSpPr>
            <a:spLocks noGrp="1"/>
          </p:cNvSpPr>
          <p:nvPr>
            <p:ph idx="1"/>
          </p:nvPr>
        </p:nvSpPr>
        <p:spPr/>
        <p:txBody>
          <a:bodyPr/>
          <a:lstStyle/>
          <a:p>
            <a:pPr marL="0" indent="0">
              <a:buNone/>
            </a:pPr>
            <a:r>
              <a:rPr lang="zh-CN" altLang="en-US" dirty="0"/>
              <a:t>歌罗西书</a:t>
            </a:r>
            <a:r>
              <a:rPr lang="en-US" altLang="zh-CN" dirty="0"/>
              <a:t>3:5 </a:t>
            </a:r>
            <a:r>
              <a:rPr lang="zh-CN" altLang="en-US" dirty="0"/>
              <a:t>所以，要治死你们在地上的肢体，就如淫乱、污秽、邪情、恶欲，和贪婪，贪婪就与拜偶像一样。</a:t>
            </a:r>
          </a:p>
        </p:txBody>
      </p:sp>
    </p:spTree>
    <p:extLst>
      <p:ext uri="{BB962C8B-B14F-4D97-AF65-F5344CB8AC3E}">
        <p14:creationId xmlns:p14="http://schemas.microsoft.com/office/powerpoint/2010/main" val="42905572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908029E-758C-4AFE-9292-38080969D85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B4F722F-852F-4FF2-BD05-4C5BA120E8CE}"/>
              </a:ext>
            </a:extLst>
          </p:cNvPr>
          <p:cNvSpPr>
            <a:spLocks noGrp="1"/>
          </p:cNvSpPr>
          <p:nvPr>
            <p:ph idx="1"/>
          </p:nvPr>
        </p:nvSpPr>
        <p:spPr>
          <a:xfrm>
            <a:off x="457200" y="1628800"/>
            <a:ext cx="8229600" cy="4525963"/>
          </a:xfrm>
        </p:spPr>
        <p:txBody>
          <a:bodyPr>
            <a:normAutofit/>
          </a:bodyPr>
          <a:lstStyle/>
          <a:p>
            <a:pPr marL="0" indent="0">
              <a:buNone/>
            </a:pPr>
            <a:r>
              <a:rPr lang="en-US" altLang="zh-CN" dirty="0"/>
              <a:t>4</a:t>
            </a:r>
            <a:r>
              <a:rPr lang="zh-CN" altLang="en-US" dirty="0"/>
              <a:t>、一个义务被要求，其相反的罪就被禁止；一个罪被禁止，其相反的义务也被要求。同样，一个应许被附上，其相反的警告就被包括；一个警告被包括，其相反的应许也被附上。</a:t>
            </a:r>
          </a:p>
          <a:p>
            <a:pPr marL="0" indent="0">
              <a:buNone/>
            </a:pPr>
            <a:endParaRPr lang="zh-CN" altLang="en-US" dirty="0"/>
          </a:p>
        </p:txBody>
      </p:sp>
    </p:spTree>
    <p:extLst>
      <p:ext uri="{BB962C8B-B14F-4D97-AF65-F5344CB8AC3E}">
        <p14:creationId xmlns:p14="http://schemas.microsoft.com/office/powerpoint/2010/main" val="36851050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3E1E41E-316E-4FE8-ADB6-36665EA49CC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ECC17B6-729C-42FA-8A87-4D973847F21B}"/>
              </a:ext>
            </a:extLst>
          </p:cNvPr>
          <p:cNvSpPr>
            <a:spLocks noGrp="1"/>
          </p:cNvSpPr>
          <p:nvPr>
            <p:ph idx="1"/>
          </p:nvPr>
        </p:nvSpPr>
        <p:spPr/>
        <p:txBody>
          <a:bodyPr>
            <a:normAutofit fontScale="92500" lnSpcReduction="10000"/>
          </a:bodyPr>
          <a:lstStyle/>
          <a:p>
            <a:pPr marL="0" indent="0">
              <a:buNone/>
            </a:pPr>
            <a:r>
              <a:rPr lang="zh-CN" altLang="en-US" dirty="0"/>
              <a:t>以赛亚书</a:t>
            </a:r>
            <a:r>
              <a:rPr lang="en-US" altLang="zh-CN" dirty="0"/>
              <a:t>58:13 </a:t>
            </a:r>
            <a:r>
              <a:rPr lang="zh-CN" altLang="en-US" dirty="0"/>
              <a:t>你若在安息日掉转你的脚步，在我圣日不以操作为喜乐，称安息日为可喜乐的，称耶和华的圣日为可尊重的；而且尊敬这日，不办自己的私事，不随自己的私意，不说自己的私话。</a:t>
            </a:r>
          </a:p>
          <a:p>
            <a:pPr marL="0" indent="0">
              <a:buNone/>
            </a:pPr>
            <a:r>
              <a:rPr lang="zh-CN" altLang="en-US" dirty="0"/>
              <a:t>马太福音</a:t>
            </a:r>
            <a:r>
              <a:rPr lang="en-US" altLang="zh-CN" dirty="0"/>
              <a:t>15:4-6 </a:t>
            </a:r>
            <a:r>
              <a:rPr lang="zh-CN" altLang="en-US" dirty="0"/>
              <a:t>　神说：‘当孝敬父母’；又说：‘咒骂父母的，必治死他。’你们倒说：‘无论何人对父母说：我所当奉给你的已经作了供献，他就可以不孝敬父母。’这就是你们藉着遗传，废了　神的诫命。</a:t>
            </a:r>
          </a:p>
          <a:p>
            <a:pPr marL="0" indent="0">
              <a:buNone/>
            </a:pPr>
            <a:endParaRPr lang="zh-CN" altLang="en-US" dirty="0"/>
          </a:p>
        </p:txBody>
      </p:sp>
    </p:spTree>
    <p:extLst>
      <p:ext uri="{BB962C8B-B14F-4D97-AF65-F5344CB8AC3E}">
        <p14:creationId xmlns:p14="http://schemas.microsoft.com/office/powerpoint/2010/main" val="177415380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CBC52DD-4529-4326-A7E6-F5585A2177C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68D8CFA-1C9D-43D1-8B13-2E2AA470C4F4}"/>
              </a:ext>
            </a:extLst>
          </p:cNvPr>
          <p:cNvSpPr>
            <a:spLocks noGrp="1"/>
          </p:cNvSpPr>
          <p:nvPr>
            <p:ph idx="1"/>
          </p:nvPr>
        </p:nvSpPr>
        <p:spPr/>
        <p:txBody>
          <a:bodyPr/>
          <a:lstStyle/>
          <a:p>
            <a:pPr marL="0" indent="0">
              <a:buNone/>
            </a:pPr>
            <a:r>
              <a:rPr lang="zh-CN" altLang="en-US" dirty="0"/>
              <a:t>第</a:t>
            </a:r>
            <a:r>
              <a:rPr lang="en-US" altLang="zh-CN" dirty="0"/>
              <a:t>4</a:t>
            </a:r>
            <a:r>
              <a:rPr lang="zh-CN" altLang="en-US" dirty="0"/>
              <a:t>条原则也被称为双面性原则（</a:t>
            </a:r>
            <a:r>
              <a:rPr lang="en-US" altLang="zh-CN" dirty="0"/>
              <a:t>The Two-Sided Rule</a:t>
            </a:r>
            <a:r>
              <a:rPr lang="zh-CN" altLang="en-US" dirty="0"/>
              <a:t>）。每一条诫命既禁止罪行也要求义务，可以防止我们只是消极地按照字面遵行十诫，却忽视积极地应用它。</a:t>
            </a:r>
          </a:p>
        </p:txBody>
      </p:sp>
    </p:spTree>
    <p:extLst>
      <p:ext uri="{BB962C8B-B14F-4D97-AF65-F5344CB8AC3E}">
        <p14:creationId xmlns:p14="http://schemas.microsoft.com/office/powerpoint/2010/main" val="1930342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7331534-3F49-4225-9626-394EAB8623D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C62B62F-3A7A-4247-B6AF-0A2E1B503CA6}"/>
              </a:ext>
            </a:extLst>
          </p:cNvPr>
          <p:cNvSpPr>
            <a:spLocks noGrp="1"/>
          </p:cNvSpPr>
          <p:nvPr>
            <p:ph idx="1"/>
          </p:nvPr>
        </p:nvSpPr>
        <p:spPr/>
        <p:txBody>
          <a:bodyPr/>
          <a:lstStyle/>
          <a:p>
            <a:pPr marL="0" indent="0">
              <a:buNone/>
            </a:pPr>
            <a:r>
              <a:rPr lang="en-US" altLang="zh-CN" dirty="0"/>
              <a:t>5</a:t>
            </a:r>
            <a:r>
              <a:rPr lang="zh-CN" altLang="en-US" dirty="0"/>
              <a:t>、神所禁止的，无论何时都不可做；神所要求的，始终是我们的义务；但并不是在所有时间都要完成每一个义务。</a:t>
            </a:r>
          </a:p>
          <a:p>
            <a:pPr marL="0" indent="0">
              <a:buNone/>
            </a:pPr>
            <a:endParaRPr lang="zh-CN" altLang="en-US" dirty="0"/>
          </a:p>
        </p:txBody>
      </p:sp>
    </p:spTree>
    <p:extLst>
      <p:ext uri="{BB962C8B-B14F-4D97-AF65-F5344CB8AC3E}">
        <p14:creationId xmlns:p14="http://schemas.microsoft.com/office/powerpoint/2010/main" val="3344550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D53DD42-0979-4777-93F0-FAE4CEFBCDD2}"/>
              </a:ext>
            </a:extLst>
          </p:cNvPr>
          <p:cNvSpPr>
            <a:spLocks noGrp="1"/>
          </p:cNvSpPr>
          <p:nvPr>
            <p:ph type="title"/>
          </p:nvPr>
        </p:nvSpPr>
        <p:spPr/>
        <p:txBody>
          <a:bodyPr/>
          <a:lstStyle/>
          <a:p>
            <a:r>
              <a:rPr lang="zh-CN" altLang="en-US" dirty="0"/>
              <a:t>爱的诫命</a:t>
            </a:r>
          </a:p>
        </p:txBody>
      </p:sp>
      <p:sp>
        <p:nvSpPr>
          <p:cNvPr id="3" name="内容占位符 2">
            <a:extLst>
              <a:ext uri="{FF2B5EF4-FFF2-40B4-BE49-F238E27FC236}">
                <a16:creationId xmlns:a16="http://schemas.microsoft.com/office/drawing/2014/main" id="{7CE810FD-E641-4BD9-AFF9-452F33FF22DB}"/>
              </a:ext>
            </a:extLst>
          </p:cNvPr>
          <p:cNvSpPr>
            <a:spLocks noGrp="1"/>
          </p:cNvSpPr>
          <p:nvPr>
            <p:ph idx="1"/>
          </p:nvPr>
        </p:nvSpPr>
        <p:spPr/>
        <p:txBody>
          <a:bodyPr/>
          <a:lstStyle/>
          <a:p>
            <a:pPr marL="0" indent="0">
              <a:buNone/>
            </a:pPr>
            <a:r>
              <a:rPr lang="zh-CN" altLang="en-US" dirty="0"/>
              <a:t>约翰福音</a:t>
            </a:r>
            <a:r>
              <a:rPr lang="en-US" altLang="zh-CN" dirty="0"/>
              <a:t>13:34-35 </a:t>
            </a:r>
            <a:r>
              <a:rPr lang="zh-CN" altLang="en-US" dirty="0"/>
              <a:t>我赐给你们一条新命令，乃是叫你们彼此相爱；我怎样爱你们，你们也要怎样相爱。你们若有彼此相爱的心，众人因此就认出你们是我的门徒了。</a:t>
            </a:r>
          </a:p>
        </p:txBody>
      </p:sp>
    </p:spTree>
    <p:extLst>
      <p:ext uri="{BB962C8B-B14F-4D97-AF65-F5344CB8AC3E}">
        <p14:creationId xmlns:p14="http://schemas.microsoft.com/office/powerpoint/2010/main" val="17207282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474910B-9B37-4E48-BFD3-B011C460D8B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6E8708A-5766-4A8A-851F-69EBF3C30C8D}"/>
              </a:ext>
            </a:extLst>
          </p:cNvPr>
          <p:cNvSpPr>
            <a:spLocks noGrp="1"/>
          </p:cNvSpPr>
          <p:nvPr>
            <p:ph idx="1"/>
          </p:nvPr>
        </p:nvSpPr>
        <p:spPr/>
        <p:txBody>
          <a:bodyPr/>
          <a:lstStyle/>
          <a:p>
            <a:pPr marL="0" indent="0">
              <a:buNone/>
            </a:pPr>
            <a:r>
              <a:rPr lang="zh-CN" altLang="en-US" dirty="0"/>
              <a:t>约伯记</a:t>
            </a:r>
            <a:r>
              <a:rPr lang="en-US" altLang="zh-CN" dirty="0"/>
              <a:t>13:7 </a:t>
            </a:r>
            <a:r>
              <a:rPr lang="zh-CN" altLang="en-US" dirty="0"/>
              <a:t>你们要为　神说不义的话吗？ 为他说诡诈的言语吗？</a:t>
            </a:r>
            <a:endParaRPr lang="en-US" altLang="zh-CN" dirty="0"/>
          </a:p>
          <a:p>
            <a:pPr marL="0" indent="0">
              <a:buNone/>
            </a:pPr>
            <a:endParaRPr lang="zh-CN" altLang="en-US" dirty="0"/>
          </a:p>
          <a:p>
            <a:pPr marL="0" indent="0">
              <a:buNone/>
            </a:pPr>
            <a:r>
              <a:rPr lang="zh-CN" altLang="en-US" dirty="0"/>
              <a:t>马太福音</a:t>
            </a:r>
            <a:r>
              <a:rPr lang="en-US" altLang="zh-CN" dirty="0"/>
              <a:t>12:7 ‘</a:t>
            </a:r>
            <a:r>
              <a:rPr lang="zh-CN" altLang="en-US" dirty="0"/>
              <a:t>我喜爱怜恤，不喜爱祭祀。’你们若明白这话的意思，就不将无罪的当作有罪的了。</a:t>
            </a:r>
          </a:p>
          <a:p>
            <a:pPr marL="0" indent="0">
              <a:buNone/>
            </a:pPr>
            <a:endParaRPr lang="zh-CN" altLang="en-US" dirty="0"/>
          </a:p>
        </p:txBody>
      </p:sp>
    </p:spTree>
    <p:extLst>
      <p:ext uri="{BB962C8B-B14F-4D97-AF65-F5344CB8AC3E}">
        <p14:creationId xmlns:p14="http://schemas.microsoft.com/office/powerpoint/2010/main" val="25267106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E776957-897C-4FA1-973B-29A3E6809F0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28CB0C1-F01C-473D-B966-9073D2577597}"/>
              </a:ext>
            </a:extLst>
          </p:cNvPr>
          <p:cNvSpPr>
            <a:spLocks noGrp="1"/>
          </p:cNvSpPr>
          <p:nvPr>
            <p:ph idx="1"/>
          </p:nvPr>
        </p:nvSpPr>
        <p:spPr/>
        <p:txBody>
          <a:bodyPr/>
          <a:lstStyle/>
          <a:p>
            <a:pPr marL="0" indent="0">
              <a:buNone/>
            </a:pPr>
            <a:r>
              <a:rPr lang="en-US" altLang="zh-CN" dirty="0"/>
              <a:t>6</a:t>
            </a:r>
            <a:r>
              <a:rPr lang="zh-CN" altLang="en-US" dirty="0"/>
              <a:t>、在一个罪之下，所有同类的罪都被禁止；在一个义务之下，所有同类的义务都被要求；连同所有的原因、途径、场合、表现、挑衅都在内。</a:t>
            </a:r>
          </a:p>
          <a:p>
            <a:pPr marL="0" indent="0">
              <a:buNone/>
            </a:pPr>
            <a:endParaRPr lang="zh-CN" altLang="en-US" dirty="0"/>
          </a:p>
        </p:txBody>
      </p:sp>
    </p:spTree>
    <p:extLst>
      <p:ext uri="{BB962C8B-B14F-4D97-AF65-F5344CB8AC3E}">
        <p14:creationId xmlns:p14="http://schemas.microsoft.com/office/powerpoint/2010/main" val="26655634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CE3D4D6-DDD1-452C-A7A2-CA1015C5972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EDB0814-6AEF-452C-85FB-6FBF24D754E4}"/>
              </a:ext>
            </a:extLst>
          </p:cNvPr>
          <p:cNvSpPr>
            <a:spLocks noGrp="1"/>
          </p:cNvSpPr>
          <p:nvPr>
            <p:ph idx="1"/>
          </p:nvPr>
        </p:nvSpPr>
        <p:spPr/>
        <p:txBody>
          <a:bodyPr/>
          <a:lstStyle/>
          <a:p>
            <a:pPr marL="0" indent="0">
              <a:buNone/>
            </a:pPr>
            <a:r>
              <a:rPr lang="zh-CN" altLang="en-US" dirty="0"/>
              <a:t>马太福音</a:t>
            </a:r>
            <a:r>
              <a:rPr lang="en-US" altLang="zh-CN" dirty="0"/>
              <a:t>5:21-22 </a:t>
            </a:r>
            <a:r>
              <a:rPr lang="zh-CN" altLang="en-US" dirty="0"/>
              <a:t>你们听见有吩咐古人的话，说：‘不可杀人’；又说：‘凡杀人的难免受审判。’只是我告诉你们，凡向弟兄动怒的，难免受审判；凡骂弟兄是拉加的，难免公会的审断；凡骂弟兄是魔利的，难免地狱的火。</a:t>
            </a:r>
          </a:p>
        </p:txBody>
      </p:sp>
    </p:spTree>
    <p:extLst>
      <p:ext uri="{BB962C8B-B14F-4D97-AF65-F5344CB8AC3E}">
        <p14:creationId xmlns:p14="http://schemas.microsoft.com/office/powerpoint/2010/main" val="221116071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7A43EE1-2281-44D0-A76E-481FEF0B9EE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69ADB3D-2FF4-4D13-B95E-6333456926A9}"/>
              </a:ext>
            </a:extLst>
          </p:cNvPr>
          <p:cNvSpPr>
            <a:spLocks noGrp="1"/>
          </p:cNvSpPr>
          <p:nvPr>
            <p:ph idx="1"/>
          </p:nvPr>
        </p:nvSpPr>
        <p:spPr/>
        <p:txBody>
          <a:bodyPr/>
          <a:lstStyle/>
          <a:p>
            <a:pPr marL="0" indent="0">
              <a:buNone/>
            </a:pPr>
            <a:r>
              <a:rPr lang="zh-CN" altLang="en-US" dirty="0"/>
              <a:t>第</a:t>
            </a:r>
            <a:r>
              <a:rPr lang="en-US" altLang="zh-CN" dirty="0"/>
              <a:t>6</a:t>
            </a:r>
            <a:r>
              <a:rPr lang="zh-CN" altLang="en-US" dirty="0"/>
              <a:t>条原则也被称为类属性原则（</a:t>
            </a:r>
            <a:r>
              <a:rPr lang="en-US" altLang="zh-CN" dirty="0"/>
              <a:t>The Rule of Categories</a:t>
            </a:r>
            <a:r>
              <a:rPr lang="zh-CN" altLang="en-US" dirty="0"/>
              <a:t>）。每一条诫命都直指一类罪中最严重的罪行，比如侍奉别神是最严重的亵渎，杀人是最严重的暴力，奸淫是人与人之间最严重的背约</a:t>
            </a:r>
            <a:r>
              <a:rPr lang="en-US" altLang="zh-CN" dirty="0"/>
              <a:t>……</a:t>
            </a:r>
            <a:r>
              <a:rPr lang="zh-CN" altLang="en-US" dirty="0"/>
              <a:t>但如果认为十诫只关乎这些最严重的罪行，那就错了。诫命不单单只针对这些被直接点明的严重罪行，更包括那些未一一罗列的同类犯罪，因此每一条诫命都包括狭义和广义两个层面。</a:t>
            </a:r>
          </a:p>
        </p:txBody>
      </p:sp>
    </p:spTree>
    <p:extLst>
      <p:ext uri="{BB962C8B-B14F-4D97-AF65-F5344CB8AC3E}">
        <p14:creationId xmlns:p14="http://schemas.microsoft.com/office/powerpoint/2010/main" val="20999110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0B7A386-A399-4033-9D6A-E9E5150F4901}"/>
              </a:ext>
            </a:extLst>
          </p:cNvPr>
          <p:cNvSpPr>
            <a:spLocks noGrp="1"/>
          </p:cNvSpPr>
          <p:nvPr>
            <p:ph type="title"/>
          </p:nvPr>
        </p:nvSpPr>
        <p:spPr/>
        <p:txBody>
          <a:bodyPr/>
          <a:lstStyle/>
          <a:p>
            <a:r>
              <a:rPr lang="en-US" altLang="zh-CN" dirty="0" err="1"/>
              <a:t>Turretin</a:t>
            </a:r>
            <a:endParaRPr lang="zh-CN" altLang="en-US" dirty="0"/>
          </a:p>
        </p:txBody>
      </p:sp>
      <p:sp>
        <p:nvSpPr>
          <p:cNvPr id="3" name="内容占位符 2">
            <a:extLst>
              <a:ext uri="{FF2B5EF4-FFF2-40B4-BE49-F238E27FC236}">
                <a16:creationId xmlns:a16="http://schemas.microsoft.com/office/drawing/2014/main" id="{124561AA-7D76-4D45-9C72-5EDDBE169E0E}"/>
              </a:ext>
            </a:extLst>
          </p:cNvPr>
          <p:cNvSpPr>
            <a:spLocks noGrp="1"/>
          </p:cNvSpPr>
          <p:nvPr>
            <p:ph idx="1"/>
          </p:nvPr>
        </p:nvSpPr>
        <p:spPr/>
        <p:txBody>
          <a:bodyPr/>
          <a:lstStyle/>
          <a:p>
            <a:pPr marL="0" indent="0">
              <a:buNone/>
            </a:pPr>
            <a:r>
              <a:rPr lang="zh-CN" altLang="en-US" dirty="0"/>
              <a:t>神禁止最根本、最主要的罪，也禁止所有其他相关的罪，或许是因为这些小罪会泛滥成灾；或许是因为这些小罪最终会导致大罪；或许是因为人眼中最微不足道的小罪也逃不过神的公义。因此姑息小罪或掩面不看小罪都是不合宜的，我们当更深地憎恶所有的罪。</a:t>
            </a:r>
          </a:p>
        </p:txBody>
      </p:sp>
    </p:spTree>
    <p:extLst>
      <p:ext uri="{BB962C8B-B14F-4D97-AF65-F5344CB8AC3E}">
        <p14:creationId xmlns:p14="http://schemas.microsoft.com/office/powerpoint/2010/main" val="230937966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2306450-BD47-47BD-9155-10E989F3683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619C391-60B4-49E5-8CC9-44968F1843A2}"/>
              </a:ext>
            </a:extLst>
          </p:cNvPr>
          <p:cNvSpPr>
            <a:spLocks noGrp="1"/>
          </p:cNvSpPr>
          <p:nvPr>
            <p:ph idx="1"/>
          </p:nvPr>
        </p:nvSpPr>
        <p:spPr/>
        <p:txBody>
          <a:bodyPr/>
          <a:lstStyle/>
          <a:p>
            <a:pPr marL="0" indent="0">
              <a:buNone/>
            </a:pPr>
            <a:r>
              <a:rPr lang="en-US" altLang="zh-CN" dirty="0"/>
              <a:t>7</a:t>
            </a:r>
            <a:r>
              <a:rPr lang="zh-CN" altLang="en-US" dirty="0"/>
              <a:t>、对于十诫所禁止或要求我们自己的，我们有责任根据自己的位份去促使他人在他们的位份义务中避免或遵守。</a:t>
            </a:r>
            <a:endParaRPr lang="en-US" altLang="zh-CN" dirty="0"/>
          </a:p>
          <a:p>
            <a:pPr marL="0" indent="0">
              <a:buNone/>
            </a:pPr>
            <a:endParaRPr lang="en-US" altLang="zh-CN" dirty="0"/>
          </a:p>
          <a:p>
            <a:pPr marL="0" indent="0">
              <a:buNone/>
            </a:pPr>
            <a:r>
              <a:rPr lang="en-US" altLang="zh-CN" dirty="0"/>
              <a:t>8</a:t>
            </a:r>
            <a:r>
              <a:rPr lang="zh-CN" altLang="en-US" dirty="0"/>
              <a:t>、对于十诫所要求他人的，我们有责任根据我们的位份和呼召去帮助他们遵守；对于十诫所禁止他人的，我们要注意不要在其中有份。</a:t>
            </a:r>
          </a:p>
          <a:p>
            <a:pPr marL="0" indent="0">
              <a:buNone/>
            </a:pPr>
            <a:endParaRPr lang="zh-CN" altLang="en-US" dirty="0"/>
          </a:p>
        </p:txBody>
      </p:sp>
    </p:spTree>
    <p:extLst>
      <p:ext uri="{BB962C8B-B14F-4D97-AF65-F5344CB8AC3E}">
        <p14:creationId xmlns:p14="http://schemas.microsoft.com/office/powerpoint/2010/main" val="34748478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F590033-DE00-47A2-9A2E-A1546372CC4E}"/>
              </a:ext>
            </a:extLst>
          </p:cNvPr>
          <p:cNvSpPr>
            <a:spLocks noGrp="1"/>
          </p:cNvSpPr>
          <p:nvPr>
            <p:ph type="title"/>
          </p:nvPr>
        </p:nvSpPr>
        <p:spPr/>
        <p:txBody>
          <a:bodyPr/>
          <a:lstStyle/>
          <a:p>
            <a:endParaRPr lang="zh-CN" altLang="en-US" dirty="0"/>
          </a:p>
        </p:txBody>
      </p:sp>
      <p:sp>
        <p:nvSpPr>
          <p:cNvPr id="3" name="内容占位符 2">
            <a:extLst>
              <a:ext uri="{FF2B5EF4-FFF2-40B4-BE49-F238E27FC236}">
                <a16:creationId xmlns:a16="http://schemas.microsoft.com/office/drawing/2014/main" id="{C36213D4-6144-47A5-B8A7-5840C21BA671}"/>
              </a:ext>
            </a:extLst>
          </p:cNvPr>
          <p:cNvSpPr>
            <a:spLocks noGrp="1"/>
          </p:cNvSpPr>
          <p:nvPr>
            <p:ph idx="1"/>
          </p:nvPr>
        </p:nvSpPr>
        <p:spPr/>
        <p:txBody>
          <a:bodyPr/>
          <a:lstStyle/>
          <a:p>
            <a:pPr marL="0" indent="0">
              <a:buNone/>
            </a:pPr>
            <a:r>
              <a:rPr lang="zh-CN" altLang="en-US" dirty="0"/>
              <a:t>第</a:t>
            </a:r>
            <a:r>
              <a:rPr lang="en-US" altLang="zh-CN" dirty="0"/>
              <a:t>7</a:t>
            </a:r>
            <a:r>
              <a:rPr lang="zh-CN" altLang="en-US" dirty="0"/>
              <a:t>、第</a:t>
            </a:r>
            <a:r>
              <a:rPr lang="en-US" altLang="zh-CN" dirty="0"/>
              <a:t>8</a:t>
            </a:r>
            <a:r>
              <a:rPr lang="zh-CN" altLang="en-US" dirty="0"/>
              <a:t>条原则可以合称为看顾弟兄原则（</a:t>
            </a:r>
            <a:r>
              <a:rPr lang="en-US" altLang="zh-CN" dirty="0"/>
              <a:t>The Brother’s Keeper Rule</a:t>
            </a:r>
            <a:r>
              <a:rPr lang="zh-CN" altLang="en-US" dirty="0"/>
              <a:t>）。十诫不仅要求我们自己顺服神，也呼召我们尽力帮助他人遵行神的诫命，同时警戒我们不要在他人的罪上有份。</a:t>
            </a:r>
          </a:p>
        </p:txBody>
      </p:sp>
    </p:spTree>
    <p:extLst>
      <p:ext uri="{BB962C8B-B14F-4D97-AF65-F5344CB8AC3E}">
        <p14:creationId xmlns:p14="http://schemas.microsoft.com/office/powerpoint/2010/main" val="302526243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6F2C7CA-1537-4DAA-92D1-24F4A1CFA842}"/>
              </a:ext>
            </a:extLst>
          </p:cNvPr>
          <p:cNvSpPr>
            <a:spLocks noGrp="1"/>
          </p:cNvSpPr>
          <p:nvPr>
            <p:ph type="title"/>
          </p:nvPr>
        </p:nvSpPr>
        <p:spPr/>
        <p:txBody>
          <a:bodyPr/>
          <a:lstStyle/>
          <a:p>
            <a:r>
              <a:rPr lang="en-US" altLang="zh-CN" dirty="0"/>
              <a:t>Ernest Reisinger</a:t>
            </a:r>
            <a:endParaRPr lang="zh-CN" altLang="en-US" dirty="0"/>
          </a:p>
        </p:txBody>
      </p:sp>
      <p:sp>
        <p:nvSpPr>
          <p:cNvPr id="3" name="内容占位符 2">
            <a:extLst>
              <a:ext uri="{FF2B5EF4-FFF2-40B4-BE49-F238E27FC236}">
                <a16:creationId xmlns:a16="http://schemas.microsoft.com/office/drawing/2014/main" id="{893A3D13-0523-4982-B2A3-D6B3C8029034}"/>
              </a:ext>
            </a:extLst>
          </p:cNvPr>
          <p:cNvSpPr>
            <a:spLocks noGrp="1"/>
          </p:cNvSpPr>
          <p:nvPr>
            <p:ph idx="1"/>
          </p:nvPr>
        </p:nvSpPr>
        <p:spPr/>
        <p:txBody>
          <a:bodyPr/>
          <a:lstStyle/>
          <a:p>
            <a:pPr marL="0" indent="0">
              <a:buNone/>
            </a:pPr>
            <a:r>
              <a:rPr lang="zh-CN" altLang="en-US" dirty="0"/>
              <a:t>无论神吩咐我们做什么或不做什么，我们都要在自己的位份上谨慎，同时也当鼓励别人在他们的位份上听从神的吩咐。</a:t>
            </a:r>
          </a:p>
        </p:txBody>
      </p:sp>
    </p:spTree>
    <p:extLst>
      <p:ext uri="{BB962C8B-B14F-4D97-AF65-F5344CB8AC3E}">
        <p14:creationId xmlns:p14="http://schemas.microsoft.com/office/powerpoint/2010/main" val="41238534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C37BA2D-0634-4BDF-8CA7-EB3EF8A6262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54A58DC-2BA5-4077-B096-22DF1F26F760}"/>
              </a:ext>
            </a:extLst>
          </p:cNvPr>
          <p:cNvSpPr>
            <a:spLocks noGrp="1"/>
          </p:cNvSpPr>
          <p:nvPr>
            <p:ph idx="1"/>
          </p:nvPr>
        </p:nvSpPr>
        <p:spPr/>
        <p:txBody>
          <a:bodyPr/>
          <a:lstStyle/>
          <a:p>
            <a:pPr marL="0" indent="0">
              <a:buNone/>
            </a:pPr>
            <a:r>
              <a:rPr lang="zh-CN" altLang="en-US" dirty="0"/>
              <a:t>撒母耳记上</a:t>
            </a:r>
            <a:r>
              <a:rPr lang="en-US" altLang="zh-CN" dirty="0"/>
              <a:t>3:13 </a:t>
            </a:r>
            <a:r>
              <a:rPr lang="zh-CN" altLang="en-US" dirty="0"/>
              <a:t>我曾告诉他必永远降罚与他的家，因他知道儿子作孽，自招咒诅，却不禁止他们。</a:t>
            </a:r>
          </a:p>
        </p:txBody>
      </p:sp>
    </p:spTree>
    <p:extLst>
      <p:ext uri="{BB962C8B-B14F-4D97-AF65-F5344CB8AC3E}">
        <p14:creationId xmlns:p14="http://schemas.microsoft.com/office/powerpoint/2010/main" val="34547892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183B4EA-25EB-408E-A3E5-284BC6A6DB0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397DA04-4F70-4EC7-949E-17F9B0C5BBF6}"/>
              </a:ext>
            </a:extLst>
          </p:cNvPr>
          <p:cNvSpPr>
            <a:spLocks noGrp="1"/>
          </p:cNvSpPr>
          <p:nvPr>
            <p:ph idx="1"/>
          </p:nvPr>
        </p:nvSpPr>
        <p:spPr/>
        <p:txBody>
          <a:bodyPr/>
          <a:lstStyle/>
          <a:p>
            <a:pPr marL="0" indent="0">
              <a:buNone/>
            </a:pPr>
            <a:r>
              <a:rPr lang="zh-CN" altLang="en-US" dirty="0"/>
              <a:t>路加福音</a:t>
            </a:r>
            <a:r>
              <a:rPr lang="en-US" altLang="zh-CN" dirty="0"/>
              <a:t>17:1-3 </a:t>
            </a:r>
            <a:r>
              <a:rPr lang="zh-CN" altLang="en-US" dirty="0"/>
              <a:t>耶稣又对门徒说：“绊倒人的事是免不了的；但那绊倒人的有祸了。就是把磨石拴在这人的颈项上，丢在海里，还强如他把这小子里的一个绊倒了。你们要谨慎！</a:t>
            </a:r>
          </a:p>
        </p:txBody>
      </p:sp>
    </p:spTree>
    <p:extLst>
      <p:ext uri="{BB962C8B-B14F-4D97-AF65-F5344CB8AC3E}">
        <p14:creationId xmlns:p14="http://schemas.microsoft.com/office/powerpoint/2010/main" val="1747576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A0441FA-3E37-4CDA-AE71-12A5CC8B0214}"/>
              </a:ext>
            </a:extLst>
          </p:cNvPr>
          <p:cNvSpPr>
            <a:spLocks noGrp="1"/>
          </p:cNvSpPr>
          <p:nvPr>
            <p:ph type="title"/>
          </p:nvPr>
        </p:nvSpPr>
        <p:spPr/>
        <p:txBody>
          <a:bodyPr>
            <a:normAutofit/>
          </a:bodyPr>
          <a:lstStyle/>
          <a:p>
            <a:r>
              <a:rPr lang="zh-CN" altLang="en-US" dirty="0"/>
              <a:t>律法的总纲</a:t>
            </a:r>
          </a:p>
        </p:txBody>
      </p:sp>
      <p:sp>
        <p:nvSpPr>
          <p:cNvPr id="3" name="内容占位符 2">
            <a:extLst>
              <a:ext uri="{FF2B5EF4-FFF2-40B4-BE49-F238E27FC236}">
                <a16:creationId xmlns:a16="http://schemas.microsoft.com/office/drawing/2014/main" id="{4C5F623E-ADCE-4507-8640-874A910B8862}"/>
              </a:ext>
            </a:extLst>
          </p:cNvPr>
          <p:cNvSpPr>
            <a:spLocks noGrp="1"/>
          </p:cNvSpPr>
          <p:nvPr>
            <p:ph idx="1"/>
          </p:nvPr>
        </p:nvSpPr>
        <p:spPr/>
        <p:txBody>
          <a:bodyPr/>
          <a:lstStyle/>
          <a:p>
            <a:pPr marL="0" indent="0">
              <a:buNone/>
            </a:pPr>
            <a:r>
              <a:rPr lang="zh-CN" altLang="en-US" dirty="0"/>
              <a:t>马太福音</a:t>
            </a:r>
            <a:r>
              <a:rPr lang="en-US" altLang="zh-CN" dirty="0"/>
              <a:t>22:37-40 </a:t>
            </a:r>
            <a:r>
              <a:rPr lang="zh-CN" altLang="en-US" dirty="0"/>
              <a:t>耶稣对他说：“你要尽心、尽性、尽意，爱主你的　神。这是诫命中的第一，且是最大的。其次也相仿，就是要爱人如己。这两条诫命是律法和先知一切道理的总纲。”</a:t>
            </a:r>
          </a:p>
          <a:p>
            <a:pPr marL="0" indent="0">
              <a:buNone/>
            </a:pPr>
            <a:endParaRPr lang="zh-CN" altLang="en-US" dirty="0"/>
          </a:p>
        </p:txBody>
      </p:sp>
    </p:spTree>
    <p:extLst>
      <p:ext uri="{BB962C8B-B14F-4D97-AF65-F5344CB8AC3E}">
        <p14:creationId xmlns:p14="http://schemas.microsoft.com/office/powerpoint/2010/main" val="425438958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555A1AA-2D06-4698-9697-C3EFC4C6AC5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3719C4A-0563-4B35-BFCB-73F1A6311738}"/>
              </a:ext>
            </a:extLst>
          </p:cNvPr>
          <p:cNvSpPr>
            <a:spLocks noGrp="1"/>
          </p:cNvSpPr>
          <p:nvPr>
            <p:ph idx="1"/>
          </p:nvPr>
        </p:nvSpPr>
        <p:spPr/>
        <p:txBody>
          <a:bodyPr/>
          <a:lstStyle/>
          <a:p>
            <a:pPr marL="0" indent="0">
              <a:buNone/>
            </a:pPr>
            <a:r>
              <a:rPr lang="zh-CN" altLang="en-US" dirty="0"/>
              <a:t>即便是最简洁的诫命，它所提出的要求也是我们无法完全达到的。</a:t>
            </a:r>
          </a:p>
        </p:txBody>
      </p:sp>
    </p:spTree>
    <p:extLst>
      <p:ext uri="{BB962C8B-B14F-4D97-AF65-F5344CB8AC3E}">
        <p14:creationId xmlns:p14="http://schemas.microsoft.com/office/powerpoint/2010/main" val="247455152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2928864-D032-4F1B-B738-45F32E95FA70}"/>
              </a:ext>
            </a:extLst>
          </p:cNvPr>
          <p:cNvSpPr>
            <a:spLocks noGrp="1"/>
          </p:cNvSpPr>
          <p:nvPr>
            <p:ph type="title"/>
          </p:nvPr>
        </p:nvSpPr>
        <p:spPr/>
        <p:txBody>
          <a:bodyPr/>
          <a:lstStyle/>
          <a:p>
            <a:r>
              <a:rPr lang="zh-CN" altLang="en-US" dirty="0"/>
              <a:t>梅钦</a:t>
            </a:r>
          </a:p>
        </p:txBody>
      </p:sp>
      <p:sp>
        <p:nvSpPr>
          <p:cNvPr id="3" name="内容占位符 2">
            <a:extLst>
              <a:ext uri="{FF2B5EF4-FFF2-40B4-BE49-F238E27FC236}">
                <a16:creationId xmlns:a16="http://schemas.microsoft.com/office/drawing/2014/main" id="{1DE66F80-70A6-454B-9CA6-72F9B137C388}"/>
              </a:ext>
            </a:extLst>
          </p:cNvPr>
          <p:cNvSpPr>
            <a:spLocks noGrp="1"/>
          </p:cNvSpPr>
          <p:nvPr>
            <p:ph idx="1"/>
          </p:nvPr>
        </p:nvSpPr>
        <p:spPr/>
        <p:txBody>
          <a:bodyPr/>
          <a:lstStyle/>
          <a:p>
            <a:pPr marL="0" indent="0">
              <a:buNone/>
            </a:pPr>
            <a:r>
              <a:rPr lang="zh-CN" altLang="en-US" dirty="0"/>
              <a:t>只有低看律法才会导致律法主义，高看律法只会使一个人寻求神的恩典。</a:t>
            </a:r>
          </a:p>
        </p:txBody>
      </p:sp>
    </p:spTree>
    <p:extLst>
      <p:ext uri="{BB962C8B-B14F-4D97-AF65-F5344CB8AC3E}">
        <p14:creationId xmlns:p14="http://schemas.microsoft.com/office/powerpoint/2010/main" val="82176533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F5251A7-DA8B-41D0-83B6-AA6279F6F2E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441E67A-FCB6-4994-97E2-62D8EF898199}"/>
              </a:ext>
            </a:extLst>
          </p:cNvPr>
          <p:cNvSpPr>
            <a:spLocks noGrp="1"/>
          </p:cNvSpPr>
          <p:nvPr>
            <p:ph idx="1"/>
          </p:nvPr>
        </p:nvSpPr>
        <p:spPr/>
        <p:txBody>
          <a:bodyPr/>
          <a:lstStyle/>
          <a:p>
            <a:pPr marL="0" indent="0">
              <a:buNone/>
            </a:pPr>
            <a:r>
              <a:rPr lang="zh-CN" altLang="en-US" dirty="0"/>
              <a:t>威斯敏斯特大要理问答第</a:t>
            </a:r>
            <a:r>
              <a:rPr lang="en-US" altLang="zh-CN" dirty="0"/>
              <a:t>100</a:t>
            </a:r>
            <a:r>
              <a:rPr lang="zh-CN" altLang="en-US" dirty="0"/>
              <a:t>问：在十诫中，我们要查考什么特别事项？</a:t>
            </a:r>
          </a:p>
          <a:p>
            <a:pPr marL="0" indent="0">
              <a:buNone/>
            </a:pPr>
            <a:r>
              <a:rPr lang="zh-CN" altLang="en-US" dirty="0"/>
              <a:t>答：在十诫中，我们要查考序言、诫命本身的实质和某些诫命所附加的理由，使我们更加谨守遵行。</a:t>
            </a:r>
          </a:p>
          <a:p>
            <a:pPr marL="0" indent="0">
              <a:buNone/>
            </a:pPr>
            <a:endParaRPr lang="zh-CN" altLang="en-US" dirty="0"/>
          </a:p>
        </p:txBody>
      </p:sp>
    </p:spTree>
    <p:extLst>
      <p:ext uri="{BB962C8B-B14F-4D97-AF65-F5344CB8AC3E}">
        <p14:creationId xmlns:p14="http://schemas.microsoft.com/office/powerpoint/2010/main" val="45224032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CEBE0C8-EECD-4162-A18F-6A25B2A838A1}"/>
              </a:ext>
            </a:extLst>
          </p:cNvPr>
          <p:cNvSpPr>
            <a:spLocks noGrp="1"/>
          </p:cNvSpPr>
          <p:nvPr>
            <p:ph type="title"/>
          </p:nvPr>
        </p:nvSpPr>
        <p:spPr/>
        <p:txBody>
          <a:bodyPr/>
          <a:lstStyle/>
          <a:p>
            <a:r>
              <a:rPr lang="zh-CN" altLang="en-US" dirty="0"/>
              <a:t>什么是诫命的实质？</a:t>
            </a:r>
          </a:p>
        </p:txBody>
      </p:sp>
      <p:sp>
        <p:nvSpPr>
          <p:cNvPr id="3" name="内容占位符 2">
            <a:extLst>
              <a:ext uri="{FF2B5EF4-FFF2-40B4-BE49-F238E27FC236}">
                <a16:creationId xmlns:a16="http://schemas.microsoft.com/office/drawing/2014/main" id="{F936D166-8AB4-465D-8E1A-63DCC55E0E2A}"/>
              </a:ext>
            </a:extLst>
          </p:cNvPr>
          <p:cNvSpPr>
            <a:spLocks noGrp="1"/>
          </p:cNvSpPr>
          <p:nvPr>
            <p:ph idx="1"/>
          </p:nvPr>
        </p:nvSpPr>
        <p:spPr/>
        <p:txBody>
          <a:bodyPr/>
          <a:lstStyle/>
          <a:p>
            <a:pPr marL="0" indent="0">
              <a:buNone/>
            </a:pPr>
            <a:r>
              <a:rPr lang="zh-CN" altLang="en-US" dirty="0"/>
              <a:t>歌罗西书</a:t>
            </a:r>
            <a:r>
              <a:rPr lang="en-US" altLang="zh-CN" dirty="0"/>
              <a:t>2:17 </a:t>
            </a:r>
            <a:r>
              <a:rPr lang="zh-CN" altLang="en-US" dirty="0"/>
              <a:t>这些原是后事的影儿；那形体却是基督。</a:t>
            </a:r>
          </a:p>
        </p:txBody>
      </p:sp>
    </p:spTree>
    <p:extLst>
      <p:ext uri="{BB962C8B-B14F-4D97-AF65-F5344CB8AC3E}">
        <p14:creationId xmlns:p14="http://schemas.microsoft.com/office/powerpoint/2010/main" val="341317241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E525855-9F81-4723-8CCC-F64848F76C06}"/>
              </a:ext>
            </a:extLst>
          </p:cNvPr>
          <p:cNvSpPr>
            <a:spLocks noGrp="1"/>
          </p:cNvSpPr>
          <p:nvPr>
            <p:ph type="title"/>
          </p:nvPr>
        </p:nvSpPr>
        <p:spPr/>
        <p:txBody>
          <a:bodyPr/>
          <a:lstStyle/>
          <a:p>
            <a:r>
              <a:rPr lang="en-US" altLang="zh-CN" dirty="0"/>
              <a:t>C. E. B. Cranfield</a:t>
            </a:r>
            <a:endParaRPr lang="zh-CN" altLang="en-US" dirty="0"/>
          </a:p>
        </p:txBody>
      </p:sp>
      <p:sp>
        <p:nvSpPr>
          <p:cNvPr id="3" name="内容占位符 2">
            <a:extLst>
              <a:ext uri="{FF2B5EF4-FFF2-40B4-BE49-F238E27FC236}">
                <a16:creationId xmlns:a16="http://schemas.microsoft.com/office/drawing/2014/main" id="{9CCCDDCB-CEBD-4C75-BD20-11C294B65B72}"/>
              </a:ext>
            </a:extLst>
          </p:cNvPr>
          <p:cNvSpPr>
            <a:spLocks noGrp="1"/>
          </p:cNvSpPr>
          <p:nvPr>
            <p:ph idx="1"/>
          </p:nvPr>
        </p:nvSpPr>
        <p:spPr/>
        <p:txBody>
          <a:bodyPr/>
          <a:lstStyle/>
          <a:p>
            <a:pPr marL="0" indent="0">
              <a:buNone/>
            </a:pPr>
            <a:r>
              <a:rPr lang="zh-CN" altLang="en-US" dirty="0"/>
              <a:t>基督是律法的终点、目标、意图、真义和实质，离开基督，律法根本不可能被正确理解。</a:t>
            </a:r>
          </a:p>
        </p:txBody>
      </p:sp>
    </p:spTree>
    <p:extLst>
      <p:ext uri="{BB962C8B-B14F-4D97-AF65-F5344CB8AC3E}">
        <p14:creationId xmlns:p14="http://schemas.microsoft.com/office/powerpoint/2010/main" val="244185025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F5575C1-A46A-4B8C-8735-C9218DA6626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E6B6A79-DDFC-437B-8AE3-BA19137D048B}"/>
              </a:ext>
            </a:extLst>
          </p:cNvPr>
          <p:cNvSpPr>
            <a:spLocks noGrp="1"/>
          </p:cNvSpPr>
          <p:nvPr>
            <p:ph idx="1"/>
          </p:nvPr>
        </p:nvSpPr>
        <p:spPr/>
        <p:txBody>
          <a:bodyPr>
            <a:normAutofit/>
          </a:bodyPr>
          <a:lstStyle/>
          <a:p>
            <a:pPr marL="0" indent="0" algn="ctr">
              <a:buNone/>
            </a:pPr>
            <a:r>
              <a:rPr lang="zh-CN" altLang="en-US" sz="8000" dirty="0"/>
              <a:t>从十诫传讲基督</a:t>
            </a:r>
          </a:p>
        </p:txBody>
      </p:sp>
    </p:spTree>
    <p:extLst>
      <p:ext uri="{BB962C8B-B14F-4D97-AF65-F5344CB8AC3E}">
        <p14:creationId xmlns:p14="http://schemas.microsoft.com/office/powerpoint/2010/main" val="2161416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88625BD-352B-4684-8669-C0BAC2B4D587}"/>
              </a:ext>
            </a:extLst>
          </p:cNvPr>
          <p:cNvSpPr>
            <a:spLocks noGrp="1"/>
          </p:cNvSpPr>
          <p:nvPr>
            <p:ph type="title"/>
          </p:nvPr>
        </p:nvSpPr>
        <p:spPr/>
        <p:txBody>
          <a:bodyPr>
            <a:normAutofit/>
          </a:bodyPr>
          <a:lstStyle/>
          <a:p>
            <a:r>
              <a:rPr lang="zh-CN" altLang="en-US" dirty="0"/>
              <a:t>人所当尽的本分</a:t>
            </a:r>
          </a:p>
        </p:txBody>
      </p:sp>
      <p:sp>
        <p:nvSpPr>
          <p:cNvPr id="3" name="内容占位符 2">
            <a:extLst>
              <a:ext uri="{FF2B5EF4-FFF2-40B4-BE49-F238E27FC236}">
                <a16:creationId xmlns:a16="http://schemas.microsoft.com/office/drawing/2014/main" id="{7B4ACFBF-3D79-434E-9592-4AA3585F747A}"/>
              </a:ext>
            </a:extLst>
          </p:cNvPr>
          <p:cNvSpPr>
            <a:spLocks noGrp="1"/>
          </p:cNvSpPr>
          <p:nvPr>
            <p:ph idx="1"/>
          </p:nvPr>
        </p:nvSpPr>
        <p:spPr/>
        <p:txBody>
          <a:bodyPr/>
          <a:lstStyle/>
          <a:p>
            <a:pPr marL="0" indent="0">
              <a:buNone/>
            </a:pPr>
            <a:r>
              <a:rPr lang="zh-CN" altLang="en-US" dirty="0"/>
              <a:t>传道书</a:t>
            </a:r>
            <a:r>
              <a:rPr lang="en-US" altLang="zh-CN" dirty="0"/>
              <a:t>12:13 </a:t>
            </a:r>
            <a:r>
              <a:rPr lang="zh-CN" altLang="en-US" dirty="0"/>
              <a:t>这些事都已听见了，总意就是：敬畏　神，谨守他的诫命，这是人所当尽的本分。</a:t>
            </a:r>
          </a:p>
          <a:p>
            <a:pPr marL="0" indent="0">
              <a:buNone/>
            </a:pPr>
            <a:endParaRPr lang="zh-CN" altLang="en-US" dirty="0"/>
          </a:p>
        </p:txBody>
      </p:sp>
    </p:spTree>
    <p:extLst>
      <p:ext uri="{BB962C8B-B14F-4D97-AF65-F5344CB8AC3E}">
        <p14:creationId xmlns:p14="http://schemas.microsoft.com/office/powerpoint/2010/main" val="3011878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4B8DA8F-66D9-4066-8D5E-B1E842E38450}"/>
              </a:ext>
            </a:extLst>
          </p:cNvPr>
          <p:cNvSpPr>
            <a:spLocks noGrp="1"/>
          </p:cNvSpPr>
          <p:nvPr>
            <p:ph type="title"/>
          </p:nvPr>
        </p:nvSpPr>
        <p:spPr/>
        <p:txBody>
          <a:bodyPr>
            <a:normAutofit/>
          </a:bodyPr>
          <a:lstStyle/>
          <a:p>
            <a:r>
              <a:rPr lang="zh-CN" altLang="en-US" dirty="0"/>
              <a:t>神向人所要的</a:t>
            </a:r>
          </a:p>
        </p:txBody>
      </p:sp>
      <p:sp>
        <p:nvSpPr>
          <p:cNvPr id="3" name="内容占位符 2">
            <a:extLst>
              <a:ext uri="{FF2B5EF4-FFF2-40B4-BE49-F238E27FC236}">
                <a16:creationId xmlns:a16="http://schemas.microsoft.com/office/drawing/2014/main" id="{78666BEE-42AA-4AC9-AF33-23C66434CEF4}"/>
              </a:ext>
            </a:extLst>
          </p:cNvPr>
          <p:cNvSpPr>
            <a:spLocks noGrp="1"/>
          </p:cNvSpPr>
          <p:nvPr>
            <p:ph idx="1"/>
          </p:nvPr>
        </p:nvSpPr>
        <p:spPr/>
        <p:txBody>
          <a:bodyPr/>
          <a:lstStyle/>
          <a:p>
            <a:pPr marL="0" indent="0">
              <a:buNone/>
            </a:pPr>
            <a:r>
              <a:rPr lang="zh-CN" altLang="en-US" dirty="0"/>
              <a:t>弥迦书</a:t>
            </a:r>
            <a:r>
              <a:rPr lang="en-US" altLang="zh-CN" dirty="0"/>
              <a:t>6:8 </a:t>
            </a:r>
            <a:r>
              <a:rPr lang="zh-CN" altLang="en-US" dirty="0"/>
              <a:t>世人哪，耶和华已指示你何为善。他向你所要的是什么呢？只要你行公义，好怜悯，存谦卑的心，与你的　神同行。</a:t>
            </a:r>
          </a:p>
          <a:p>
            <a:pPr marL="0" indent="0">
              <a:buNone/>
            </a:pPr>
            <a:endParaRPr lang="zh-CN" altLang="en-US" dirty="0"/>
          </a:p>
        </p:txBody>
      </p:sp>
    </p:spTree>
    <p:extLst>
      <p:ext uri="{BB962C8B-B14F-4D97-AF65-F5344CB8AC3E}">
        <p14:creationId xmlns:p14="http://schemas.microsoft.com/office/powerpoint/2010/main" val="4221798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21423DA-45FC-43A6-B460-9027D5B20493}"/>
              </a:ext>
            </a:extLst>
          </p:cNvPr>
          <p:cNvSpPr>
            <a:spLocks noGrp="1"/>
          </p:cNvSpPr>
          <p:nvPr>
            <p:ph type="title"/>
          </p:nvPr>
        </p:nvSpPr>
        <p:spPr/>
        <p:txBody>
          <a:bodyPr>
            <a:normAutofit/>
          </a:bodyPr>
          <a:lstStyle/>
          <a:p>
            <a:r>
              <a:rPr lang="zh-CN" altLang="en-US" dirty="0"/>
              <a:t>“黄金法则”</a:t>
            </a:r>
          </a:p>
        </p:txBody>
      </p:sp>
      <p:sp>
        <p:nvSpPr>
          <p:cNvPr id="3" name="内容占位符 2">
            <a:extLst>
              <a:ext uri="{FF2B5EF4-FFF2-40B4-BE49-F238E27FC236}">
                <a16:creationId xmlns:a16="http://schemas.microsoft.com/office/drawing/2014/main" id="{5342FFBB-EBAB-466A-ADCE-83C99F85E62B}"/>
              </a:ext>
            </a:extLst>
          </p:cNvPr>
          <p:cNvSpPr>
            <a:spLocks noGrp="1"/>
          </p:cNvSpPr>
          <p:nvPr>
            <p:ph idx="1"/>
          </p:nvPr>
        </p:nvSpPr>
        <p:spPr/>
        <p:txBody>
          <a:bodyPr/>
          <a:lstStyle/>
          <a:p>
            <a:pPr marL="0" indent="0">
              <a:buNone/>
            </a:pPr>
            <a:r>
              <a:rPr lang="zh-CN" altLang="en-US" dirty="0"/>
              <a:t>马太福音</a:t>
            </a:r>
            <a:r>
              <a:rPr lang="en-US" altLang="zh-CN" dirty="0"/>
              <a:t>7:12 </a:t>
            </a:r>
            <a:r>
              <a:rPr lang="zh-CN" altLang="en-US" dirty="0"/>
              <a:t>所以，无论何事，你们愿意人怎样待你们，你们也要怎样待人，因为这就是律法和先知的道理。</a:t>
            </a:r>
          </a:p>
        </p:txBody>
      </p:sp>
    </p:spTree>
    <p:extLst>
      <p:ext uri="{BB962C8B-B14F-4D97-AF65-F5344CB8AC3E}">
        <p14:creationId xmlns:p14="http://schemas.microsoft.com/office/powerpoint/2010/main" val="2050648861"/>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2727</Words>
  <Application>Microsoft Office PowerPoint</Application>
  <PresentationFormat>全屏显示(4:3)</PresentationFormat>
  <Paragraphs>134</Paragraphs>
  <Slides>65</Slides>
  <Notes>0</Notes>
  <HiddenSlides>0</HiddenSlides>
  <MMClips>0</MMClips>
  <ScaleCrop>false</ScaleCrop>
  <HeadingPairs>
    <vt:vector size="6" baseType="variant">
      <vt:variant>
        <vt:lpstr>已用的字体</vt:lpstr>
      </vt:variant>
      <vt:variant>
        <vt:i4>2</vt:i4>
      </vt:variant>
      <vt:variant>
        <vt:lpstr>主题</vt:lpstr>
      </vt:variant>
      <vt:variant>
        <vt:i4>1</vt:i4>
      </vt:variant>
      <vt:variant>
        <vt:lpstr>幻灯片标题</vt:lpstr>
      </vt:variant>
      <vt:variant>
        <vt:i4>65</vt:i4>
      </vt:variant>
    </vt:vector>
  </HeadingPairs>
  <TitlesOfParts>
    <vt:vector size="68" baseType="lpstr">
      <vt:lpstr>Arial</vt:lpstr>
      <vt:lpstr>Calibri</vt:lpstr>
      <vt:lpstr>Office 主题</vt:lpstr>
      <vt:lpstr>Republication再版</vt:lpstr>
      <vt:lpstr>Theonomy神律主义/Christian reconstructionism基督教重建主义</vt:lpstr>
      <vt:lpstr>十诫导论</vt:lpstr>
      <vt:lpstr>PowerPoint 演示文稿</vt:lpstr>
      <vt:lpstr>爱的诫命</vt:lpstr>
      <vt:lpstr>律法的总纲</vt:lpstr>
      <vt:lpstr>人所当尽的本分</vt:lpstr>
      <vt:lpstr>神向人所要的</vt:lpstr>
      <vt:lpstr>“黄金法则”</vt:lpstr>
      <vt:lpstr>“圣灵的果子”</vt:lpstr>
      <vt:lpstr>PowerPoint 演示文稿</vt:lpstr>
      <vt:lpstr>1、 十诫颁布方式的独特性</vt:lpstr>
      <vt:lpstr>2、 十诫颁布场景的独特性</vt:lpstr>
      <vt:lpstr>PowerPoint 演示文稿</vt:lpstr>
      <vt:lpstr>神迹的三个目的</vt:lpstr>
      <vt:lpstr>彰显神的权能</vt:lpstr>
      <vt:lpstr>传递教导</vt:lpstr>
      <vt:lpstr>引起人的敬畏</vt:lpstr>
      <vt:lpstr>对审判的恐惧</vt:lpstr>
      <vt:lpstr>对审判的恐惧</vt:lpstr>
      <vt:lpstr>对神的敬畏</vt:lpstr>
      <vt:lpstr>3、 在救赎历史中的延续性</vt:lpstr>
      <vt:lpstr>PowerPoint 演示文稿</vt:lpstr>
      <vt:lpstr>PowerPoint 演示文稿</vt:lpstr>
      <vt:lpstr>PowerPoint 演示文稿</vt:lpstr>
      <vt:lpstr>4、 在圣约神学中的基础性</vt:lpstr>
      <vt:lpstr>PowerPoint 演示文稿</vt:lpstr>
      <vt:lpstr>PowerPoint 演示文稿</vt:lpstr>
      <vt:lpstr>十诫作为约</vt:lpstr>
      <vt:lpstr>加尔文</vt:lpstr>
      <vt:lpstr>Turretin</vt:lpstr>
      <vt:lpstr>耶稣</vt:lpstr>
      <vt:lpstr>PowerPoint 演示文稿</vt:lpstr>
      <vt:lpstr>5、 在释经学上的核心地位</vt:lpstr>
      <vt:lpstr>以经解经</vt:lpstr>
      <vt:lpstr>PowerPoint 演示文稿</vt:lpstr>
      <vt:lpstr>6、 在教会历史中的传承性</vt:lpstr>
      <vt:lpstr>解释十诫的原则</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Turretin</vt:lpstr>
      <vt:lpstr>PowerPoint 演示文稿</vt:lpstr>
      <vt:lpstr>PowerPoint 演示文稿</vt:lpstr>
      <vt:lpstr>Ernest Reisinger</vt:lpstr>
      <vt:lpstr>PowerPoint 演示文稿</vt:lpstr>
      <vt:lpstr>PowerPoint 演示文稿</vt:lpstr>
      <vt:lpstr>PowerPoint 演示文稿</vt:lpstr>
      <vt:lpstr>梅钦</vt:lpstr>
      <vt:lpstr>PowerPoint 演示文稿</vt:lpstr>
      <vt:lpstr>什么是诫命的实质？</vt:lpstr>
      <vt:lpstr>C. E. B. Cranfield</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十诫导论</dc:title>
  <dc:creator>apple</dc:creator>
  <cp:lastModifiedBy>WangXuanhe</cp:lastModifiedBy>
  <cp:revision>13</cp:revision>
  <dcterms:created xsi:type="dcterms:W3CDTF">2019-08-26T05:22:02Z</dcterms:created>
  <dcterms:modified xsi:type="dcterms:W3CDTF">2019-08-26T06:58:21Z</dcterms:modified>
</cp:coreProperties>
</file>